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3" r:id="rId1"/>
    <p:sldMasterId id="214748379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7D012F-7B9A-46D9-B9FF-68FCA7F4EF63}" v="2" dt="2024-03-27T10:24:51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18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9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9C7B9-3A6C-4F94-91FC-1EEC73A50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DA1BCB-6CD3-4E15-AB57-0ADB40528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1E7006-FB60-4716-8A98-8B8EFD43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38F556-4D96-4AC8-BBF2-24A29CFB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A3754D-679D-496C-B30A-E82A71C2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428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A364B-1748-44E6-9A16-7E766C65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857ADC-047C-43EF-950B-408678EEE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0B9E0D-1B3D-4B49-9F8B-B415F7EA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3153A4-F93E-4686-821A-01BAAF5A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CCCA63-D878-4BC2-A2EC-BEABDC07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835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E3F8EC-63CD-4E63-BCBE-3ABE6142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AF3A21-E450-4F6D-976E-9FEFBDCBA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08692A-F566-4FDD-B55E-B42DCEF6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79AF8-7107-459E-913C-8B0F6CAA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5D4229-4240-40F6-8BD8-B0A09FAD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663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E374-3AF8-4B41-B48F-A2DFFDD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395B49-6809-4DE8-AE83-33A833C10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3FBC17-56ED-4131-A361-F75259A85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ADD4C2-4CB1-43B5-815C-9969120F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ACB377-7510-4741-8BFE-A35622CB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1389A3-95E1-4D16-BF3C-9C1D6D41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122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CF94D-1679-4D21-A245-A38B4E2A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17D9AE-604B-477A-855B-6B624C97E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D7C1C9-49BC-4635-AF50-FAF007C87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D19C59-D625-46C2-A5C3-F37E64223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B6591C-CCB3-4FC1-A4D5-5FEF654A1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5944D6-9CA5-4EC1-95E3-18EC9737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8EBA5A-8545-4279-BB8A-510B8444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12599E-6AF5-4E33-9820-E8BFB108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4591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D4AB1-A31A-46F3-B58A-F6E445ED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537AF2-1E1C-48D3-A9F4-DAD8178E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12EDC4-BF92-4D27-AE44-FD499E73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4384F2-B0CD-42AA-8C66-10AC9740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5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DAEC56-896F-4EDD-BF20-7A313B88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C1D843-F400-4460-AD86-97490DDE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0B6D0C-257C-4A22-8A02-A34EBD9C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289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23F13-6B75-4717-A8A3-B4AE4BD4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FE8495-4FD4-416A-A887-60298C11F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BF6825-EDE7-4A5D-A118-F6D6D5EC0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32AE73-3B26-4EF0-AD39-20C95507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4570BD-1086-443A-9FB4-4ED93D89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80645E-033F-4979-B978-2A8FBDB7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9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5167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A7552E-2F60-4CDF-9348-D8B0FF4A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0B3406-C20F-4FBF-9C8F-FF58CFF73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E24A5A-EDB9-4E99-8A7E-7BDC508E9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DB24E8-625C-4FF9-9058-6ED7A191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629FA-CD45-448D-A771-6E63F279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C3E57F-915E-4C29-9FD1-67951FFC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7754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57F5B-15A6-49E7-BDF2-6D56A21E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35AA07-361E-4570-B5A1-27AA7C36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B6222-6FAB-4BC9-9EAA-8A756E863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1552D8-2063-4024-88EA-61B92FEE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84B95-2A28-4EB7-976B-A4AA3C87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9421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2FAAF1-F645-4BF2-AA16-4FA73E666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4DCC18-32FC-45EA-9A32-34177E334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0679FA-737B-49A9-916E-16B83E9C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F35F66-D8EC-4764-B97D-392D3D52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1E6C07-1809-4C49-B688-63ED4CC6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522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1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458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63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054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72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295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486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78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1F3736-B646-49D6-A605-17790787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3794D9-C1D9-4F2A-B8BF-AF4CA8840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18807-E796-470C-8280-E8C531197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2E96-EBFC-46CE-A481-1080FFD6EA9E}" type="datetimeFigureOut">
              <a:rPr kumimoji="1" lang="ja-JP" altLang="en-US" smtClean="0"/>
              <a:t>2024/3/27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472F47-6DD7-4121-905F-A53DADF42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32EB7-12DB-41DB-B8B9-D4E9E5D7D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116C-03B7-42FC-B45F-02F5E01839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149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ndanka@pref.gunma.lg.jp" TargetMode="External"/><Relationship Id="rId2" Type="http://schemas.openxmlformats.org/officeDocument/2006/relationships/hyperlink" Target="mailto:ondanka@gunmafoodlosszero.onmicrosoft.com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TEL:027&#65293;22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027&#65392;22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55334B-4D43-4750-A668-6A3533B9D3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2050</a:t>
            </a:r>
            <a:r>
              <a:rPr kumimoji="1" lang="ja-JP" altLang="en-US" sz="3600" dirty="0"/>
              <a:t>年に向けた「ぐんま５つのゼロ宣言」実現条例に定める計画書制度の提出方法について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78D4D1-8A13-4F19-8A9D-1E9565004A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ja-JP" altLang="en-US" dirty="0"/>
              <a:t>群馬県　知事戦略部　グリーンイノベーション推進課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98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85DB2-27E0-4073-B981-391B0119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971FC1-BAB8-447E-A51A-53794913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「群馬県地球温暖化防止条例」が令和４年３月１５日に廃止され、その規定を引き継いだ「</a:t>
            </a:r>
            <a:r>
              <a:rPr kumimoji="1" lang="en-US" altLang="ja-JP" sz="2400" dirty="0"/>
              <a:t>2050</a:t>
            </a:r>
            <a:r>
              <a:rPr kumimoji="1" lang="ja-JP" altLang="en-US" sz="2400" dirty="0"/>
              <a:t>年に向けた</a:t>
            </a:r>
            <a:r>
              <a:rPr kumimoji="1" lang="en-US" altLang="ja-JP" sz="2400" dirty="0"/>
              <a:t>『</a:t>
            </a:r>
            <a:r>
              <a:rPr kumimoji="1" lang="ja-JP" altLang="en-US" sz="2400" dirty="0"/>
              <a:t>ぐんま５つのゼロ宣言</a:t>
            </a:r>
            <a:r>
              <a:rPr kumimoji="1" lang="en-US" altLang="ja-JP" sz="2400" dirty="0"/>
              <a:t>』</a:t>
            </a:r>
            <a:r>
              <a:rPr kumimoji="1" lang="ja-JP" altLang="en-US" sz="2400" dirty="0"/>
              <a:t>実現条例」を同日付けで公布・施行しました。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新規条例の制定に伴い、計画書制度の見直しを行いました。</a:t>
            </a:r>
            <a:endParaRPr kumimoji="1" lang="en-US" altLang="ja-JP" sz="2400" dirty="0"/>
          </a:p>
          <a:p>
            <a:r>
              <a:rPr kumimoji="1" lang="ja-JP" altLang="en-US" sz="2400" dirty="0"/>
              <a:t>提出から受付、公表までの時間を短縮し、事業者の取組を早期に公表することで、計画書制度の効果を高めるため、受付や申請内容の確認業務を、職員が自作したシステムにより行います。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メールによる提出の場合は、次ページ以降の注意等を確認いただきますよう、お願いいたします。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87538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85DB2-27E0-4073-B981-391B0119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提出先と問い合わせ窓口について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A9A936B-8561-48AA-95DD-78DEC0E0AA17}"/>
              </a:ext>
            </a:extLst>
          </p:cNvPr>
          <p:cNvGrpSpPr/>
          <p:nvPr/>
        </p:nvGrpSpPr>
        <p:grpSpPr>
          <a:xfrm>
            <a:off x="838200" y="2718412"/>
            <a:ext cx="8841997" cy="1710976"/>
            <a:chOff x="838200" y="2231850"/>
            <a:chExt cx="8841997" cy="1710976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03286EC2-3859-4CB2-8E2A-8A4471AF317A}"/>
                </a:ext>
              </a:extLst>
            </p:cNvPr>
            <p:cNvSpPr/>
            <p:nvPr/>
          </p:nvSpPr>
          <p:spPr>
            <a:xfrm>
              <a:off x="838200" y="2231850"/>
              <a:ext cx="8841997" cy="1710976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F6BFF67A-5165-4FA1-ACED-D6A52234E58D}"/>
                </a:ext>
              </a:extLst>
            </p:cNvPr>
            <p:cNvSpPr txBox="1"/>
            <p:nvPr/>
          </p:nvSpPr>
          <p:spPr>
            <a:xfrm>
              <a:off x="972424" y="2357788"/>
              <a:ext cx="7885652" cy="1477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エクセルファイル提出先：</a:t>
              </a:r>
              <a:r>
                <a:rPr lang="en-US" altLang="ja-JP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ondanka@gunmafoodlosszero.onmicrosoft.com</a:t>
              </a:r>
              <a:endParaRPr lang="en-US" altLang="ja-JP" dirty="0"/>
            </a:p>
            <a:p>
              <a:r>
                <a:rPr kumimoji="1" lang="ja-JP" altLang="en-US" dirty="0"/>
                <a:t>対象制度：①温室効果ガス排出削減計画・再生可能エネルギー導入計画</a:t>
              </a:r>
              <a:endParaRPr kumimoji="1" lang="en-US" altLang="ja-JP" dirty="0"/>
            </a:p>
            <a:p>
              <a:r>
                <a:rPr kumimoji="1" lang="ja-JP" altLang="en-US" dirty="0"/>
                <a:t>　　　　　②自動車環境計画</a:t>
              </a:r>
              <a:endParaRPr kumimoji="1" lang="en-US" altLang="ja-JP" dirty="0"/>
            </a:p>
            <a:p>
              <a:r>
                <a:rPr kumimoji="1" lang="ja-JP" altLang="en-US" dirty="0"/>
                <a:t>　　　　　③自動車通勤配慮計画</a:t>
              </a:r>
              <a:endParaRPr kumimoji="1" lang="en-US" altLang="ja-JP" dirty="0"/>
            </a:p>
            <a:p>
              <a:r>
                <a:rPr kumimoji="1" lang="en-US" altLang="ja-JP" dirty="0"/>
                <a:t>※</a:t>
              </a:r>
              <a:r>
                <a:rPr kumimoji="1" lang="ja-JP" altLang="en-US" dirty="0">
                  <a:solidFill>
                    <a:schemeClr val="accent2"/>
                  </a:solidFill>
                </a:rPr>
                <a:t>受付専用</a:t>
              </a:r>
              <a:r>
                <a:rPr kumimoji="1" lang="ja-JP" altLang="en-US" dirty="0"/>
                <a:t>です。問い合わせ等は以下の窓口にお願いします。</a:t>
              </a:r>
              <a:endParaRPr kumimoji="1" lang="en-US" altLang="ja-JP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7F48368-BEAB-4017-B686-C888C85C9D51}"/>
              </a:ext>
            </a:extLst>
          </p:cNvPr>
          <p:cNvGrpSpPr/>
          <p:nvPr/>
        </p:nvGrpSpPr>
        <p:grpSpPr>
          <a:xfrm>
            <a:off x="771787" y="4611797"/>
            <a:ext cx="8841997" cy="1814171"/>
            <a:chOff x="771787" y="4125235"/>
            <a:chExt cx="8841997" cy="1814171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6FD7370D-A87B-4363-939D-1FFA93C69166}"/>
                </a:ext>
              </a:extLst>
            </p:cNvPr>
            <p:cNvSpPr/>
            <p:nvPr/>
          </p:nvSpPr>
          <p:spPr>
            <a:xfrm>
              <a:off x="771787" y="4125235"/>
              <a:ext cx="8841997" cy="18141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3C3B515-9EE8-43CD-B31B-4F3249D8ABF9}"/>
                </a:ext>
              </a:extLst>
            </p:cNvPr>
            <p:cNvSpPr txBox="1"/>
            <p:nvPr/>
          </p:nvSpPr>
          <p:spPr>
            <a:xfrm>
              <a:off x="964734" y="4301507"/>
              <a:ext cx="7885652" cy="1477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accent5"/>
                  </a:solidFill>
                </a:rPr>
                <a:t>問い合わせ窓口</a:t>
              </a:r>
              <a:r>
                <a:rPr kumimoji="1" lang="ja-JP" altLang="en-US" dirty="0"/>
                <a:t>：</a:t>
              </a:r>
              <a:r>
                <a:rPr kumimoji="1" lang="en-US" altLang="ja-JP" dirty="0"/>
                <a:t>guriibe</a:t>
              </a:r>
              <a:r>
                <a:rPr kumimoji="1" lang="en-US" altLang="ja-JP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@pref.gunma.lg.jp</a:t>
              </a:r>
              <a:endParaRPr kumimoji="1" lang="en-US" altLang="ja-JP" dirty="0"/>
            </a:p>
            <a:p>
              <a:pPr lvl="4"/>
              <a:r>
                <a:rPr kumimoji="1" lang="en-US" altLang="ja-JP" dirty="0"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TEL:</a:t>
              </a:r>
              <a:r>
                <a:rPr kumimoji="1" lang="ja-JP" altLang="en-US" dirty="0"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kumimoji="1" lang="en-US" altLang="ja-JP" dirty="0"/>
                <a:t>027</a:t>
              </a:r>
              <a:r>
                <a:rPr kumimoji="1" lang="ja-JP" altLang="en-US" dirty="0"/>
                <a:t>ｰ</a:t>
              </a:r>
              <a:r>
                <a:rPr kumimoji="1" lang="en-US" altLang="ja-JP" dirty="0"/>
                <a:t>226</a:t>
              </a:r>
              <a:r>
                <a:rPr kumimoji="1" lang="ja-JP" altLang="en-US" dirty="0"/>
                <a:t>ｰ</a:t>
              </a:r>
              <a:r>
                <a:rPr kumimoji="1" lang="en-US" altLang="ja-JP" dirty="0"/>
                <a:t>2817</a:t>
              </a:r>
            </a:p>
            <a:p>
              <a:r>
                <a:rPr kumimoji="1" lang="ja-JP" altLang="en-US" dirty="0"/>
                <a:t>担当：群馬県グリーンイノベーション推進課</a:t>
              </a:r>
              <a:endParaRPr kumimoji="1" lang="en-US" altLang="ja-JP" dirty="0"/>
            </a:p>
            <a:p>
              <a:endParaRPr kumimoji="1" lang="en-US" altLang="ja-JP" dirty="0"/>
            </a:p>
            <a:p>
              <a:r>
                <a:rPr kumimoji="1" lang="en-US" altLang="ja-JP" dirty="0"/>
                <a:t>※</a:t>
              </a:r>
              <a:r>
                <a:rPr kumimoji="1" lang="ja-JP" altLang="en-US" dirty="0"/>
                <a:t>制度全般に関するお問い合わせを受け付けます。</a:t>
              </a:r>
              <a:endParaRPr kumimoji="1" lang="en-US" altLang="ja-JP" dirty="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E87C6-3359-4ADC-9483-5FAB6E6DD7BC}"/>
              </a:ext>
            </a:extLst>
          </p:cNvPr>
          <p:cNvSpPr txBox="1"/>
          <p:nvPr/>
        </p:nvSpPr>
        <p:spPr>
          <a:xfrm>
            <a:off x="922789" y="1459684"/>
            <a:ext cx="10612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システムを導入するにあたり、提出先のメールアドレスと、問い合わせ先のメールアドレス別に設けます。</a:t>
            </a:r>
            <a:endParaRPr kumimoji="1"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計画書制度に関する質問などは、</a:t>
            </a:r>
            <a:r>
              <a:rPr kumimoji="1" lang="ja-JP" altLang="en-US" sz="2000" dirty="0">
                <a:solidFill>
                  <a:schemeClr val="accent5"/>
                </a:solidFill>
              </a:rPr>
              <a:t>問い合わせ窓口</a:t>
            </a:r>
            <a:r>
              <a:rPr kumimoji="1" lang="ja-JP" altLang="en-US" sz="2000" dirty="0"/>
              <a:t>までお願いします。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83384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85DB2-27E0-4073-B981-391B0119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注意点①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971FC1-BAB8-447E-A51A-53794913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51" y="1394399"/>
            <a:ext cx="10971680" cy="3777622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kumimoji="1" lang="ja-JP" altLang="en-US" sz="2400" b="1" dirty="0">
                <a:solidFill>
                  <a:srgbClr val="FF0000"/>
                </a:solidFill>
              </a:rPr>
              <a:t>プロパティのタイトル</a:t>
            </a:r>
            <a:r>
              <a:rPr kumimoji="1" lang="ja-JP" altLang="en-US" sz="2400" dirty="0"/>
              <a:t>で各制度の識別を行うため、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変更しないてください。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kumimoji="1" lang="ja-JP" altLang="en-US" sz="2400" dirty="0"/>
              <a:t>ファイル名は変更可能です。</a:t>
            </a:r>
            <a:endParaRPr kumimoji="1" lang="en-US" altLang="ja-JP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411DA19-7C11-4D83-A0AC-CEE82C25D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22" y="2534911"/>
            <a:ext cx="7913614" cy="4225238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46FEDBBA-3584-4F58-A363-4794CC470730}"/>
              </a:ext>
            </a:extLst>
          </p:cNvPr>
          <p:cNvSpPr/>
          <p:nvPr/>
        </p:nvSpPr>
        <p:spPr>
          <a:xfrm>
            <a:off x="6969126" y="2416029"/>
            <a:ext cx="2505074" cy="419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6C9D69F-AF8B-404C-8D7A-9B5B240660DA}"/>
              </a:ext>
            </a:extLst>
          </p:cNvPr>
          <p:cNvCxnSpPr>
            <a:cxnSpLocks/>
          </p:cNvCxnSpPr>
          <p:nvPr/>
        </p:nvCxnSpPr>
        <p:spPr>
          <a:xfrm flipV="1">
            <a:off x="3928820" y="2730500"/>
            <a:ext cx="3120706" cy="6985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6296D2-65F3-4989-8F63-50C44CF9BE3D}"/>
              </a:ext>
            </a:extLst>
          </p:cNvPr>
          <p:cNvSpPr txBox="1"/>
          <p:nvPr/>
        </p:nvSpPr>
        <p:spPr>
          <a:xfrm>
            <a:off x="939567" y="3162650"/>
            <a:ext cx="312070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ファイル名は変更可能です。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BB3213C-48AC-4D87-9522-A035C5369A53}"/>
              </a:ext>
            </a:extLst>
          </p:cNvPr>
          <p:cNvSpPr/>
          <p:nvPr/>
        </p:nvSpPr>
        <p:spPr>
          <a:xfrm>
            <a:off x="9375611" y="3786549"/>
            <a:ext cx="1717111" cy="235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5527B01-B604-497C-84F4-C87075534671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5799599" y="3958074"/>
            <a:ext cx="3600877" cy="5958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D4312E-8CF1-430F-B6B2-E7053472B6E2}"/>
              </a:ext>
            </a:extLst>
          </p:cNvPr>
          <p:cNvSpPr txBox="1"/>
          <p:nvPr/>
        </p:nvSpPr>
        <p:spPr>
          <a:xfrm>
            <a:off x="1067999" y="4323089"/>
            <a:ext cx="4731600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プロパティのタイトルは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変更不可</a:t>
            </a:r>
            <a:r>
              <a:rPr kumimoji="1" lang="ja-JP" altLang="en-US" dirty="0"/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90040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85DB2-27E0-4073-B981-391B0119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注意点②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36CE439-5D0A-4F71-847C-4AE654769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026" y="666080"/>
            <a:ext cx="5105525" cy="5430852"/>
          </a:xfr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E98D238-2E35-450B-A4D0-198FF046B110}"/>
              </a:ext>
            </a:extLst>
          </p:cNvPr>
          <p:cNvSpPr txBox="1">
            <a:spLocks/>
          </p:cNvSpPr>
          <p:nvPr/>
        </p:nvSpPr>
        <p:spPr>
          <a:xfrm>
            <a:off x="838199" y="1428924"/>
            <a:ext cx="5554211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ja-JP" altLang="en-US" sz="2000" dirty="0"/>
              <a:t>エクセルは、入力可能なセルのみ黄色に着色しています。</a:t>
            </a:r>
            <a:endParaRPr lang="en-US" altLang="ja-JP" sz="20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en-US" altLang="ja-JP" sz="20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ja-JP" altLang="en-US" sz="2000" dirty="0"/>
              <a:t>行・列の追加はできません。編集が必要な場合は問い合わせ窓口までご連絡ください。</a:t>
            </a:r>
            <a:endParaRPr lang="en-US" altLang="ja-JP" sz="20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71457506-2CE9-40E0-902A-89BC1DCDAB3D}"/>
              </a:ext>
            </a:extLst>
          </p:cNvPr>
          <p:cNvGrpSpPr/>
          <p:nvPr/>
        </p:nvGrpSpPr>
        <p:grpSpPr>
          <a:xfrm>
            <a:off x="838198" y="4116898"/>
            <a:ext cx="5105525" cy="1696674"/>
            <a:chOff x="838198" y="3429001"/>
            <a:chExt cx="5105525" cy="1696674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F897B193-D019-4A6A-84D3-1F36D6766DA2}"/>
                </a:ext>
              </a:extLst>
            </p:cNvPr>
            <p:cNvSpPr/>
            <p:nvPr/>
          </p:nvSpPr>
          <p:spPr>
            <a:xfrm>
              <a:off x="838198" y="3429001"/>
              <a:ext cx="5105525" cy="16966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A32204B-3EC5-4EAD-A24B-636E9A749DF5}"/>
                </a:ext>
              </a:extLst>
            </p:cNvPr>
            <p:cNvSpPr txBox="1"/>
            <p:nvPr/>
          </p:nvSpPr>
          <p:spPr>
            <a:xfrm>
              <a:off x="1004228" y="3677173"/>
              <a:ext cx="4539145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○問い合わせ窓口</a:t>
              </a:r>
              <a:endParaRPr kumimoji="1" lang="en-US" altLang="ja-JP" dirty="0"/>
            </a:p>
            <a:p>
              <a:r>
                <a:rPr kumimoji="1" lang="ja-JP" altLang="en-US" dirty="0"/>
                <a:t>群馬県グリーンイノベーション推進課</a:t>
              </a:r>
              <a:endParaRPr kumimoji="1" lang="en-US" altLang="ja-JP" dirty="0"/>
            </a:p>
            <a:p>
              <a:r>
                <a:rPr kumimoji="1" lang="en-US" altLang="ja-JP" dirty="0">
                  <a:hlinkClick r:id="rId3"/>
                </a:rPr>
                <a:t>TEL:027</a:t>
              </a:r>
              <a:r>
                <a:rPr kumimoji="1" lang="ja-JP" altLang="en-US" dirty="0">
                  <a:hlinkClick r:id="rId3"/>
                </a:rPr>
                <a:t>ｰ</a:t>
              </a:r>
              <a:r>
                <a:rPr kumimoji="1" lang="en-US" altLang="ja-JP" dirty="0">
                  <a:hlinkClick r:id="rId3"/>
                </a:rPr>
                <a:t>226</a:t>
              </a:r>
              <a:r>
                <a:rPr kumimoji="1" lang="ja-JP" altLang="en-US" dirty="0"/>
                <a:t>ｰ</a:t>
              </a:r>
              <a:r>
                <a:rPr kumimoji="1" lang="en-US" altLang="ja-JP" dirty="0"/>
                <a:t>2817</a:t>
              </a:r>
            </a:p>
            <a:p>
              <a:r>
                <a:rPr kumimoji="1" lang="en-US" altLang="ja-JP" dirty="0"/>
                <a:t>Mail</a:t>
              </a:r>
              <a:r>
                <a:rPr kumimoji="1" lang="en-US" altLang="ja-JP"/>
                <a:t>: guriibe@</a:t>
              </a:r>
              <a:r>
                <a:rPr kumimoji="1" lang="en-US" altLang="ja-JP" dirty="0"/>
                <a:t>pref.gunma.lg.jp</a:t>
              </a: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0C927C-34A1-4200-81C4-F7D459936E98}"/>
              </a:ext>
            </a:extLst>
          </p:cNvPr>
          <p:cNvSpPr txBox="1"/>
          <p:nvPr/>
        </p:nvSpPr>
        <p:spPr>
          <a:xfrm>
            <a:off x="7914613" y="3432144"/>
            <a:ext cx="3555985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黄色セルのみ入力可能</a:t>
            </a:r>
          </a:p>
        </p:txBody>
      </p:sp>
    </p:spTree>
    <p:extLst>
      <p:ext uri="{BB962C8B-B14F-4D97-AF65-F5344CB8AC3E}">
        <p14:creationId xmlns:p14="http://schemas.microsoft.com/office/powerpoint/2010/main" val="372143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85DB2-27E0-4073-B981-391B0119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注意点③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971FC1-BAB8-447E-A51A-53794913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87"/>
            <a:ext cx="10515600" cy="4351338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エクセルをメールで提出する際、</a:t>
            </a:r>
            <a:r>
              <a:rPr kumimoji="1" lang="en-US" altLang="ja-JP" sz="2400" dirty="0"/>
              <a:t>ZIP</a:t>
            </a:r>
            <a:r>
              <a:rPr kumimoji="1" lang="ja-JP" altLang="en-US" sz="2400" dirty="0"/>
              <a:t>ファイル等で圧縮せず、エクセルファイル（</a:t>
            </a:r>
            <a:r>
              <a:rPr kumimoji="1" lang="en-US" altLang="ja-JP" sz="2400" dirty="0"/>
              <a:t>.xlsx</a:t>
            </a:r>
            <a:r>
              <a:rPr kumimoji="1" lang="ja-JP" altLang="en-US" sz="2400" dirty="0"/>
              <a:t>形式）を直接添付の上、提出ください。</a:t>
            </a:r>
            <a:endParaRPr kumimoji="1" lang="en-US" altLang="ja-JP" sz="2400" dirty="0"/>
          </a:p>
          <a:p>
            <a:r>
              <a:rPr kumimoji="1" lang="en-US" altLang="ja-JP" sz="2400" dirty="0"/>
              <a:t>.xlsx</a:t>
            </a:r>
            <a:r>
              <a:rPr kumimoji="1" lang="ja-JP" altLang="en-US" sz="2400" dirty="0"/>
              <a:t>形式での提出が難しい場合は、問い合わせ窓口までご連絡ください。</a:t>
            </a:r>
            <a:endParaRPr kumimoji="1" lang="en-US" altLang="ja-JP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E03B975-A052-4DDA-A84D-C60CA94B8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5" y="2804968"/>
            <a:ext cx="10201348" cy="385284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D7FF9A-5A3B-4B34-B84D-63E6AEC41D16}"/>
              </a:ext>
            </a:extLst>
          </p:cNvPr>
          <p:cNvSpPr txBox="1"/>
          <p:nvPr/>
        </p:nvSpPr>
        <p:spPr>
          <a:xfrm>
            <a:off x="540682" y="3238150"/>
            <a:ext cx="59503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例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353B44E-EF77-46EE-BF44-48B663D94A79}"/>
              </a:ext>
            </a:extLst>
          </p:cNvPr>
          <p:cNvSpPr/>
          <p:nvPr/>
        </p:nvSpPr>
        <p:spPr>
          <a:xfrm>
            <a:off x="1510018" y="4278385"/>
            <a:ext cx="3506599" cy="12751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F17A776-48D0-43EB-AC4F-23EF42A60579}"/>
              </a:ext>
            </a:extLst>
          </p:cNvPr>
          <p:cNvCxnSpPr>
            <a:cxnSpLocks/>
          </p:cNvCxnSpPr>
          <p:nvPr/>
        </p:nvCxnSpPr>
        <p:spPr>
          <a:xfrm flipH="1">
            <a:off x="4949505" y="4731391"/>
            <a:ext cx="25166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4FD408-3A45-43AD-B80D-86D6FAE53918}"/>
              </a:ext>
            </a:extLst>
          </p:cNvPr>
          <p:cNvSpPr txBox="1"/>
          <p:nvPr/>
        </p:nvSpPr>
        <p:spPr>
          <a:xfrm>
            <a:off x="5201174" y="4496499"/>
            <a:ext cx="6152626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エクセル（</a:t>
            </a:r>
            <a:r>
              <a:rPr kumimoji="1" lang="en-US" altLang="ja-JP" dirty="0"/>
              <a:t>.xlsx</a:t>
            </a:r>
            <a:r>
              <a:rPr kumimoji="1" lang="ja-JP" altLang="en-US" dirty="0"/>
              <a:t>）形式のものを添付してください。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複数の計画書を一度に提出ことは可能です。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8DA56EF-5ACB-46A9-97C9-E97C04CA6681}"/>
              </a:ext>
            </a:extLst>
          </p:cNvPr>
          <p:cNvCxnSpPr>
            <a:cxnSpLocks/>
          </p:cNvCxnSpPr>
          <p:nvPr/>
        </p:nvCxnSpPr>
        <p:spPr>
          <a:xfrm flipH="1">
            <a:off x="6226029" y="3830659"/>
            <a:ext cx="251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8E9098D-AEEF-45CE-9ACD-E7BCC6C05C56}"/>
              </a:ext>
            </a:extLst>
          </p:cNvPr>
          <p:cNvSpPr txBox="1"/>
          <p:nvPr/>
        </p:nvSpPr>
        <p:spPr>
          <a:xfrm>
            <a:off x="6495108" y="3661382"/>
            <a:ext cx="202035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件名は任意です。</a:t>
            </a:r>
          </a:p>
        </p:txBody>
      </p:sp>
    </p:spTree>
    <p:extLst>
      <p:ext uri="{BB962C8B-B14F-4D97-AF65-F5344CB8AC3E}">
        <p14:creationId xmlns:p14="http://schemas.microsoft.com/office/powerpoint/2010/main" val="87041544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463</Words>
  <Application>Microsoft Office PowerPoint</Application>
  <PresentationFormat>ワイド画面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Wingdings</vt:lpstr>
      <vt:lpstr>レトロスペクト</vt:lpstr>
      <vt:lpstr>Office テーマ</vt:lpstr>
      <vt:lpstr>2050年に向けた「ぐんま５つのゼロ宣言」実現条例に定める計画書制度の提出方法について</vt:lpstr>
      <vt:lpstr>はじめに</vt:lpstr>
      <vt:lpstr>提出先と問い合わせ窓口について</vt:lpstr>
      <vt:lpstr>注意点①</vt:lpstr>
      <vt:lpstr>注意点②</vt:lpstr>
      <vt:lpstr>注意点③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2024-03-27T10:24:51Z</dcterms:created>
  <dcterms:modified xsi:type="dcterms:W3CDTF">2024-03-27T10:25:00Z</dcterms:modified>
</cp:coreProperties>
</file>