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sldIdLst>
    <p:sldId id="345" r:id="rId2"/>
    <p:sldId id="256" r:id="rId3"/>
    <p:sldId id="352" r:id="rId4"/>
    <p:sldId id="401" r:id="rId5"/>
    <p:sldId id="402" r:id="rId6"/>
    <p:sldId id="272" r:id="rId7"/>
    <p:sldId id="270" r:id="rId8"/>
    <p:sldId id="400" r:id="rId9"/>
    <p:sldId id="403" r:id="rId10"/>
    <p:sldId id="404" r:id="rId11"/>
    <p:sldId id="406" r:id="rId12"/>
    <p:sldId id="405" r:id="rId13"/>
    <p:sldId id="407" r:id="rId14"/>
    <p:sldId id="408" r:id="rId15"/>
    <p:sldId id="409" r:id="rId16"/>
    <p:sldId id="410" r:id="rId17"/>
    <p:sldId id="469" r:id="rId18"/>
    <p:sldId id="411" r:id="rId19"/>
    <p:sldId id="412" r:id="rId20"/>
    <p:sldId id="413" r:id="rId21"/>
    <p:sldId id="414" r:id="rId22"/>
    <p:sldId id="415" r:id="rId23"/>
    <p:sldId id="417" r:id="rId24"/>
    <p:sldId id="266" r:id="rId25"/>
    <p:sldId id="418" r:id="rId26"/>
    <p:sldId id="419" r:id="rId27"/>
    <p:sldId id="420" r:id="rId28"/>
    <p:sldId id="421" r:id="rId29"/>
    <p:sldId id="423" r:id="rId30"/>
    <p:sldId id="422" r:id="rId31"/>
    <p:sldId id="424" r:id="rId32"/>
    <p:sldId id="470" r:id="rId33"/>
    <p:sldId id="426" r:id="rId34"/>
    <p:sldId id="482" r:id="rId35"/>
    <p:sldId id="427" r:id="rId36"/>
    <p:sldId id="428" r:id="rId37"/>
    <p:sldId id="429" r:id="rId38"/>
    <p:sldId id="430" r:id="rId39"/>
    <p:sldId id="356" r:id="rId40"/>
    <p:sldId id="441" r:id="rId41"/>
    <p:sldId id="442" r:id="rId42"/>
    <p:sldId id="432" r:id="rId43"/>
    <p:sldId id="443" r:id="rId44"/>
    <p:sldId id="434" r:id="rId45"/>
    <p:sldId id="444" r:id="rId46"/>
    <p:sldId id="471" r:id="rId47"/>
    <p:sldId id="445" r:id="rId48"/>
    <p:sldId id="446" r:id="rId49"/>
    <p:sldId id="473" r:id="rId50"/>
    <p:sldId id="474" r:id="rId51"/>
    <p:sldId id="475" r:id="rId52"/>
    <p:sldId id="476" r:id="rId53"/>
    <p:sldId id="477" r:id="rId54"/>
    <p:sldId id="478" r:id="rId55"/>
    <p:sldId id="479" r:id="rId56"/>
    <p:sldId id="480" r:id="rId57"/>
    <p:sldId id="481" r:id="rId58"/>
    <p:sldId id="472" r:id="rId59"/>
    <p:sldId id="447" r:id="rId60"/>
    <p:sldId id="448" r:id="rId61"/>
    <p:sldId id="449" r:id="rId62"/>
    <p:sldId id="453" r:id="rId63"/>
    <p:sldId id="464" r:id="rId64"/>
    <p:sldId id="465" r:id="rId65"/>
    <p:sldId id="385" r:id="rId66"/>
    <p:sldId id="466" r:id="rId67"/>
    <p:sldId id="468" r:id="rId6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showGuides="1">
      <p:cViewPr varScale="1">
        <p:scale>
          <a:sx n="114" d="100"/>
          <a:sy n="114" d="100"/>
        </p:scale>
        <p:origin x="3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AE90A5F-1D7C-4579-9D93-F8CD64531886}"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C007D79-3744-4CAA-B1F9-444F002E812F}" type="slidenum">
              <a:rPr kumimoji="1" lang="ja-JP" altLang="en-US" smtClean="0"/>
              <a:t>‹#›</a:t>
            </a:fld>
            <a:endParaRPr kumimoji="1" lang="ja-JP" altLang="en-US"/>
          </a:p>
        </p:txBody>
      </p:sp>
    </p:spTree>
    <p:extLst>
      <p:ext uri="{BB962C8B-B14F-4D97-AF65-F5344CB8AC3E}">
        <p14:creationId xmlns:p14="http://schemas.microsoft.com/office/powerpoint/2010/main" val="1739084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AC86AF-7386-A28D-4C50-C0C3F631494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D0E3E1A-282D-2950-6404-CE8B82944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C93CE2-A7B1-EA12-A6C2-AB8CF438E9A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907C3EA9-EB6F-E054-A5A3-C4AA6138D4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EA3EE6-15A7-66F8-E3E7-8445949A3A2E}"/>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745859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713EC-92DF-5CA0-9676-89CCBD59E2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9D2575-1CFE-BA2B-53B3-85BB9277F5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E818ED-23BC-877C-F001-347E533A2DBC}"/>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549B75E6-0A78-98D5-75EE-8210DABCF3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AC3C80-739A-DE9B-6F69-2503F78CA0D9}"/>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33569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0F8547-701D-197F-6267-BF2DB646C51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2A17B7-EE69-F5CE-CA92-0AFCD6EEAE2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87D82A-0A5B-7FFA-117A-5A8ECD34146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E6C86847-9048-C431-4465-2FD581C5C5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610CFE-F9A6-D8F0-B706-B17B9876656C}"/>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50682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8FD49-BCB9-1E80-5749-14B45B687B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48AEC9-D85A-1C0B-653E-21E25149DAE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418A59-0102-51FB-5408-9BEEC023CA8E}"/>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64502D9F-E611-FF38-D228-692AAE109A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DD093E-71C2-E914-A3AF-92301AAE5EA5}"/>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61302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C611E-C1C4-6957-B53D-723FD34B1E4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0D56CA-DB55-6758-F3E8-09551D350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164323-0015-8EB0-8DD2-EBD21B93D5C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B72AACA7-B5B9-F158-BDCC-BE182C7CC9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0A3399-78B5-1ABB-0B6B-1CAFBB31DF9F}"/>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5314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360C88-237A-B5DB-9D2E-C36B7843F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6752AD-91B2-C0EA-4D19-2541DD98799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B5AB5F4-2E3B-3E35-B053-688F2A76D2A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6FBB28C-80C9-F875-4742-1439B1DDE52B}"/>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6" name="フッター プレースホルダー 5">
            <a:extLst>
              <a:ext uri="{FF2B5EF4-FFF2-40B4-BE49-F238E27FC236}">
                <a16:creationId xmlns:a16="http://schemas.microsoft.com/office/drawing/2014/main" id="{2ECDFA58-5C84-D327-2E1F-A86C91E5A2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03140A-0362-ACFE-E3C5-6F980D0077C3}"/>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69627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A0B14-8E6B-EB31-0782-C173A96F1FA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9D45B9-A301-056F-E998-5CBA5390A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7AC938-20F6-AAE6-4146-F4A6EDAD206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7654A3-CFE1-E65C-0502-6DF55A2AC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52AA6F-F609-4BD7-B051-C2293EA70DB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EA47A9-D036-F0D4-374D-723F722B3C0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8" name="フッター プレースホルダー 7">
            <a:extLst>
              <a:ext uri="{FF2B5EF4-FFF2-40B4-BE49-F238E27FC236}">
                <a16:creationId xmlns:a16="http://schemas.microsoft.com/office/drawing/2014/main" id="{2677DA87-EA75-FDFE-B2B8-5FCFE0E70C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B9EB97F-4BC4-9844-59A9-75C585883CA0}"/>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42587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5F2DC-FED6-0731-DE87-8D4FFB042D3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734E894-ECAA-8305-09AD-F3DD197B5873}"/>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4" name="フッター プレースホルダー 3">
            <a:extLst>
              <a:ext uri="{FF2B5EF4-FFF2-40B4-BE49-F238E27FC236}">
                <a16:creationId xmlns:a16="http://schemas.microsoft.com/office/drawing/2014/main" id="{1C191C91-15E8-36E7-D044-8F9427313BF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F12C5FE-F830-23AD-5DFD-3E3737525002}"/>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71770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39FDAAC-1418-AAB6-EF7E-A9F9CA6AC333}"/>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3" name="フッター プレースホルダー 2">
            <a:extLst>
              <a:ext uri="{FF2B5EF4-FFF2-40B4-BE49-F238E27FC236}">
                <a16:creationId xmlns:a16="http://schemas.microsoft.com/office/drawing/2014/main" id="{FCD6FED8-620F-D0F6-A8EF-3CECE988DD7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40BD18-0A66-ECCA-5BF2-D163AAFCB29E}"/>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39174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716F2-2FD5-461E-2A76-FA4AE6721A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E17C97-121B-B3AC-DC83-AF1187502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E4A35B-C500-7466-A35E-1A3D305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5B29CD-0DD7-6AC9-86D9-32FCE187FFFC}"/>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6" name="フッター プレースホルダー 5">
            <a:extLst>
              <a:ext uri="{FF2B5EF4-FFF2-40B4-BE49-F238E27FC236}">
                <a16:creationId xmlns:a16="http://schemas.microsoft.com/office/drawing/2014/main" id="{6FE12642-239E-B7E9-37E2-E46ABE2643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3C9155-A4FA-5B76-8F6E-CA0333284904}"/>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28264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582A3-54A6-3E2F-09B5-23BA2D9456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8FAD41D-2857-72C8-B03B-C02BF30B9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4923D72-ED3D-ACA7-690E-8EF013380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C9BC19-7E26-3BB9-33FC-C4A5CB15ECE0}"/>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6" name="フッター プレースホルダー 5">
            <a:extLst>
              <a:ext uri="{FF2B5EF4-FFF2-40B4-BE49-F238E27FC236}">
                <a16:creationId xmlns:a16="http://schemas.microsoft.com/office/drawing/2014/main" id="{A1B477DF-E33C-3127-9668-5E85C1CCBD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84CD17-0E9D-2681-9E0C-73FC18E79D8B}"/>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31875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6AD49B-6DD5-EDA1-74D5-75465D637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AF44FB-66F0-9219-FAEA-4CD6E56AE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D1A962-7557-ED7A-C2F0-E0C39B464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D4A76911-C60E-0B24-8A78-4671B5A4D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AAC837-6292-3F4B-0E74-E1EC1FA3B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801488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hyperlink" Target="https://www.pref.gunma.jp/page/1218.htm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E19909-D43B-48A3-BED2-44ADB53AFD82}"/>
              </a:ext>
            </a:extLst>
          </p:cNvPr>
          <p:cNvSpPr txBox="1"/>
          <p:nvPr/>
        </p:nvSpPr>
        <p:spPr>
          <a:xfrm>
            <a:off x="704661" y="1132142"/>
            <a:ext cx="10782677" cy="4589462"/>
          </a:xfrm>
          <a:prstGeom prst="rect">
            <a:avLst/>
          </a:prstGeom>
          <a:noFill/>
        </p:spPr>
        <p:txBody>
          <a:bodyPr wrap="square">
            <a:spAutoFit/>
          </a:bodyPr>
          <a:lstStyle/>
          <a:p>
            <a:pPr>
              <a:lnSpc>
                <a:spcPct val="150000"/>
              </a:lnSpc>
            </a:pPr>
            <a:r>
              <a:rPr lang="ja-JP" altLang="en-US" sz="4000" b="1" dirty="0">
                <a:solidFill>
                  <a:schemeClr val="bg1"/>
                </a:solidFill>
              </a:rPr>
              <a:t>本資料は、尾瀬ネイチャーラーニングに</a:t>
            </a:r>
            <a:endParaRPr lang="en-US" altLang="ja-JP" sz="4000" b="1" dirty="0">
              <a:solidFill>
                <a:schemeClr val="bg1"/>
              </a:solidFill>
            </a:endParaRPr>
          </a:p>
          <a:p>
            <a:pPr>
              <a:lnSpc>
                <a:spcPct val="150000"/>
              </a:lnSpc>
            </a:pPr>
            <a:r>
              <a:rPr lang="ja-JP" altLang="en-US" sz="4000" b="1" dirty="0">
                <a:solidFill>
                  <a:schemeClr val="bg1"/>
                </a:solidFill>
              </a:rPr>
              <a:t>取り組むための学習画面データです。</a:t>
            </a:r>
            <a:endParaRPr lang="en-US" altLang="ja-JP" sz="4000" b="1" dirty="0">
              <a:solidFill>
                <a:schemeClr val="bg1"/>
              </a:solidFill>
            </a:endParaRPr>
          </a:p>
          <a:p>
            <a:pPr>
              <a:lnSpc>
                <a:spcPct val="150000"/>
              </a:lnSpc>
            </a:pPr>
            <a:r>
              <a:rPr lang="ja-JP" altLang="en-US" sz="4000" b="1" dirty="0">
                <a:solidFill>
                  <a:schemeClr val="bg1"/>
                </a:solidFill>
              </a:rPr>
              <a:t>モデルプログラムとしてご確認いただいたうえで、</a:t>
            </a:r>
            <a:endParaRPr lang="en-US" altLang="ja-JP" sz="4000" b="1" dirty="0">
              <a:solidFill>
                <a:schemeClr val="bg1"/>
              </a:solidFill>
            </a:endParaRPr>
          </a:p>
          <a:p>
            <a:pPr>
              <a:lnSpc>
                <a:spcPct val="150000"/>
              </a:lnSpc>
            </a:pPr>
            <a:r>
              <a:rPr lang="ja-JP" altLang="en-US" sz="4000" b="1" dirty="0">
                <a:solidFill>
                  <a:schemeClr val="bg1"/>
                </a:solidFill>
              </a:rPr>
              <a:t>各学校の状況・様子に応じて、</a:t>
            </a:r>
            <a:endParaRPr lang="en-US" altLang="ja-JP" sz="4000" b="1" dirty="0">
              <a:solidFill>
                <a:schemeClr val="bg1"/>
              </a:solidFill>
            </a:endParaRPr>
          </a:p>
          <a:p>
            <a:pPr>
              <a:lnSpc>
                <a:spcPct val="150000"/>
              </a:lnSpc>
            </a:pPr>
            <a:r>
              <a:rPr lang="ja-JP" altLang="en-US" sz="4000" b="1" dirty="0">
                <a:solidFill>
                  <a:schemeClr val="bg1"/>
                </a:solidFill>
              </a:rPr>
              <a:t>自由に改変してお取り扱いください。</a:t>
            </a:r>
          </a:p>
        </p:txBody>
      </p:sp>
    </p:spTree>
    <p:extLst>
      <p:ext uri="{BB962C8B-B14F-4D97-AF65-F5344CB8AC3E}">
        <p14:creationId xmlns:p14="http://schemas.microsoft.com/office/powerpoint/2010/main" val="14619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7DF5-DF6A-7C6F-2BE9-87603888066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F80E1E2-9972-DC91-E4E4-706EEC5AFD54}"/>
              </a:ext>
            </a:extLst>
          </p:cNvPr>
          <p:cNvSpPr>
            <a:spLocks noGrp="1"/>
          </p:cNvSpPr>
          <p:nvPr>
            <p:ph type="ctrTitle"/>
          </p:nvPr>
        </p:nvSpPr>
        <p:spPr>
          <a:xfrm>
            <a:off x="0" y="229093"/>
            <a:ext cx="12192000" cy="1155954"/>
          </a:xfrm>
        </p:spPr>
        <p:txBody>
          <a:bodyPr>
            <a:noAutofit/>
          </a:bodyPr>
          <a:lstStyle/>
          <a:p>
            <a:pPr>
              <a:lnSpc>
                <a:spcPct val="150000"/>
              </a:lnSpc>
            </a:pPr>
            <a:r>
              <a:rPr kumimoji="1" lang="ja-JP" altLang="en-US" sz="4800" b="1" dirty="0"/>
              <a:t>授業予定</a:t>
            </a:r>
          </a:p>
        </p:txBody>
      </p:sp>
      <p:sp>
        <p:nvSpPr>
          <p:cNvPr id="2" name="タイトル 3">
            <a:extLst>
              <a:ext uri="{FF2B5EF4-FFF2-40B4-BE49-F238E27FC236}">
                <a16:creationId xmlns:a16="http://schemas.microsoft.com/office/drawing/2014/main" id="{F7F06292-92BA-D834-C884-C0133C9DE332}"/>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graphicFrame>
        <p:nvGraphicFramePr>
          <p:cNvPr id="3" name="表 2">
            <a:extLst>
              <a:ext uri="{FF2B5EF4-FFF2-40B4-BE49-F238E27FC236}">
                <a16:creationId xmlns:a16="http://schemas.microsoft.com/office/drawing/2014/main" id="{69FF726D-76FB-7D09-CA0D-415A09B2D34E}"/>
              </a:ext>
            </a:extLst>
          </p:cNvPr>
          <p:cNvGraphicFramePr>
            <a:graphicFrameLocks noGrp="1"/>
          </p:cNvGraphicFramePr>
          <p:nvPr>
            <p:extLst>
              <p:ext uri="{D42A27DB-BD31-4B8C-83A1-F6EECF244321}">
                <p14:modId xmlns:p14="http://schemas.microsoft.com/office/powerpoint/2010/main" val="487697474"/>
              </p:ext>
            </p:extLst>
          </p:nvPr>
        </p:nvGraphicFramePr>
        <p:xfrm>
          <a:off x="223102" y="1620081"/>
          <a:ext cx="11745796" cy="4927342"/>
        </p:xfrm>
        <a:graphic>
          <a:graphicData uri="http://schemas.openxmlformats.org/drawingml/2006/table">
            <a:tbl>
              <a:tblPr firstRow="1" bandRow="1">
                <a:tableStyleId>{5940675A-B579-460E-94D1-54222C63F5DA}</a:tableStyleId>
              </a:tblPr>
              <a:tblGrid>
                <a:gridCol w="1912233">
                  <a:extLst>
                    <a:ext uri="{9D8B030D-6E8A-4147-A177-3AD203B41FA5}">
                      <a16:colId xmlns:a16="http://schemas.microsoft.com/office/drawing/2014/main" val="2828745065"/>
                    </a:ext>
                  </a:extLst>
                </a:gridCol>
                <a:gridCol w="4033428">
                  <a:extLst>
                    <a:ext uri="{9D8B030D-6E8A-4147-A177-3AD203B41FA5}">
                      <a16:colId xmlns:a16="http://schemas.microsoft.com/office/drawing/2014/main" val="4197143424"/>
                    </a:ext>
                  </a:extLst>
                </a:gridCol>
                <a:gridCol w="5800135">
                  <a:extLst>
                    <a:ext uri="{9D8B030D-6E8A-4147-A177-3AD203B41FA5}">
                      <a16:colId xmlns:a16="http://schemas.microsoft.com/office/drawing/2014/main" val="616396717"/>
                    </a:ext>
                  </a:extLst>
                </a:gridCol>
              </a:tblGrid>
              <a:tr h="426617">
                <a:tc gridSpan="3">
                  <a:txBody>
                    <a:bodyPr/>
                    <a:lstStyle/>
                    <a:p>
                      <a:r>
                        <a:rPr kumimoji="1" lang="ja-JP" altLang="en-US" sz="2800" b="1" dirty="0"/>
                        <a:t>授業概要</a:t>
                      </a:r>
                    </a:p>
                  </a:txBody>
                  <a:tcPr anchor="ctr">
                    <a:solidFill>
                      <a:schemeClr val="accent2">
                        <a:lumMod val="60000"/>
                        <a:lumOff val="40000"/>
                      </a:schemeClr>
                    </a:solidFill>
                  </a:tcPr>
                </a:tc>
                <a:tc hMerge="1">
                  <a:txBody>
                    <a:bodyPr/>
                    <a:lstStyle/>
                    <a:p>
                      <a:endParaRPr kumimoji="1" lang="ja-JP" altLang="en-US"/>
                    </a:p>
                  </a:txBody>
                  <a:tcPr/>
                </a:tc>
                <a:tc hMerge="1">
                  <a:txBody>
                    <a:bodyPr/>
                    <a:lstStyle/>
                    <a:p>
                      <a:r>
                        <a:rPr kumimoji="1" lang="ja-JP" altLang="en-US" dirty="0"/>
                        <a:t>授業概要</a:t>
                      </a:r>
                    </a:p>
                  </a:txBody>
                  <a:tcPr anchor="ctr"/>
                </a:tc>
                <a:extLst>
                  <a:ext uri="{0D108BD9-81ED-4DB2-BD59-A6C34878D82A}">
                    <a16:rowId xmlns:a16="http://schemas.microsoft.com/office/drawing/2014/main" val="1948962100"/>
                  </a:ext>
                </a:extLst>
              </a:tr>
              <a:tr h="430774">
                <a:tc rowSpan="3">
                  <a:txBody>
                    <a:bodyPr/>
                    <a:lstStyle/>
                    <a:p>
                      <a:r>
                        <a:rPr kumimoji="1" lang="ja-JP" altLang="en-US" sz="2800" b="1" dirty="0"/>
                        <a:t>事前学習</a:t>
                      </a:r>
                      <a:endParaRPr kumimoji="1" lang="en-US" altLang="ja-JP" sz="2800" b="1" dirty="0"/>
                    </a:p>
                    <a:p>
                      <a:r>
                        <a:rPr kumimoji="1" lang="en-US" altLang="ja-JP" sz="2800" b="1" dirty="0"/>
                        <a:t>2</a:t>
                      </a:r>
                      <a:r>
                        <a:rPr kumimoji="1" lang="ja-JP" altLang="en-US" sz="2800" b="1" dirty="0"/>
                        <a:t>時間</a:t>
                      </a:r>
                      <a:endParaRPr kumimoji="1" lang="en-US" altLang="ja-JP" sz="2800" b="1" dirty="0"/>
                    </a:p>
                    <a:p>
                      <a:r>
                        <a:rPr kumimoji="1" lang="ja-JP" altLang="en-US" sz="2800" b="1" dirty="0"/>
                        <a:t>想定</a:t>
                      </a:r>
                    </a:p>
                  </a:txBody>
                  <a:tcPr anchor="ctr">
                    <a:solidFill>
                      <a:schemeClr val="accent2">
                        <a:lumMod val="20000"/>
                        <a:lumOff val="80000"/>
                      </a:schemeClr>
                    </a:solidFill>
                  </a:tcPr>
                </a:tc>
                <a:tc rowSpan="3">
                  <a:txBody>
                    <a:bodyPr/>
                    <a:lstStyle/>
                    <a:p>
                      <a:r>
                        <a:rPr kumimoji="1" lang="ja-JP" altLang="en-US" sz="2400" b="1" dirty="0"/>
                        <a:t>自分の興味・関心と</a:t>
                      </a:r>
                      <a:endParaRPr kumimoji="1" lang="en-US" altLang="ja-JP" sz="2400" b="1" dirty="0"/>
                    </a:p>
                    <a:p>
                      <a:r>
                        <a:rPr kumimoji="1" lang="ja-JP" altLang="en-US" sz="2400" b="1" dirty="0"/>
                        <a:t>持続可能な尾瀬の見方を</a:t>
                      </a:r>
                      <a:endParaRPr kumimoji="1" lang="en-US" altLang="ja-JP" sz="2400" b="1" dirty="0"/>
                    </a:p>
                    <a:p>
                      <a:r>
                        <a:rPr kumimoji="1" lang="ja-JP" altLang="en-US" sz="2400" b="1" dirty="0"/>
                        <a:t>発見しよう！</a:t>
                      </a:r>
                      <a:endParaRPr kumimoji="1" lang="en-US" altLang="ja-JP" sz="2400" b="1" dirty="0"/>
                    </a:p>
                  </a:txBody>
                  <a:tcPr anchor="ctr">
                    <a:solidFill>
                      <a:schemeClr val="bg1"/>
                    </a:solidFill>
                  </a:tcPr>
                </a:tc>
                <a:tc>
                  <a:txBody>
                    <a:bodyPr/>
                    <a:lstStyle/>
                    <a:p>
                      <a:r>
                        <a:rPr kumimoji="1" lang="ja-JP" altLang="en-US" sz="2400" b="1" dirty="0"/>
                        <a:t>事前学習①　自分の興味・関心を</a:t>
                      </a:r>
                      <a:br>
                        <a:rPr kumimoji="1" lang="en-US" altLang="ja-JP" sz="2400" b="1" dirty="0"/>
                      </a:br>
                      <a:r>
                        <a:rPr kumimoji="1" lang="ja-JP" altLang="en-US" sz="2400" b="1" dirty="0"/>
                        <a:t>　　　　　　　　　発見する</a:t>
                      </a:r>
                    </a:p>
                  </a:txBody>
                  <a:tcPr anchor="ctr">
                    <a:solidFill>
                      <a:schemeClr val="bg1"/>
                    </a:solidFill>
                  </a:tcPr>
                </a:tc>
                <a:extLst>
                  <a:ext uri="{0D108BD9-81ED-4DB2-BD59-A6C34878D82A}">
                    <a16:rowId xmlns:a16="http://schemas.microsoft.com/office/drawing/2014/main" val="1097185089"/>
                  </a:ext>
                </a:extLst>
              </a:tr>
              <a:tr h="430774">
                <a:tc vMerge="1">
                  <a:txBody>
                    <a:bodyPr/>
                    <a:lstStyle/>
                    <a:p>
                      <a:endParaRPr kumimoji="1" lang="ja-JP" altLang="en-US"/>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事前学習②　持続可能な尾瀬の見方を</a:t>
                      </a:r>
                      <a:br>
                        <a:rPr kumimoji="1" lang="en-US" altLang="ja-JP" sz="2400" b="1" dirty="0"/>
                      </a:br>
                      <a:r>
                        <a:rPr kumimoji="1" lang="ja-JP" altLang="en-US" sz="2400" b="1" dirty="0"/>
                        <a:t>　　　　　　　　　発見する</a:t>
                      </a:r>
                    </a:p>
                  </a:txBody>
                  <a:tcPr anchor="ctr">
                    <a:solidFill>
                      <a:schemeClr val="bg1"/>
                    </a:solidFill>
                  </a:tcPr>
                </a:tc>
                <a:extLst>
                  <a:ext uri="{0D108BD9-81ED-4DB2-BD59-A6C34878D82A}">
                    <a16:rowId xmlns:a16="http://schemas.microsoft.com/office/drawing/2014/main" val="3105291025"/>
                  </a:ext>
                </a:extLst>
              </a:tr>
              <a:tr h="426617">
                <a:tc vMerge="1">
                  <a:txBody>
                    <a:bodyPr/>
                    <a:lstStyle/>
                    <a:p>
                      <a:endParaRPr kumimoji="1" lang="ja-JP" altLang="en-US" dirty="0"/>
                    </a:p>
                  </a:txBody>
                  <a:tcPr/>
                </a:tc>
                <a:tc vMerge="1">
                  <a:txBody>
                    <a:bodyPr/>
                    <a:lstStyle/>
                    <a:p>
                      <a:endParaRPr kumimoji="1" lang="ja-JP" altLang="en-US" sz="1000" b="1" dirty="0"/>
                    </a:p>
                  </a:txBody>
                  <a:tcPr anchor="ctr">
                    <a:solidFill>
                      <a:schemeClr val="bg1"/>
                    </a:solidFill>
                  </a:tcPr>
                </a:tc>
                <a:tc>
                  <a:txBody>
                    <a:bodyPr/>
                    <a:lstStyle/>
                    <a:p>
                      <a:r>
                        <a:rPr kumimoji="1" lang="ja-JP" altLang="en-US" sz="2400" b="1" dirty="0"/>
                        <a:t>（ガイドさんによる授業）</a:t>
                      </a:r>
                    </a:p>
                  </a:txBody>
                  <a:tcPr anchor="ctr">
                    <a:solidFill>
                      <a:schemeClr val="bg1"/>
                    </a:solidFill>
                  </a:tcPr>
                </a:tc>
                <a:extLst>
                  <a:ext uri="{0D108BD9-81ED-4DB2-BD59-A6C34878D82A}">
                    <a16:rowId xmlns:a16="http://schemas.microsoft.com/office/drawing/2014/main" val="3787236901"/>
                  </a:ext>
                </a:extLst>
              </a:tr>
              <a:tr h="569622">
                <a:tc>
                  <a:txBody>
                    <a:bodyPr/>
                    <a:lstStyle/>
                    <a:p>
                      <a:r>
                        <a:rPr kumimoji="1" lang="ja-JP" altLang="en-US" sz="2800" b="1" dirty="0"/>
                        <a:t>現地学習</a:t>
                      </a:r>
                    </a:p>
                  </a:txBody>
                  <a:tcPr anchor="ctr">
                    <a:solidFill>
                      <a:schemeClr val="accent2">
                        <a:lumMod val="40000"/>
                        <a:lumOff val="60000"/>
                      </a:schemeClr>
                    </a:solidFill>
                  </a:tcPr>
                </a:tc>
                <a:tc>
                  <a:txBody>
                    <a:bodyPr/>
                    <a:lstStyle/>
                    <a:p>
                      <a:r>
                        <a:rPr kumimoji="1" lang="ja-JP" altLang="en-US" sz="2400" b="1" dirty="0"/>
                        <a:t>尾瀬の課題を</a:t>
                      </a:r>
                      <a:endParaRPr kumimoji="1" lang="en-US" altLang="ja-JP" sz="2400" b="1" dirty="0"/>
                    </a:p>
                    <a:p>
                      <a:r>
                        <a:rPr kumimoji="1" lang="ja-JP" altLang="en-US" sz="2400" b="1" dirty="0"/>
                        <a:t>発見してこよう！</a:t>
                      </a:r>
                      <a:endParaRPr kumimoji="1" lang="en-US" altLang="ja-JP" sz="2400" b="1" dirty="0"/>
                    </a:p>
                  </a:txBody>
                  <a:tcPr anchor="ctr">
                    <a:solidFill>
                      <a:schemeClr val="accent2">
                        <a:lumMod val="40000"/>
                        <a:lumOff val="60000"/>
                      </a:schemeClr>
                    </a:solidFill>
                  </a:tcPr>
                </a:tc>
                <a:tc>
                  <a:txBody>
                    <a:bodyPr/>
                    <a:lstStyle/>
                    <a:p>
                      <a:r>
                        <a:rPr kumimoji="1" lang="ja-JP" altLang="en-US" sz="2400" b="1" dirty="0"/>
                        <a:t>尾瀬の課題を発見してくる</a:t>
                      </a:r>
                    </a:p>
                  </a:txBody>
                  <a:tcPr anchor="ctr">
                    <a:solidFill>
                      <a:schemeClr val="accent2">
                        <a:lumMod val="40000"/>
                        <a:lumOff val="60000"/>
                      </a:schemeClr>
                    </a:solidFill>
                  </a:tcPr>
                </a:tc>
                <a:extLst>
                  <a:ext uri="{0D108BD9-81ED-4DB2-BD59-A6C34878D82A}">
                    <a16:rowId xmlns:a16="http://schemas.microsoft.com/office/drawing/2014/main" val="3844162201"/>
                  </a:ext>
                </a:extLst>
              </a:tr>
              <a:tr h="512951">
                <a:tc rowSpan="3">
                  <a:txBody>
                    <a:bodyPr/>
                    <a:lstStyle/>
                    <a:p>
                      <a:r>
                        <a:rPr kumimoji="1" lang="ja-JP" altLang="en-US" sz="2800" b="1" dirty="0"/>
                        <a:t>事後学習</a:t>
                      </a:r>
                      <a:endParaRPr kumimoji="1" lang="en-US" altLang="ja-JP" sz="2800" b="1" dirty="0"/>
                    </a:p>
                    <a:p>
                      <a:r>
                        <a:rPr kumimoji="1" lang="en-US" altLang="ja-JP" sz="2800" b="1" dirty="0"/>
                        <a:t>3</a:t>
                      </a:r>
                      <a:r>
                        <a:rPr kumimoji="1" lang="ja-JP" altLang="en-US" sz="2800" b="1" dirty="0"/>
                        <a:t>時間</a:t>
                      </a:r>
                      <a:endParaRPr kumimoji="1" lang="en-US" altLang="ja-JP" sz="2800" b="1" dirty="0"/>
                    </a:p>
                    <a:p>
                      <a:r>
                        <a:rPr kumimoji="1" lang="ja-JP" altLang="en-US" sz="2800" b="1" dirty="0"/>
                        <a:t>想定</a:t>
                      </a:r>
                    </a:p>
                  </a:txBody>
                  <a:tcPr anchor="ctr">
                    <a:solidFill>
                      <a:schemeClr val="accent2">
                        <a:lumMod val="20000"/>
                        <a:lumOff val="80000"/>
                      </a:schemeClr>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持続可能な尾瀬のために、</a:t>
                      </a:r>
                      <a:endParaRPr kumimoji="1" lang="en-US" altLang="ja-JP" sz="24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自分が考えたアイディアを</a:t>
                      </a:r>
                      <a:endParaRPr kumimoji="1" lang="en-US" altLang="ja-JP" sz="24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発表しよう！</a:t>
                      </a:r>
                      <a:endParaRPr kumimoji="1" lang="en-US" altLang="ja-JP" sz="24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事後学習①　アイディアを出す</a:t>
                      </a:r>
                    </a:p>
                  </a:txBody>
                  <a:tcPr anchor="ctr">
                    <a:solidFill>
                      <a:schemeClr val="bg1"/>
                    </a:solidFill>
                  </a:tcPr>
                </a:tc>
                <a:extLst>
                  <a:ext uri="{0D108BD9-81ED-4DB2-BD59-A6C34878D82A}">
                    <a16:rowId xmlns:a16="http://schemas.microsoft.com/office/drawing/2014/main" val="677576403"/>
                  </a:ext>
                </a:extLst>
              </a:tr>
              <a:tr h="512951">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事後学習②　アイディアを整理する</a:t>
                      </a:r>
                    </a:p>
                  </a:txBody>
                  <a:tcPr anchor="ctr">
                    <a:solidFill>
                      <a:schemeClr val="bg1"/>
                    </a:solidFill>
                  </a:tcPr>
                </a:tc>
                <a:extLst>
                  <a:ext uri="{0D108BD9-81ED-4DB2-BD59-A6C34878D82A}">
                    <a16:rowId xmlns:a16="http://schemas.microsoft.com/office/drawing/2014/main" val="1068639359"/>
                  </a:ext>
                </a:extLst>
              </a:tr>
              <a:tr h="426617">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1" dirty="0"/>
                        <a:t>事後学習③　アイディアを発表する</a:t>
                      </a:r>
                    </a:p>
                  </a:txBody>
                  <a:tcPr anchor="ctr">
                    <a:solidFill>
                      <a:schemeClr val="bg1"/>
                    </a:solidFill>
                  </a:tcPr>
                </a:tc>
                <a:extLst>
                  <a:ext uri="{0D108BD9-81ED-4DB2-BD59-A6C34878D82A}">
                    <a16:rowId xmlns:a16="http://schemas.microsoft.com/office/drawing/2014/main" val="2573697258"/>
                  </a:ext>
                </a:extLst>
              </a:tr>
            </a:tbl>
          </a:graphicData>
        </a:graphic>
      </p:graphicFrame>
    </p:spTree>
    <p:extLst>
      <p:ext uri="{BB962C8B-B14F-4D97-AF65-F5344CB8AC3E}">
        <p14:creationId xmlns:p14="http://schemas.microsoft.com/office/powerpoint/2010/main" val="379852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58E6-B489-2248-A301-399AC55FCE86}"/>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03439B69-488A-6B1E-391F-218A5B879980}"/>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3" name="テキスト ボックス 12">
            <a:extLst>
              <a:ext uri="{FF2B5EF4-FFF2-40B4-BE49-F238E27FC236}">
                <a16:creationId xmlns:a16="http://schemas.microsoft.com/office/drawing/2014/main" id="{64C482C5-13C3-C6CB-29F1-B6B917422892}"/>
              </a:ext>
            </a:extLst>
          </p:cNvPr>
          <p:cNvSpPr txBox="1"/>
          <p:nvPr/>
        </p:nvSpPr>
        <p:spPr>
          <a:xfrm>
            <a:off x="-7073" y="1409269"/>
            <a:ext cx="12132284" cy="4068037"/>
          </a:xfrm>
          <a:prstGeom prst="rect">
            <a:avLst/>
          </a:prstGeom>
          <a:noFill/>
        </p:spPr>
        <p:txBody>
          <a:bodyPr wrap="square" rtlCol="0">
            <a:spAutoFit/>
          </a:bodyPr>
          <a:lstStyle/>
          <a:p>
            <a:pPr algn="ctr">
              <a:lnSpc>
                <a:spcPct val="150000"/>
              </a:lnSpc>
            </a:pPr>
            <a:r>
              <a:rPr lang="ja-JP" altLang="en-US" sz="6000" b="1" dirty="0"/>
              <a:t>尾瀬ネイチャーラーニングを</a:t>
            </a:r>
            <a:endParaRPr lang="en-US" altLang="ja-JP" sz="6000" b="1" dirty="0"/>
          </a:p>
          <a:p>
            <a:pPr algn="ctr">
              <a:lnSpc>
                <a:spcPct val="150000"/>
              </a:lnSpc>
            </a:pPr>
            <a:r>
              <a:rPr kumimoji="1" lang="ja-JP" altLang="en-US" sz="6000" b="1" dirty="0"/>
              <a:t>通じて、尾瀬と自分の関わりを</a:t>
            </a:r>
            <a:endParaRPr kumimoji="1" lang="en-US" altLang="ja-JP" sz="6000" b="1" dirty="0"/>
          </a:p>
          <a:p>
            <a:pPr algn="ctr">
              <a:lnSpc>
                <a:spcPct val="150000"/>
              </a:lnSpc>
            </a:pPr>
            <a:r>
              <a:rPr kumimoji="1" lang="ja-JP" altLang="en-US" sz="6000" b="1" dirty="0"/>
              <a:t>探究していこう！</a:t>
            </a:r>
            <a:endParaRPr kumimoji="1" lang="en-US" altLang="ja-JP" sz="6000" b="1" dirty="0"/>
          </a:p>
        </p:txBody>
      </p:sp>
    </p:spTree>
    <p:extLst>
      <p:ext uri="{BB962C8B-B14F-4D97-AF65-F5344CB8AC3E}">
        <p14:creationId xmlns:p14="http://schemas.microsoft.com/office/powerpoint/2010/main" val="122936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20140-2DFB-E9BC-5927-69F212AB700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51E54DB-73DB-FE91-38D1-0CF8F62F0392}"/>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dirty="0"/>
              <a:t>２．自分の興味・関心を発見する</a:t>
            </a:r>
            <a:endParaRPr lang="en-US" altLang="ja-JP" b="1" dirty="0"/>
          </a:p>
        </p:txBody>
      </p:sp>
    </p:spTree>
    <p:extLst>
      <p:ext uri="{BB962C8B-B14F-4D97-AF65-F5344CB8AC3E}">
        <p14:creationId xmlns:p14="http://schemas.microsoft.com/office/powerpoint/2010/main" val="42885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4FE8-2EC2-5DC0-AD1A-35927D611B7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18453EE-949B-70D5-1576-8B97DD5D7FEF}"/>
              </a:ext>
            </a:extLst>
          </p:cNvPr>
          <p:cNvSpPr>
            <a:spLocks noGrp="1"/>
          </p:cNvSpPr>
          <p:nvPr>
            <p:ph type="ctrTitle"/>
          </p:nvPr>
        </p:nvSpPr>
        <p:spPr>
          <a:xfrm>
            <a:off x="0" y="161365"/>
            <a:ext cx="12192000" cy="997195"/>
          </a:xfrm>
        </p:spPr>
        <p:txBody>
          <a:bodyPr>
            <a:noAutofit/>
          </a:bodyPr>
          <a:lstStyle/>
          <a:p>
            <a:pPr>
              <a:lnSpc>
                <a:spcPct val="150000"/>
              </a:lnSpc>
            </a:pPr>
            <a:r>
              <a:rPr kumimoji="1" lang="ja-JP" altLang="en-US" sz="4800" b="1" dirty="0"/>
              <a:t>自分の興味・関心を発見してみよる</a:t>
            </a:r>
          </a:p>
        </p:txBody>
      </p:sp>
      <p:sp>
        <p:nvSpPr>
          <p:cNvPr id="2" name="タイトル 3">
            <a:extLst>
              <a:ext uri="{FF2B5EF4-FFF2-40B4-BE49-F238E27FC236}">
                <a16:creationId xmlns:a16="http://schemas.microsoft.com/office/drawing/2014/main" id="{CC59ED0E-0ED3-5576-DCB5-3E7675B9AE3B}"/>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pic>
        <p:nvPicPr>
          <p:cNvPr id="3" name="図 2">
            <a:extLst>
              <a:ext uri="{FF2B5EF4-FFF2-40B4-BE49-F238E27FC236}">
                <a16:creationId xmlns:a16="http://schemas.microsoft.com/office/drawing/2014/main" id="{8FA7D9DA-9EF9-F340-737E-DDC9C00D1556}"/>
              </a:ext>
            </a:extLst>
          </p:cNvPr>
          <p:cNvPicPr>
            <a:picLocks noChangeAspect="1"/>
          </p:cNvPicPr>
          <p:nvPr/>
        </p:nvPicPr>
        <p:blipFill>
          <a:blip r:embed="rId2"/>
          <a:stretch>
            <a:fillRect/>
          </a:stretch>
        </p:blipFill>
        <p:spPr>
          <a:xfrm>
            <a:off x="285590" y="1294016"/>
            <a:ext cx="3782920" cy="5464218"/>
          </a:xfrm>
          <a:prstGeom prst="rect">
            <a:avLst/>
          </a:prstGeom>
          <a:ln>
            <a:solidFill>
              <a:schemeClr val="tx1"/>
            </a:solidFill>
          </a:ln>
        </p:spPr>
      </p:pic>
      <p:sp>
        <p:nvSpPr>
          <p:cNvPr id="5" name="テキスト ボックス 4">
            <a:extLst>
              <a:ext uri="{FF2B5EF4-FFF2-40B4-BE49-F238E27FC236}">
                <a16:creationId xmlns:a16="http://schemas.microsoft.com/office/drawing/2014/main" id="{925FBFD1-E944-C43C-CBD2-4C8573E4D945}"/>
              </a:ext>
            </a:extLst>
          </p:cNvPr>
          <p:cNvSpPr txBox="1"/>
          <p:nvPr/>
        </p:nvSpPr>
        <p:spPr>
          <a:xfrm>
            <a:off x="4160874" y="1526273"/>
            <a:ext cx="8031126" cy="4585871"/>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・自分の興味・関心を発見してみよう！</a:t>
            </a:r>
            <a:endParaRPr kumimoji="1" lang="en-US" altLang="ja-JP" sz="2800" dirty="0"/>
          </a:p>
          <a:p>
            <a:pPr>
              <a:spcAft>
                <a:spcPts val="600"/>
              </a:spcAft>
            </a:pPr>
            <a:r>
              <a:rPr lang="en-US" altLang="ja-JP" sz="2800" dirty="0"/>
              <a:t>【</a:t>
            </a:r>
            <a:r>
              <a:rPr lang="ja-JP" altLang="en-US" sz="2800" dirty="0"/>
              <a:t>流れ</a:t>
            </a:r>
            <a:r>
              <a:rPr lang="en-US" altLang="ja-JP" sz="2800" dirty="0"/>
              <a:t>】</a:t>
            </a:r>
          </a:p>
          <a:p>
            <a:pPr>
              <a:spcAft>
                <a:spcPts val="600"/>
              </a:spcAft>
            </a:pPr>
            <a:r>
              <a:rPr lang="ja-JP" altLang="en-US" sz="2800" dirty="0"/>
              <a:t>・クラス説明　　　</a:t>
            </a:r>
            <a:r>
              <a:rPr lang="en-US" altLang="ja-JP" sz="2800" dirty="0"/>
              <a:t>05</a:t>
            </a:r>
            <a:r>
              <a:rPr lang="ja-JP" altLang="en-US" sz="2800" dirty="0"/>
              <a:t>分</a:t>
            </a:r>
          </a:p>
          <a:p>
            <a:pPr>
              <a:spcAft>
                <a:spcPts val="600"/>
              </a:spcAft>
            </a:pPr>
            <a:r>
              <a:rPr lang="ja-JP" altLang="en-US" sz="2800" dirty="0"/>
              <a:t>・個人ワーク①　　</a:t>
            </a:r>
            <a:r>
              <a:rPr lang="en-US" altLang="ja-JP" sz="2800" dirty="0"/>
              <a:t>10</a:t>
            </a:r>
            <a:r>
              <a:rPr lang="ja-JP" altLang="en-US" sz="2800" dirty="0"/>
              <a:t>分</a:t>
            </a:r>
          </a:p>
          <a:p>
            <a:pPr>
              <a:spcAft>
                <a:spcPts val="600"/>
              </a:spcAft>
            </a:pPr>
            <a:r>
              <a:rPr lang="ja-JP" altLang="en-US" sz="2800" dirty="0"/>
              <a:t>・個人ワーク②　　</a:t>
            </a:r>
            <a:r>
              <a:rPr lang="en-US" altLang="ja-JP" sz="2800" dirty="0"/>
              <a:t>05</a:t>
            </a:r>
            <a:r>
              <a:rPr lang="ja-JP" altLang="en-US" sz="2800" dirty="0"/>
              <a:t>分</a:t>
            </a:r>
          </a:p>
          <a:p>
            <a:pPr>
              <a:spcAft>
                <a:spcPts val="600"/>
              </a:spcAft>
            </a:pPr>
            <a:r>
              <a:rPr lang="ja-JP" altLang="en-US" sz="2800" dirty="0"/>
              <a:t>・グループワーク　</a:t>
            </a:r>
            <a:r>
              <a:rPr lang="en-US" altLang="ja-JP" sz="2800" dirty="0"/>
              <a:t>10</a:t>
            </a:r>
            <a:r>
              <a:rPr lang="ja-JP" altLang="en-US" sz="2800" dirty="0"/>
              <a:t>分</a:t>
            </a:r>
          </a:p>
          <a:p>
            <a:pPr>
              <a:spcAft>
                <a:spcPts val="600"/>
              </a:spcAft>
            </a:pPr>
            <a:r>
              <a:rPr lang="en-US" altLang="ja-JP" sz="2800" dirty="0"/>
              <a:t>【</a:t>
            </a:r>
            <a:r>
              <a:rPr lang="ja-JP" altLang="en-US" sz="2800" dirty="0"/>
              <a:t>形式</a:t>
            </a:r>
            <a:r>
              <a:rPr lang="en-US" altLang="ja-JP" sz="2800" dirty="0"/>
              <a:t>】</a:t>
            </a:r>
          </a:p>
          <a:p>
            <a:pPr>
              <a:spcAft>
                <a:spcPts val="600"/>
              </a:spcAft>
            </a:pPr>
            <a:r>
              <a:rPr lang="ja-JP" altLang="en-US" sz="2800" dirty="0"/>
              <a:t>ワークシートを活用します。</a:t>
            </a:r>
            <a:endParaRPr lang="en-US" altLang="ja-JP" sz="2800" dirty="0"/>
          </a:p>
        </p:txBody>
      </p:sp>
    </p:spTree>
    <p:extLst>
      <p:ext uri="{BB962C8B-B14F-4D97-AF65-F5344CB8AC3E}">
        <p14:creationId xmlns:p14="http://schemas.microsoft.com/office/powerpoint/2010/main" val="120943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5CA2-8726-1B3A-8B7C-AFC5B4BF027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2DB4545-8377-17BF-6DC8-9A9DB196458E}"/>
              </a:ext>
            </a:extLst>
          </p:cNvPr>
          <p:cNvSpPr>
            <a:spLocks noGrp="1"/>
          </p:cNvSpPr>
          <p:nvPr>
            <p:ph type="ctrTitle"/>
          </p:nvPr>
        </p:nvSpPr>
        <p:spPr>
          <a:xfrm>
            <a:off x="0" y="161365"/>
            <a:ext cx="12192000" cy="997195"/>
          </a:xfrm>
        </p:spPr>
        <p:txBody>
          <a:bodyPr>
            <a:noAutofit/>
          </a:bodyPr>
          <a:lstStyle/>
          <a:p>
            <a:pPr>
              <a:lnSpc>
                <a:spcPct val="150000"/>
              </a:lnSpc>
            </a:pPr>
            <a:r>
              <a:rPr lang="ja-JP" altLang="en-US" sz="4400" b="1" dirty="0"/>
              <a:t>個人ワーク①：自由に書きだしてみよう　１０分程度</a:t>
            </a:r>
            <a:endParaRPr kumimoji="1" lang="ja-JP" altLang="en-US" sz="4400" b="1" dirty="0"/>
          </a:p>
        </p:txBody>
      </p:sp>
      <p:sp>
        <p:nvSpPr>
          <p:cNvPr id="2" name="タイトル 3">
            <a:extLst>
              <a:ext uri="{FF2B5EF4-FFF2-40B4-BE49-F238E27FC236}">
                <a16:creationId xmlns:a16="http://schemas.microsoft.com/office/drawing/2014/main" id="{12399A46-5859-D416-0BD9-244541700391}"/>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pic>
        <p:nvPicPr>
          <p:cNvPr id="3" name="図 2">
            <a:extLst>
              <a:ext uri="{FF2B5EF4-FFF2-40B4-BE49-F238E27FC236}">
                <a16:creationId xmlns:a16="http://schemas.microsoft.com/office/drawing/2014/main" id="{044500F5-3773-0A09-AA13-04FDAAA1D8FB}"/>
              </a:ext>
            </a:extLst>
          </p:cNvPr>
          <p:cNvPicPr>
            <a:picLocks noChangeAspect="1"/>
          </p:cNvPicPr>
          <p:nvPr/>
        </p:nvPicPr>
        <p:blipFill>
          <a:blip r:embed="rId2"/>
          <a:stretch>
            <a:fillRect/>
          </a:stretch>
        </p:blipFill>
        <p:spPr>
          <a:xfrm>
            <a:off x="285590" y="1294016"/>
            <a:ext cx="3782920" cy="5464218"/>
          </a:xfrm>
          <a:prstGeom prst="rect">
            <a:avLst/>
          </a:prstGeom>
          <a:ln>
            <a:solidFill>
              <a:schemeClr val="tx1"/>
            </a:solidFill>
          </a:ln>
        </p:spPr>
      </p:pic>
      <p:sp>
        <p:nvSpPr>
          <p:cNvPr id="6" name="四角形: 角を丸くする 5">
            <a:extLst>
              <a:ext uri="{FF2B5EF4-FFF2-40B4-BE49-F238E27FC236}">
                <a16:creationId xmlns:a16="http://schemas.microsoft.com/office/drawing/2014/main" id="{0BBA0D9E-6AF3-3A87-EA8D-E1834586DCAE}"/>
              </a:ext>
            </a:extLst>
          </p:cNvPr>
          <p:cNvSpPr/>
          <p:nvPr/>
        </p:nvSpPr>
        <p:spPr>
          <a:xfrm>
            <a:off x="285590" y="4191754"/>
            <a:ext cx="1851028" cy="2566480"/>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695D2DB-1E4E-4FCD-27F2-5E754C354E9E}"/>
              </a:ext>
            </a:extLst>
          </p:cNvPr>
          <p:cNvSpPr txBox="1"/>
          <p:nvPr/>
        </p:nvSpPr>
        <p:spPr>
          <a:xfrm>
            <a:off x="4314087" y="1160869"/>
            <a:ext cx="8030313" cy="3886641"/>
          </a:xfrm>
          <a:prstGeom prst="rect">
            <a:avLst/>
          </a:prstGeom>
          <a:noFill/>
        </p:spPr>
        <p:txBody>
          <a:bodyPr wrap="square" rtlCol="0">
            <a:spAutoFit/>
          </a:bodyPr>
          <a:lstStyle/>
          <a:p>
            <a:pPr>
              <a:lnSpc>
                <a:spcPct val="150000"/>
              </a:lnSpc>
            </a:pPr>
            <a:r>
              <a:rPr kumimoji="1" lang="en-US" altLang="ja-JP" sz="2800" b="1" dirty="0"/>
              <a:t>【</a:t>
            </a:r>
            <a:r>
              <a:rPr kumimoji="1" lang="ja-JP" altLang="en-US" sz="2800" b="1" dirty="0"/>
              <a:t>書き出すヒント</a:t>
            </a:r>
            <a:r>
              <a:rPr kumimoji="1" lang="en-US" altLang="ja-JP" sz="2800" b="1" dirty="0"/>
              <a:t>】</a:t>
            </a:r>
          </a:p>
          <a:p>
            <a:pPr>
              <a:lnSpc>
                <a:spcPct val="150000"/>
              </a:lnSpc>
            </a:pPr>
            <a:r>
              <a:rPr lang="ja-JP" altLang="en-US" sz="2800" dirty="0"/>
              <a:t>・自由に興味・関心を“キーワード”で書き出そう</a:t>
            </a:r>
            <a:endParaRPr lang="en-US" altLang="ja-JP" sz="2800" dirty="0"/>
          </a:p>
          <a:p>
            <a:pPr>
              <a:lnSpc>
                <a:spcPct val="150000"/>
              </a:lnSpc>
            </a:pPr>
            <a:r>
              <a:rPr lang="ja-JP" altLang="en-US" sz="2800" dirty="0"/>
              <a:t>・好きなことや趣味、特技、最近ハマっていること</a:t>
            </a:r>
            <a:endParaRPr lang="en-US" altLang="ja-JP" sz="2800" dirty="0"/>
          </a:p>
          <a:p>
            <a:pPr>
              <a:lnSpc>
                <a:spcPct val="150000"/>
              </a:lnSpc>
            </a:pPr>
            <a:r>
              <a:rPr kumimoji="1" lang="ja-JP" altLang="en-US" sz="2800" dirty="0"/>
              <a:t>・将来就きたい仕事や好きな地域・国</a:t>
            </a:r>
            <a:endParaRPr kumimoji="1" lang="en-US" altLang="ja-JP" sz="2800" dirty="0"/>
          </a:p>
          <a:p>
            <a:pPr>
              <a:lnSpc>
                <a:spcPct val="150000"/>
              </a:lnSpc>
            </a:pPr>
            <a:r>
              <a:rPr lang="ja-JP" altLang="en-US" sz="2800" dirty="0"/>
              <a:t>・好きな教科・勉強、部活動、委員会活動</a:t>
            </a:r>
            <a:endParaRPr lang="en-US" altLang="ja-JP" sz="2800" dirty="0"/>
          </a:p>
          <a:p>
            <a:pPr>
              <a:lnSpc>
                <a:spcPct val="150000"/>
              </a:lnSpc>
            </a:pPr>
            <a:r>
              <a:rPr kumimoji="1" lang="ja-JP" altLang="en-US" sz="2800" dirty="0"/>
              <a:t>・書く欄がいっぱいになるくらいたくさん出してみよう</a:t>
            </a:r>
          </a:p>
        </p:txBody>
      </p:sp>
      <p:sp>
        <p:nvSpPr>
          <p:cNvPr id="9" name="Google Shape;150;p9">
            <a:extLst>
              <a:ext uri="{FF2B5EF4-FFF2-40B4-BE49-F238E27FC236}">
                <a16:creationId xmlns:a16="http://schemas.microsoft.com/office/drawing/2014/main" id="{4DA697BD-10CA-B3AA-7D39-CD97550F168A}"/>
              </a:ext>
            </a:extLst>
          </p:cNvPr>
          <p:cNvSpPr/>
          <p:nvPr/>
        </p:nvSpPr>
        <p:spPr>
          <a:xfrm>
            <a:off x="4554707" y="5176415"/>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lt1"/>
                </a:solidFill>
                <a:latin typeface="Calibri"/>
                <a:cs typeface="Calibri"/>
                <a:sym typeface="Calibri"/>
              </a:rPr>
              <a:t>読書</a:t>
            </a:r>
            <a:endParaRPr sz="400" dirty="0"/>
          </a:p>
        </p:txBody>
      </p:sp>
      <p:sp>
        <p:nvSpPr>
          <p:cNvPr id="10" name="Google Shape;150;p9">
            <a:extLst>
              <a:ext uri="{FF2B5EF4-FFF2-40B4-BE49-F238E27FC236}">
                <a16:creationId xmlns:a16="http://schemas.microsoft.com/office/drawing/2014/main" id="{68A00959-F81A-4471-4B50-86C190C8204B}"/>
              </a:ext>
            </a:extLst>
          </p:cNvPr>
          <p:cNvSpPr/>
          <p:nvPr/>
        </p:nvSpPr>
        <p:spPr>
          <a:xfrm>
            <a:off x="6059069" y="5176415"/>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lt1"/>
                </a:solidFill>
                <a:latin typeface="Calibri"/>
                <a:cs typeface="Calibri"/>
                <a:sym typeface="Calibri"/>
              </a:rPr>
              <a:t>ドラマ</a:t>
            </a:r>
            <a:endParaRPr sz="400" dirty="0"/>
          </a:p>
        </p:txBody>
      </p:sp>
      <p:sp>
        <p:nvSpPr>
          <p:cNvPr id="11" name="Google Shape;150;p9">
            <a:extLst>
              <a:ext uri="{FF2B5EF4-FFF2-40B4-BE49-F238E27FC236}">
                <a16:creationId xmlns:a16="http://schemas.microsoft.com/office/drawing/2014/main" id="{8A0D66A1-38E4-C2BD-4E77-89B50BE0C7B8}"/>
              </a:ext>
            </a:extLst>
          </p:cNvPr>
          <p:cNvSpPr/>
          <p:nvPr/>
        </p:nvSpPr>
        <p:spPr>
          <a:xfrm>
            <a:off x="7539135" y="5176415"/>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bg1"/>
                </a:solidFill>
              </a:rPr>
              <a:t>国語</a:t>
            </a:r>
            <a:endParaRPr sz="2000" b="1" dirty="0">
              <a:solidFill>
                <a:schemeClr val="bg1"/>
              </a:solidFill>
            </a:endParaRPr>
          </a:p>
        </p:txBody>
      </p:sp>
      <p:sp>
        <p:nvSpPr>
          <p:cNvPr id="12" name="Google Shape;150;p9">
            <a:extLst>
              <a:ext uri="{FF2B5EF4-FFF2-40B4-BE49-F238E27FC236}">
                <a16:creationId xmlns:a16="http://schemas.microsoft.com/office/drawing/2014/main" id="{31198209-6F2E-2AC8-7BEC-EF1F2F884AF5}"/>
              </a:ext>
            </a:extLst>
          </p:cNvPr>
          <p:cNvSpPr/>
          <p:nvPr/>
        </p:nvSpPr>
        <p:spPr>
          <a:xfrm>
            <a:off x="9043497" y="5176415"/>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a:solidFill>
                  <a:schemeClr val="lt1"/>
                </a:solidFill>
                <a:latin typeface="Calibri"/>
                <a:cs typeface="Calibri"/>
                <a:sym typeface="Calibri"/>
              </a:rPr>
              <a:t>食べること</a:t>
            </a:r>
            <a:endParaRPr sz="200" dirty="0"/>
          </a:p>
        </p:txBody>
      </p:sp>
      <p:sp>
        <p:nvSpPr>
          <p:cNvPr id="13" name="Google Shape;150;p9">
            <a:extLst>
              <a:ext uri="{FF2B5EF4-FFF2-40B4-BE49-F238E27FC236}">
                <a16:creationId xmlns:a16="http://schemas.microsoft.com/office/drawing/2014/main" id="{0DEA65FB-07B3-4F99-3A48-C6BCE555C911}"/>
              </a:ext>
            </a:extLst>
          </p:cNvPr>
          <p:cNvSpPr/>
          <p:nvPr/>
        </p:nvSpPr>
        <p:spPr>
          <a:xfrm>
            <a:off x="10523563" y="5176415"/>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a:solidFill>
                  <a:schemeClr val="lt1"/>
                </a:solidFill>
                <a:latin typeface="Calibri"/>
                <a:cs typeface="Calibri"/>
                <a:sym typeface="Calibri"/>
              </a:rPr>
              <a:t>公園で遊ぶ</a:t>
            </a:r>
            <a:endParaRPr sz="200" dirty="0"/>
          </a:p>
        </p:txBody>
      </p:sp>
      <p:sp>
        <p:nvSpPr>
          <p:cNvPr id="14" name="Google Shape;150;p9">
            <a:extLst>
              <a:ext uri="{FF2B5EF4-FFF2-40B4-BE49-F238E27FC236}">
                <a16:creationId xmlns:a16="http://schemas.microsoft.com/office/drawing/2014/main" id="{FA6CBCA8-38AA-A6EF-0144-6C2DC7559827}"/>
              </a:ext>
            </a:extLst>
          </p:cNvPr>
          <p:cNvSpPr/>
          <p:nvPr/>
        </p:nvSpPr>
        <p:spPr>
          <a:xfrm>
            <a:off x="4554707" y="5996138"/>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2400" b="1" dirty="0">
                <a:solidFill>
                  <a:schemeClr val="bg1"/>
                </a:solidFill>
              </a:rPr>
              <a:t>VR</a:t>
            </a:r>
            <a:endParaRPr sz="2400" b="1" dirty="0">
              <a:solidFill>
                <a:schemeClr val="bg1"/>
              </a:solidFill>
            </a:endParaRPr>
          </a:p>
        </p:txBody>
      </p:sp>
      <p:sp>
        <p:nvSpPr>
          <p:cNvPr id="15" name="Google Shape;150;p9">
            <a:extLst>
              <a:ext uri="{FF2B5EF4-FFF2-40B4-BE49-F238E27FC236}">
                <a16:creationId xmlns:a16="http://schemas.microsoft.com/office/drawing/2014/main" id="{95F736C6-D6CE-BAA4-57BF-4D8A937F78E7}"/>
              </a:ext>
            </a:extLst>
          </p:cNvPr>
          <p:cNvSpPr/>
          <p:nvPr/>
        </p:nvSpPr>
        <p:spPr>
          <a:xfrm>
            <a:off x="6059069" y="5996138"/>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a:solidFill>
                  <a:schemeClr val="lt1"/>
                </a:solidFill>
                <a:latin typeface="Calibri"/>
                <a:cs typeface="Calibri"/>
                <a:sym typeface="Calibri"/>
              </a:rPr>
              <a:t>焼きまんじゅう</a:t>
            </a:r>
            <a:endParaRPr sz="200" dirty="0"/>
          </a:p>
        </p:txBody>
      </p:sp>
      <p:sp>
        <p:nvSpPr>
          <p:cNvPr id="16" name="Google Shape;150;p9">
            <a:extLst>
              <a:ext uri="{FF2B5EF4-FFF2-40B4-BE49-F238E27FC236}">
                <a16:creationId xmlns:a16="http://schemas.microsoft.com/office/drawing/2014/main" id="{0AF86CDA-E2ED-7459-572C-0B61B5C81188}"/>
              </a:ext>
            </a:extLst>
          </p:cNvPr>
          <p:cNvSpPr/>
          <p:nvPr/>
        </p:nvSpPr>
        <p:spPr>
          <a:xfrm>
            <a:off x="7539135" y="5996138"/>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bg1"/>
                </a:solidFill>
              </a:rPr>
              <a:t>イヤホン</a:t>
            </a:r>
            <a:endParaRPr lang="en-US" altLang="ja-JP" sz="2000" b="1" dirty="0">
              <a:solidFill>
                <a:schemeClr val="bg1"/>
              </a:solidFill>
            </a:endParaRPr>
          </a:p>
        </p:txBody>
      </p:sp>
      <p:sp>
        <p:nvSpPr>
          <p:cNvPr id="17" name="Google Shape;150;p9">
            <a:extLst>
              <a:ext uri="{FF2B5EF4-FFF2-40B4-BE49-F238E27FC236}">
                <a16:creationId xmlns:a16="http://schemas.microsoft.com/office/drawing/2014/main" id="{773B5E33-85B5-99FD-D4B6-3B73489E24C8}"/>
              </a:ext>
            </a:extLst>
          </p:cNvPr>
          <p:cNvSpPr/>
          <p:nvPr/>
        </p:nvSpPr>
        <p:spPr>
          <a:xfrm>
            <a:off x="9043497" y="5996138"/>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a:solidFill>
                  <a:schemeClr val="lt1"/>
                </a:solidFill>
                <a:latin typeface="Calibri"/>
                <a:cs typeface="Calibri"/>
                <a:sym typeface="Calibri"/>
              </a:rPr>
              <a:t>キーホルダー</a:t>
            </a:r>
            <a:endParaRPr sz="200" dirty="0"/>
          </a:p>
        </p:txBody>
      </p:sp>
      <p:sp>
        <p:nvSpPr>
          <p:cNvPr id="18" name="Google Shape;150;p9">
            <a:extLst>
              <a:ext uri="{FF2B5EF4-FFF2-40B4-BE49-F238E27FC236}">
                <a16:creationId xmlns:a16="http://schemas.microsoft.com/office/drawing/2014/main" id="{4DF7DAF5-7F20-8EF0-86CF-56BFF449B817}"/>
              </a:ext>
            </a:extLst>
          </p:cNvPr>
          <p:cNvSpPr/>
          <p:nvPr/>
        </p:nvSpPr>
        <p:spPr>
          <a:xfrm>
            <a:off x="10523563" y="5996138"/>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a:solidFill>
                  <a:schemeClr val="lt1"/>
                </a:solidFill>
                <a:latin typeface="Calibri"/>
                <a:cs typeface="Calibri"/>
                <a:sym typeface="Calibri"/>
              </a:rPr>
              <a:t>よい</a:t>
            </a:r>
            <a:endParaRPr lang="en-US" altLang="ja-JP" sz="1600" b="1" dirty="0">
              <a:solidFill>
                <a:schemeClr val="lt1"/>
              </a:solidFill>
              <a:latin typeface="Calibri"/>
              <a:cs typeface="Calibri"/>
              <a:sym typeface="Calibri"/>
            </a:endParaRPr>
          </a:p>
          <a:p>
            <a:pPr marL="0" marR="0" lvl="0" indent="0" algn="ctr" rtl="0">
              <a:spcBef>
                <a:spcPts val="0"/>
              </a:spcBef>
              <a:spcAft>
                <a:spcPts val="0"/>
              </a:spcAft>
              <a:buNone/>
            </a:pPr>
            <a:r>
              <a:rPr lang="ja-JP" altLang="en-US" sz="1600" b="1" dirty="0">
                <a:solidFill>
                  <a:schemeClr val="lt1"/>
                </a:solidFill>
                <a:latin typeface="Calibri"/>
                <a:cs typeface="Calibri"/>
                <a:sym typeface="Calibri"/>
              </a:rPr>
              <a:t>香り</a:t>
            </a:r>
            <a:endParaRPr sz="200" dirty="0"/>
          </a:p>
        </p:txBody>
      </p:sp>
      <p:sp>
        <p:nvSpPr>
          <p:cNvPr id="19" name="テキスト ボックス 18">
            <a:extLst>
              <a:ext uri="{FF2B5EF4-FFF2-40B4-BE49-F238E27FC236}">
                <a16:creationId xmlns:a16="http://schemas.microsoft.com/office/drawing/2014/main" id="{926BF103-400F-212B-36FF-0B6AD9B7113D}"/>
              </a:ext>
            </a:extLst>
          </p:cNvPr>
          <p:cNvSpPr txBox="1"/>
          <p:nvPr/>
        </p:nvSpPr>
        <p:spPr>
          <a:xfrm>
            <a:off x="4089173" y="5522685"/>
            <a:ext cx="684011" cy="658835"/>
          </a:xfrm>
          <a:prstGeom prst="rect">
            <a:avLst/>
          </a:prstGeom>
          <a:noFill/>
        </p:spPr>
        <p:txBody>
          <a:bodyPr wrap="square" rtlCol="0">
            <a:spAutoFit/>
          </a:bodyPr>
          <a:lstStyle/>
          <a:p>
            <a:pPr>
              <a:lnSpc>
                <a:spcPct val="150000"/>
              </a:lnSpc>
            </a:pPr>
            <a:r>
              <a:rPr kumimoji="1" lang="ja-JP" altLang="en-US" sz="2800" dirty="0"/>
              <a:t>例</a:t>
            </a:r>
          </a:p>
        </p:txBody>
      </p:sp>
    </p:spTree>
    <p:extLst>
      <p:ext uri="{BB962C8B-B14F-4D97-AF65-F5344CB8AC3E}">
        <p14:creationId xmlns:p14="http://schemas.microsoft.com/office/powerpoint/2010/main" val="170951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2EC39-A8AE-1FD3-75B5-226B19DE068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35C72AFB-945C-F346-C653-BD3F910F727C}"/>
              </a:ext>
            </a:extLst>
          </p:cNvPr>
          <p:cNvSpPr>
            <a:spLocks noGrp="1"/>
          </p:cNvSpPr>
          <p:nvPr>
            <p:ph type="ctrTitle"/>
          </p:nvPr>
        </p:nvSpPr>
        <p:spPr>
          <a:xfrm>
            <a:off x="0" y="161365"/>
            <a:ext cx="12192000" cy="997195"/>
          </a:xfrm>
        </p:spPr>
        <p:txBody>
          <a:bodyPr>
            <a:noAutofit/>
          </a:bodyPr>
          <a:lstStyle/>
          <a:p>
            <a:pPr>
              <a:lnSpc>
                <a:spcPct val="150000"/>
              </a:lnSpc>
            </a:pPr>
            <a:r>
              <a:rPr lang="ja-JP" altLang="en-US" sz="4400" b="1" dirty="0"/>
              <a:t>個人ワーク②：１～５の順位をつけよう　５分程度</a:t>
            </a:r>
            <a:endParaRPr kumimoji="1" lang="ja-JP" altLang="en-US" sz="4400" b="1" dirty="0"/>
          </a:p>
        </p:txBody>
      </p:sp>
      <p:sp>
        <p:nvSpPr>
          <p:cNvPr id="2" name="タイトル 3">
            <a:extLst>
              <a:ext uri="{FF2B5EF4-FFF2-40B4-BE49-F238E27FC236}">
                <a16:creationId xmlns:a16="http://schemas.microsoft.com/office/drawing/2014/main" id="{A7DCFCC2-FE48-601B-0E85-143AE9562BDD}"/>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pic>
        <p:nvPicPr>
          <p:cNvPr id="3" name="図 2">
            <a:extLst>
              <a:ext uri="{FF2B5EF4-FFF2-40B4-BE49-F238E27FC236}">
                <a16:creationId xmlns:a16="http://schemas.microsoft.com/office/drawing/2014/main" id="{35333E26-57E1-DE94-E6AC-24D409E6E6D4}"/>
              </a:ext>
            </a:extLst>
          </p:cNvPr>
          <p:cNvPicPr>
            <a:picLocks noChangeAspect="1"/>
          </p:cNvPicPr>
          <p:nvPr/>
        </p:nvPicPr>
        <p:blipFill>
          <a:blip r:embed="rId2"/>
          <a:stretch>
            <a:fillRect/>
          </a:stretch>
        </p:blipFill>
        <p:spPr>
          <a:xfrm>
            <a:off x="285590" y="1294016"/>
            <a:ext cx="3782920" cy="5464218"/>
          </a:xfrm>
          <a:prstGeom prst="rect">
            <a:avLst/>
          </a:prstGeom>
          <a:ln>
            <a:solidFill>
              <a:schemeClr val="tx1"/>
            </a:solidFill>
          </a:ln>
        </p:spPr>
      </p:pic>
      <p:sp>
        <p:nvSpPr>
          <p:cNvPr id="6" name="四角形: 角を丸くする 5">
            <a:extLst>
              <a:ext uri="{FF2B5EF4-FFF2-40B4-BE49-F238E27FC236}">
                <a16:creationId xmlns:a16="http://schemas.microsoft.com/office/drawing/2014/main" id="{B12862F1-4BE2-8996-989D-F8F2772F1429}"/>
              </a:ext>
            </a:extLst>
          </p:cNvPr>
          <p:cNvSpPr/>
          <p:nvPr/>
        </p:nvSpPr>
        <p:spPr>
          <a:xfrm>
            <a:off x="2151715" y="4191754"/>
            <a:ext cx="1851028" cy="2566480"/>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0D05B08-C89F-D5DA-3914-12AFE5016EAD}"/>
              </a:ext>
            </a:extLst>
          </p:cNvPr>
          <p:cNvSpPr txBox="1"/>
          <p:nvPr/>
        </p:nvSpPr>
        <p:spPr>
          <a:xfrm>
            <a:off x="4314087" y="1160869"/>
            <a:ext cx="8030313" cy="2597827"/>
          </a:xfrm>
          <a:prstGeom prst="rect">
            <a:avLst/>
          </a:prstGeom>
          <a:noFill/>
        </p:spPr>
        <p:txBody>
          <a:bodyPr wrap="square" rtlCol="0">
            <a:spAutoFit/>
          </a:bodyPr>
          <a:lstStyle/>
          <a:p>
            <a:pPr>
              <a:lnSpc>
                <a:spcPct val="150000"/>
              </a:lnSpc>
            </a:pPr>
            <a:r>
              <a:rPr kumimoji="1" lang="en-US" altLang="ja-JP" sz="2800" b="1" dirty="0"/>
              <a:t>【</a:t>
            </a:r>
            <a:r>
              <a:rPr kumimoji="1" lang="ja-JP" altLang="en-US" sz="2800" b="1" dirty="0"/>
              <a:t>書き出すヒント</a:t>
            </a:r>
            <a:r>
              <a:rPr kumimoji="1" lang="en-US" altLang="ja-JP" sz="2800" b="1" dirty="0"/>
              <a:t>】</a:t>
            </a:r>
          </a:p>
          <a:p>
            <a:pPr>
              <a:lnSpc>
                <a:spcPct val="150000"/>
              </a:lnSpc>
            </a:pPr>
            <a:r>
              <a:rPr lang="ja-JP" altLang="en-US" sz="2800" dirty="0"/>
              <a:t>・たくさん挙げた興味・関心の中から、</a:t>
            </a:r>
            <a:endParaRPr lang="en-US" altLang="ja-JP" sz="2800" dirty="0"/>
          </a:p>
          <a:p>
            <a:pPr>
              <a:lnSpc>
                <a:spcPct val="150000"/>
              </a:lnSpc>
            </a:pPr>
            <a:r>
              <a:rPr lang="ja-JP" altLang="en-US" sz="2800" dirty="0"/>
              <a:t>　自分が特に今、興味・関心があるものを５つ選び、</a:t>
            </a:r>
            <a:endParaRPr lang="en-US" altLang="ja-JP" sz="2800" dirty="0"/>
          </a:p>
          <a:p>
            <a:pPr>
              <a:lnSpc>
                <a:spcPct val="150000"/>
              </a:lnSpc>
            </a:pPr>
            <a:r>
              <a:rPr lang="ja-JP" altLang="en-US" sz="2800" dirty="0"/>
              <a:t>　自分なりの優先順位をつけてみよう。</a:t>
            </a:r>
            <a:endParaRPr lang="en-US" altLang="ja-JP" sz="2800" dirty="0"/>
          </a:p>
        </p:txBody>
      </p:sp>
      <p:sp>
        <p:nvSpPr>
          <p:cNvPr id="9" name="Google Shape;150;p9">
            <a:extLst>
              <a:ext uri="{FF2B5EF4-FFF2-40B4-BE49-F238E27FC236}">
                <a16:creationId xmlns:a16="http://schemas.microsoft.com/office/drawing/2014/main" id="{16DB1C09-5589-2501-02E6-469C847E8F4A}"/>
              </a:ext>
            </a:extLst>
          </p:cNvPr>
          <p:cNvSpPr/>
          <p:nvPr/>
        </p:nvSpPr>
        <p:spPr>
          <a:xfrm>
            <a:off x="6298387" y="4191754"/>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lt1"/>
                </a:solidFill>
                <a:latin typeface="Calibri"/>
                <a:cs typeface="Calibri"/>
                <a:sym typeface="Calibri"/>
              </a:rPr>
              <a:t>読書</a:t>
            </a:r>
            <a:endParaRPr sz="400" dirty="0"/>
          </a:p>
        </p:txBody>
      </p:sp>
      <p:sp>
        <p:nvSpPr>
          <p:cNvPr id="11" name="Google Shape;150;p9">
            <a:extLst>
              <a:ext uri="{FF2B5EF4-FFF2-40B4-BE49-F238E27FC236}">
                <a16:creationId xmlns:a16="http://schemas.microsoft.com/office/drawing/2014/main" id="{9FA200F4-7A65-AC31-CDE0-830B2F43A21C}"/>
              </a:ext>
            </a:extLst>
          </p:cNvPr>
          <p:cNvSpPr/>
          <p:nvPr/>
        </p:nvSpPr>
        <p:spPr>
          <a:xfrm>
            <a:off x="6298387" y="5817426"/>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bg1"/>
                </a:solidFill>
              </a:rPr>
              <a:t>国語</a:t>
            </a:r>
            <a:endParaRPr sz="2000" b="1" dirty="0">
              <a:solidFill>
                <a:schemeClr val="bg1"/>
              </a:solidFill>
            </a:endParaRPr>
          </a:p>
        </p:txBody>
      </p:sp>
      <p:sp>
        <p:nvSpPr>
          <p:cNvPr id="13" name="Google Shape;150;p9">
            <a:extLst>
              <a:ext uri="{FF2B5EF4-FFF2-40B4-BE49-F238E27FC236}">
                <a16:creationId xmlns:a16="http://schemas.microsoft.com/office/drawing/2014/main" id="{8A113731-B3BD-0DEC-D264-4FB7E06117E0}"/>
              </a:ext>
            </a:extLst>
          </p:cNvPr>
          <p:cNvSpPr/>
          <p:nvPr/>
        </p:nvSpPr>
        <p:spPr>
          <a:xfrm>
            <a:off x="9423781" y="5474994"/>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dirty="0">
                <a:solidFill>
                  <a:schemeClr val="lt1"/>
                </a:solidFill>
                <a:latin typeface="Calibri"/>
                <a:cs typeface="Calibri"/>
                <a:sym typeface="Calibri"/>
              </a:rPr>
              <a:t>公園で遊ぶ</a:t>
            </a:r>
            <a:endParaRPr sz="200" dirty="0"/>
          </a:p>
        </p:txBody>
      </p:sp>
      <p:sp>
        <p:nvSpPr>
          <p:cNvPr id="14" name="Google Shape;150;p9">
            <a:extLst>
              <a:ext uri="{FF2B5EF4-FFF2-40B4-BE49-F238E27FC236}">
                <a16:creationId xmlns:a16="http://schemas.microsoft.com/office/drawing/2014/main" id="{F36EE7EE-BAF3-2E1F-0501-9436483FE525}"/>
              </a:ext>
            </a:extLst>
          </p:cNvPr>
          <p:cNvSpPr/>
          <p:nvPr/>
        </p:nvSpPr>
        <p:spPr>
          <a:xfrm>
            <a:off x="6298387" y="5004590"/>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2400" b="1" dirty="0">
                <a:solidFill>
                  <a:schemeClr val="bg1"/>
                </a:solidFill>
              </a:rPr>
              <a:t>VR</a:t>
            </a:r>
            <a:endParaRPr sz="2400" b="1" dirty="0">
              <a:solidFill>
                <a:schemeClr val="bg1"/>
              </a:solidFill>
            </a:endParaRPr>
          </a:p>
        </p:txBody>
      </p:sp>
      <p:sp>
        <p:nvSpPr>
          <p:cNvPr id="16" name="Google Shape;150;p9">
            <a:extLst>
              <a:ext uri="{FF2B5EF4-FFF2-40B4-BE49-F238E27FC236}">
                <a16:creationId xmlns:a16="http://schemas.microsoft.com/office/drawing/2014/main" id="{6D4BD141-B265-34C7-7E61-E1E52E97D3C2}"/>
              </a:ext>
            </a:extLst>
          </p:cNvPr>
          <p:cNvSpPr/>
          <p:nvPr/>
        </p:nvSpPr>
        <p:spPr>
          <a:xfrm>
            <a:off x="9423781" y="4645880"/>
            <a:ext cx="1233008" cy="692541"/>
          </a:xfrm>
          <a:prstGeom prst="star12">
            <a:avLst>
              <a:gd name="adj" fmla="val 50000"/>
            </a:avLst>
          </a:prstGeom>
          <a:solidFill>
            <a:srgbClr val="FB5C23"/>
          </a:solidFill>
          <a:ln w="12700" cap="flat" cmpd="sng">
            <a:solidFill>
              <a:srgbClr val="FB5C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000" b="1" dirty="0">
                <a:solidFill>
                  <a:schemeClr val="bg1"/>
                </a:solidFill>
              </a:rPr>
              <a:t>イヤホン</a:t>
            </a:r>
            <a:endParaRPr lang="en-US" altLang="ja-JP" sz="2000" b="1" dirty="0">
              <a:solidFill>
                <a:schemeClr val="bg1"/>
              </a:solidFill>
            </a:endParaRPr>
          </a:p>
        </p:txBody>
      </p:sp>
      <p:sp>
        <p:nvSpPr>
          <p:cNvPr id="19" name="テキスト ボックス 18">
            <a:extLst>
              <a:ext uri="{FF2B5EF4-FFF2-40B4-BE49-F238E27FC236}">
                <a16:creationId xmlns:a16="http://schemas.microsoft.com/office/drawing/2014/main" id="{9C0A489D-A8A4-2EEF-573E-EC3BEAFB15F6}"/>
              </a:ext>
            </a:extLst>
          </p:cNvPr>
          <p:cNvSpPr txBox="1"/>
          <p:nvPr/>
        </p:nvSpPr>
        <p:spPr>
          <a:xfrm>
            <a:off x="4409131" y="5030838"/>
            <a:ext cx="684011" cy="658835"/>
          </a:xfrm>
          <a:prstGeom prst="rect">
            <a:avLst/>
          </a:prstGeom>
          <a:noFill/>
        </p:spPr>
        <p:txBody>
          <a:bodyPr wrap="square" rtlCol="0">
            <a:spAutoFit/>
          </a:bodyPr>
          <a:lstStyle/>
          <a:p>
            <a:pPr>
              <a:lnSpc>
                <a:spcPct val="150000"/>
              </a:lnSpc>
            </a:pPr>
            <a:r>
              <a:rPr kumimoji="1" lang="ja-JP" altLang="en-US" sz="2800" dirty="0"/>
              <a:t>例</a:t>
            </a:r>
          </a:p>
        </p:txBody>
      </p:sp>
      <p:sp>
        <p:nvSpPr>
          <p:cNvPr id="5" name="テキスト ボックス 4">
            <a:extLst>
              <a:ext uri="{FF2B5EF4-FFF2-40B4-BE49-F238E27FC236}">
                <a16:creationId xmlns:a16="http://schemas.microsoft.com/office/drawing/2014/main" id="{CD173E1A-49B5-33A0-194A-2C9EC2ACC9FA}"/>
              </a:ext>
            </a:extLst>
          </p:cNvPr>
          <p:cNvSpPr txBox="1"/>
          <p:nvPr/>
        </p:nvSpPr>
        <p:spPr>
          <a:xfrm>
            <a:off x="5576601" y="4176409"/>
            <a:ext cx="656019" cy="707886"/>
          </a:xfrm>
          <a:prstGeom prst="rect">
            <a:avLst/>
          </a:prstGeom>
          <a:noFill/>
        </p:spPr>
        <p:txBody>
          <a:bodyPr wrap="square" rtlCol="0">
            <a:spAutoFit/>
          </a:bodyPr>
          <a:lstStyle/>
          <a:p>
            <a:r>
              <a:rPr lang="ja-JP" altLang="en-US" sz="4000" b="1" dirty="0"/>
              <a:t>１</a:t>
            </a:r>
            <a:endParaRPr lang="en-US" altLang="ja-JP" sz="4000" dirty="0"/>
          </a:p>
        </p:txBody>
      </p:sp>
      <p:sp>
        <p:nvSpPr>
          <p:cNvPr id="7" name="テキスト ボックス 6">
            <a:extLst>
              <a:ext uri="{FF2B5EF4-FFF2-40B4-BE49-F238E27FC236}">
                <a16:creationId xmlns:a16="http://schemas.microsoft.com/office/drawing/2014/main" id="{0517FF0E-BDB9-8A07-77E1-CBD300B12858}"/>
              </a:ext>
            </a:extLst>
          </p:cNvPr>
          <p:cNvSpPr txBox="1"/>
          <p:nvPr/>
        </p:nvSpPr>
        <p:spPr>
          <a:xfrm>
            <a:off x="5576601" y="4996917"/>
            <a:ext cx="656019" cy="707886"/>
          </a:xfrm>
          <a:prstGeom prst="rect">
            <a:avLst/>
          </a:prstGeom>
          <a:noFill/>
        </p:spPr>
        <p:txBody>
          <a:bodyPr wrap="square" rtlCol="0">
            <a:spAutoFit/>
          </a:bodyPr>
          <a:lstStyle/>
          <a:p>
            <a:r>
              <a:rPr lang="ja-JP" altLang="en-US" sz="4000" b="1" dirty="0"/>
              <a:t>２</a:t>
            </a:r>
            <a:endParaRPr lang="en-US" altLang="ja-JP" sz="4000" b="1" dirty="0"/>
          </a:p>
        </p:txBody>
      </p:sp>
      <p:sp>
        <p:nvSpPr>
          <p:cNvPr id="20" name="テキスト ボックス 19">
            <a:extLst>
              <a:ext uri="{FF2B5EF4-FFF2-40B4-BE49-F238E27FC236}">
                <a16:creationId xmlns:a16="http://schemas.microsoft.com/office/drawing/2014/main" id="{7A6889FF-775C-8334-FF90-2A4B913C48AB}"/>
              </a:ext>
            </a:extLst>
          </p:cNvPr>
          <p:cNvSpPr txBox="1"/>
          <p:nvPr/>
        </p:nvSpPr>
        <p:spPr>
          <a:xfrm>
            <a:off x="5576601" y="5748656"/>
            <a:ext cx="656019" cy="707886"/>
          </a:xfrm>
          <a:prstGeom prst="rect">
            <a:avLst/>
          </a:prstGeom>
          <a:noFill/>
        </p:spPr>
        <p:txBody>
          <a:bodyPr wrap="square" rtlCol="0">
            <a:spAutoFit/>
          </a:bodyPr>
          <a:lstStyle/>
          <a:p>
            <a:r>
              <a:rPr lang="ja-JP" altLang="en-US" sz="4000" b="1" dirty="0"/>
              <a:t>３</a:t>
            </a:r>
            <a:endParaRPr lang="en-US" altLang="ja-JP" sz="4000" b="1" dirty="0"/>
          </a:p>
        </p:txBody>
      </p:sp>
      <p:sp>
        <p:nvSpPr>
          <p:cNvPr id="21" name="テキスト ボックス 20">
            <a:extLst>
              <a:ext uri="{FF2B5EF4-FFF2-40B4-BE49-F238E27FC236}">
                <a16:creationId xmlns:a16="http://schemas.microsoft.com/office/drawing/2014/main" id="{D2399481-D5B7-44B6-6677-CAE7363AA1AE}"/>
              </a:ext>
            </a:extLst>
          </p:cNvPr>
          <p:cNvSpPr txBox="1"/>
          <p:nvPr/>
        </p:nvSpPr>
        <p:spPr>
          <a:xfrm>
            <a:off x="8795525" y="4676895"/>
            <a:ext cx="656019" cy="707886"/>
          </a:xfrm>
          <a:prstGeom prst="rect">
            <a:avLst/>
          </a:prstGeom>
          <a:noFill/>
        </p:spPr>
        <p:txBody>
          <a:bodyPr wrap="square" rtlCol="0">
            <a:spAutoFit/>
          </a:bodyPr>
          <a:lstStyle/>
          <a:p>
            <a:r>
              <a:rPr lang="ja-JP" altLang="en-US" sz="4000" b="1" dirty="0"/>
              <a:t>４</a:t>
            </a:r>
            <a:endParaRPr lang="en-US" altLang="ja-JP" sz="4000" b="1" dirty="0"/>
          </a:p>
        </p:txBody>
      </p:sp>
      <p:sp>
        <p:nvSpPr>
          <p:cNvPr id="22" name="テキスト ボックス 21">
            <a:extLst>
              <a:ext uri="{FF2B5EF4-FFF2-40B4-BE49-F238E27FC236}">
                <a16:creationId xmlns:a16="http://schemas.microsoft.com/office/drawing/2014/main" id="{0DF093EB-D5A9-A169-67B6-2372A501F485}"/>
              </a:ext>
            </a:extLst>
          </p:cNvPr>
          <p:cNvSpPr txBox="1"/>
          <p:nvPr/>
        </p:nvSpPr>
        <p:spPr>
          <a:xfrm>
            <a:off x="8795525" y="5428634"/>
            <a:ext cx="656019" cy="707886"/>
          </a:xfrm>
          <a:prstGeom prst="rect">
            <a:avLst/>
          </a:prstGeom>
          <a:noFill/>
        </p:spPr>
        <p:txBody>
          <a:bodyPr wrap="square" rtlCol="0">
            <a:spAutoFit/>
          </a:bodyPr>
          <a:lstStyle/>
          <a:p>
            <a:r>
              <a:rPr lang="ja-JP" altLang="en-US" sz="4000" b="1" dirty="0"/>
              <a:t>５</a:t>
            </a:r>
            <a:endParaRPr lang="en-US" altLang="ja-JP" sz="4000" b="1" dirty="0"/>
          </a:p>
        </p:txBody>
      </p:sp>
    </p:spTree>
    <p:extLst>
      <p:ext uri="{BB962C8B-B14F-4D97-AF65-F5344CB8AC3E}">
        <p14:creationId xmlns:p14="http://schemas.microsoft.com/office/powerpoint/2010/main" val="385694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C5283-BD29-7C04-2464-A7AC2EA49F7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C4B5114-B328-E225-7CE6-1D1CD5232400}"/>
              </a:ext>
            </a:extLst>
          </p:cNvPr>
          <p:cNvSpPr>
            <a:spLocks noGrp="1"/>
          </p:cNvSpPr>
          <p:nvPr>
            <p:ph type="ctrTitle"/>
          </p:nvPr>
        </p:nvSpPr>
        <p:spPr>
          <a:xfrm>
            <a:off x="0" y="161365"/>
            <a:ext cx="12192000" cy="997195"/>
          </a:xfrm>
        </p:spPr>
        <p:txBody>
          <a:bodyPr>
            <a:noAutofit/>
          </a:bodyPr>
          <a:lstStyle/>
          <a:p>
            <a:pPr>
              <a:lnSpc>
                <a:spcPct val="150000"/>
              </a:lnSpc>
            </a:pPr>
            <a:r>
              <a:rPr lang="ja-JP" altLang="en-US" sz="4000" b="1" dirty="0"/>
              <a:t>グループワーク：考えたものを共有しよう　１０分程度</a:t>
            </a:r>
            <a:endParaRPr kumimoji="1" lang="ja-JP" altLang="en-US" sz="4000" b="1" dirty="0"/>
          </a:p>
        </p:txBody>
      </p:sp>
      <p:sp>
        <p:nvSpPr>
          <p:cNvPr id="2" name="タイトル 3">
            <a:extLst>
              <a:ext uri="{FF2B5EF4-FFF2-40B4-BE49-F238E27FC236}">
                <a16:creationId xmlns:a16="http://schemas.microsoft.com/office/drawing/2014/main" id="{C6747A1F-24B7-D41B-8C4E-2CCFECFC55F7}"/>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pic>
        <p:nvPicPr>
          <p:cNvPr id="3" name="図 2">
            <a:extLst>
              <a:ext uri="{FF2B5EF4-FFF2-40B4-BE49-F238E27FC236}">
                <a16:creationId xmlns:a16="http://schemas.microsoft.com/office/drawing/2014/main" id="{E10ECC8C-1CCC-0679-0571-08874000DE1E}"/>
              </a:ext>
            </a:extLst>
          </p:cNvPr>
          <p:cNvPicPr>
            <a:picLocks noChangeAspect="1"/>
          </p:cNvPicPr>
          <p:nvPr/>
        </p:nvPicPr>
        <p:blipFill>
          <a:blip r:embed="rId2"/>
          <a:stretch>
            <a:fillRect/>
          </a:stretch>
        </p:blipFill>
        <p:spPr>
          <a:xfrm>
            <a:off x="285590" y="1294016"/>
            <a:ext cx="3782920" cy="5464218"/>
          </a:xfrm>
          <a:prstGeom prst="rect">
            <a:avLst/>
          </a:prstGeom>
          <a:ln>
            <a:solidFill>
              <a:schemeClr val="tx1"/>
            </a:solidFill>
          </a:ln>
        </p:spPr>
      </p:pic>
      <p:sp>
        <p:nvSpPr>
          <p:cNvPr id="6" name="四角形: 角を丸くする 5">
            <a:extLst>
              <a:ext uri="{FF2B5EF4-FFF2-40B4-BE49-F238E27FC236}">
                <a16:creationId xmlns:a16="http://schemas.microsoft.com/office/drawing/2014/main" id="{4BB70AD0-965E-3127-0113-9392956F39C5}"/>
              </a:ext>
            </a:extLst>
          </p:cNvPr>
          <p:cNvSpPr/>
          <p:nvPr/>
        </p:nvSpPr>
        <p:spPr>
          <a:xfrm>
            <a:off x="362139" y="4191754"/>
            <a:ext cx="3640604" cy="2566480"/>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9522547-C3BD-B6C3-A1A9-99E48BCB340D}"/>
              </a:ext>
            </a:extLst>
          </p:cNvPr>
          <p:cNvSpPr txBox="1"/>
          <p:nvPr/>
        </p:nvSpPr>
        <p:spPr>
          <a:xfrm>
            <a:off x="4068511" y="1160869"/>
            <a:ext cx="8275890" cy="5098896"/>
          </a:xfrm>
          <a:prstGeom prst="rect">
            <a:avLst/>
          </a:prstGeom>
          <a:noFill/>
        </p:spPr>
        <p:txBody>
          <a:bodyPr wrap="square" rtlCol="0">
            <a:spAutoFit/>
          </a:bodyPr>
          <a:lstStyle/>
          <a:p>
            <a:pPr>
              <a:lnSpc>
                <a:spcPct val="150000"/>
              </a:lnSpc>
            </a:pPr>
            <a:r>
              <a:rPr kumimoji="1" lang="en-US" altLang="ja-JP" sz="2800" b="1" dirty="0"/>
              <a:t>【</a:t>
            </a:r>
            <a:r>
              <a:rPr lang="ja-JP" altLang="en-US" sz="2800" b="1" dirty="0"/>
              <a:t>グループワークのポイント</a:t>
            </a:r>
            <a:r>
              <a:rPr kumimoji="1" lang="en-US" altLang="ja-JP" sz="2800" b="1" dirty="0"/>
              <a:t>】</a:t>
            </a:r>
          </a:p>
          <a:p>
            <a:pPr>
              <a:lnSpc>
                <a:spcPct val="150000"/>
              </a:lnSpc>
            </a:pPr>
            <a:r>
              <a:rPr lang="ja-JP" altLang="en-US" sz="2400" dirty="0"/>
              <a:t>・前後左右等の４人程度のグループで共有しましょう</a:t>
            </a:r>
            <a:endParaRPr lang="en-US" altLang="ja-JP" sz="2400" dirty="0"/>
          </a:p>
          <a:p>
            <a:pPr>
              <a:lnSpc>
                <a:spcPct val="150000"/>
              </a:lnSpc>
            </a:pPr>
            <a:r>
              <a:rPr lang="ja-JP" altLang="en-US" sz="2400" dirty="0"/>
              <a:t>・自由に書きだしたものと優先順位のどちらも説明しましょう</a:t>
            </a:r>
            <a:endParaRPr lang="en-US" altLang="ja-JP" sz="2400" dirty="0"/>
          </a:p>
          <a:p>
            <a:pPr>
              <a:lnSpc>
                <a:spcPct val="150000"/>
              </a:lnSpc>
            </a:pPr>
            <a:r>
              <a:rPr lang="ja-JP" altLang="en-US" sz="2400" dirty="0"/>
              <a:t>・優先順位５つのものについては「なぜ興味があるのか」・</a:t>
            </a:r>
            <a:endParaRPr lang="en-US" altLang="ja-JP" sz="2400" dirty="0"/>
          </a:p>
          <a:p>
            <a:pPr>
              <a:lnSpc>
                <a:spcPct val="150000"/>
              </a:lnSpc>
            </a:pPr>
            <a:r>
              <a:rPr lang="ja-JP" altLang="en-US" sz="2400" dirty="0"/>
              <a:t>　「どんなことに興味があるのか」も併せて紹介しましょう</a:t>
            </a:r>
            <a:endParaRPr lang="en-US" altLang="ja-JP" sz="2400" dirty="0"/>
          </a:p>
          <a:p>
            <a:pPr>
              <a:lnSpc>
                <a:spcPct val="150000"/>
              </a:lnSpc>
            </a:pPr>
            <a:r>
              <a:rPr lang="ja-JP" altLang="en-US" sz="2400" dirty="0"/>
              <a:t>・聴き手は「相手に興味・関心をもちながら」話を聴きましょう</a:t>
            </a:r>
            <a:endParaRPr lang="en-US" altLang="ja-JP" sz="2400" dirty="0"/>
          </a:p>
          <a:p>
            <a:pPr>
              <a:lnSpc>
                <a:spcPct val="150000"/>
              </a:lnSpc>
            </a:pPr>
            <a:r>
              <a:rPr lang="ja-JP" altLang="en-US" sz="2400" dirty="0"/>
              <a:t>・上記のことを共有して時間が余ったら、「持続可能な尾瀬と</a:t>
            </a:r>
            <a:endParaRPr lang="en-US" altLang="ja-JP" sz="2400" dirty="0"/>
          </a:p>
          <a:p>
            <a:pPr>
              <a:lnSpc>
                <a:spcPct val="150000"/>
              </a:lnSpc>
            </a:pPr>
            <a:r>
              <a:rPr lang="ja-JP" altLang="en-US" sz="2400" dirty="0"/>
              <a:t>　○○をかけあわせると、こんなことができそうじゃない？」と</a:t>
            </a:r>
            <a:endParaRPr lang="en-US" altLang="ja-JP" sz="2400" dirty="0"/>
          </a:p>
          <a:p>
            <a:pPr>
              <a:lnSpc>
                <a:spcPct val="150000"/>
              </a:lnSpc>
            </a:pPr>
            <a:r>
              <a:rPr lang="ja-JP" altLang="en-US" sz="2400" dirty="0"/>
              <a:t>　互いに自由に話し合ってみましょう</a:t>
            </a:r>
            <a:endParaRPr lang="en-US" altLang="ja-JP" sz="2400" dirty="0"/>
          </a:p>
        </p:txBody>
      </p:sp>
    </p:spTree>
    <p:extLst>
      <p:ext uri="{BB962C8B-B14F-4D97-AF65-F5344CB8AC3E}">
        <p14:creationId xmlns:p14="http://schemas.microsoft.com/office/powerpoint/2010/main" val="43662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CF327-0F6E-C290-5FD1-47D5894301A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03138C8-294F-06CF-57CC-4994A0ED4470}"/>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dirty="0"/>
              <a:t>３．まとめ・次回予告</a:t>
            </a:r>
            <a:endParaRPr lang="en-US" altLang="ja-JP" b="1" dirty="0"/>
          </a:p>
        </p:txBody>
      </p:sp>
    </p:spTree>
    <p:extLst>
      <p:ext uri="{BB962C8B-B14F-4D97-AF65-F5344CB8AC3E}">
        <p14:creationId xmlns:p14="http://schemas.microsoft.com/office/powerpoint/2010/main" val="402141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457D7-3D9A-580A-46B3-18FD76EF716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F591D0D-AE64-FBCF-3AAE-6D0466CF077B}"/>
              </a:ext>
            </a:extLst>
          </p:cNvPr>
          <p:cNvSpPr>
            <a:spLocks noGrp="1"/>
          </p:cNvSpPr>
          <p:nvPr>
            <p:ph type="ctrTitle"/>
          </p:nvPr>
        </p:nvSpPr>
        <p:spPr>
          <a:xfrm>
            <a:off x="0" y="161365"/>
            <a:ext cx="12192000" cy="997195"/>
          </a:xfrm>
        </p:spPr>
        <p:txBody>
          <a:bodyPr>
            <a:noAutofit/>
          </a:bodyPr>
          <a:lstStyle/>
          <a:p>
            <a:pPr>
              <a:lnSpc>
                <a:spcPct val="150000"/>
              </a:lnSpc>
            </a:pPr>
            <a:r>
              <a:rPr kumimoji="1" lang="ja-JP" altLang="en-US" sz="4000" b="1" dirty="0"/>
              <a:t>まとめ・次回予告</a:t>
            </a:r>
          </a:p>
        </p:txBody>
      </p:sp>
      <p:sp>
        <p:nvSpPr>
          <p:cNvPr id="2" name="タイトル 3">
            <a:extLst>
              <a:ext uri="{FF2B5EF4-FFF2-40B4-BE49-F238E27FC236}">
                <a16:creationId xmlns:a16="http://schemas.microsoft.com/office/drawing/2014/main" id="{714D1AE3-1972-4F3F-9D5E-1D8247B4A9A4}"/>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5" name="テキスト ボックス 4">
            <a:extLst>
              <a:ext uri="{FF2B5EF4-FFF2-40B4-BE49-F238E27FC236}">
                <a16:creationId xmlns:a16="http://schemas.microsoft.com/office/drawing/2014/main" id="{DCDFF85F-89E3-3F2B-B39B-6BD87A8642CB}"/>
              </a:ext>
            </a:extLst>
          </p:cNvPr>
          <p:cNvSpPr txBox="1"/>
          <p:nvPr/>
        </p:nvSpPr>
        <p:spPr>
          <a:xfrm>
            <a:off x="6867351" y="3577238"/>
            <a:ext cx="4487664" cy="461665"/>
          </a:xfrm>
          <a:prstGeom prst="rect">
            <a:avLst/>
          </a:prstGeom>
          <a:noFill/>
        </p:spPr>
        <p:txBody>
          <a:bodyPr wrap="square" rtlCol="0">
            <a:spAutoFit/>
          </a:bodyPr>
          <a:lstStyle/>
          <a:p>
            <a:pPr algn="ctr"/>
            <a:r>
              <a:rPr lang="ja-JP" altLang="en-US" sz="2400" b="1" dirty="0"/>
              <a:t>持続可能な尾瀬　</a:t>
            </a:r>
            <a:r>
              <a:rPr lang="en-US" altLang="ja-JP" sz="2400" b="1" dirty="0"/>
              <a:t>×</a:t>
            </a:r>
            <a:r>
              <a:rPr lang="ja-JP" altLang="en-US" sz="2400" b="1" dirty="0"/>
              <a:t>　○○</a:t>
            </a:r>
            <a:endParaRPr kumimoji="1" lang="ja-JP" altLang="en-US" sz="2400" b="1" dirty="0"/>
          </a:p>
        </p:txBody>
      </p:sp>
      <p:cxnSp>
        <p:nvCxnSpPr>
          <p:cNvPr id="7" name="直線コネクタ 6">
            <a:extLst>
              <a:ext uri="{FF2B5EF4-FFF2-40B4-BE49-F238E27FC236}">
                <a16:creationId xmlns:a16="http://schemas.microsoft.com/office/drawing/2014/main" id="{E62411C2-7A6C-6165-4B45-CDEA2C31E118}"/>
              </a:ext>
            </a:extLst>
          </p:cNvPr>
          <p:cNvCxnSpPr>
            <a:cxnSpLocks/>
          </p:cNvCxnSpPr>
          <p:nvPr/>
        </p:nvCxnSpPr>
        <p:spPr>
          <a:xfrm>
            <a:off x="10101872" y="4038903"/>
            <a:ext cx="794725"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402452F1-C3FE-4F90-3E54-A2EB09684CDB}"/>
              </a:ext>
            </a:extLst>
          </p:cNvPr>
          <p:cNvCxnSpPr>
            <a:cxnSpLocks/>
          </p:cNvCxnSpPr>
          <p:nvPr/>
        </p:nvCxnSpPr>
        <p:spPr>
          <a:xfrm flipV="1">
            <a:off x="10499234" y="4038903"/>
            <a:ext cx="0" cy="487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B857455-1BCC-1F1E-BC4D-82B7AAB74C71}"/>
              </a:ext>
            </a:extLst>
          </p:cNvPr>
          <p:cNvSpPr txBox="1"/>
          <p:nvPr/>
        </p:nvSpPr>
        <p:spPr>
          <a:xfrm>
            <a:off x="9388447" y="4543781"/>
            <a:ext cx="2158511" cy="369332"/>
          </a:xfrm>
          <a:prstGeom prst="rect">
            <a:avLst/>
          </a:prstGeom>
          <a:noFill/>
        </p:spPr>
        <p:txBody>
          <a:bodyPr wrap="square" rtlCol="0">
            <a:spAutoFit/>
          </a:bodyPr>
          <a:lstStyle/>
          <a:p>
            <a:pPr algn="ctr"/>
            <a:r>
              <a:rPr kumimoji="1" lang="ja-JP" altLang="en-US" b="1" dirty="0">
                <a:solidFill>
                  <a:srgbClr val="FF0000"/>
                </a:solidFill>
              </a:rPr>
              <a:t>自分の興味・関心</a:t>
            </a:r>
            <a:endParaRPr kumimoji="1" lang="en-US" altLang="ja-JP" b="1" dirty="0">
              <a:solidFill>
                <a:srgbClr val="FF0000"/>
              </a:solidFill>
            </a:endParaRPr>
          </a:p>
        </p:txBody>
      </p:sp>
      <p:sp>
        <p:nvSpPr>
          <p:cNvPr id="11" name="テキスト ボックス 10">
            <a:extLst>
              <a:ext uri="{FF2B5EF4-FFF2-40B4-BE49-F238E27FC236}">
                <a16:creationId xmlns:a16="http://schemas.microsoft.com/office/drawing/2014/main" id="{2E0BDBEC-0013-4C4E-C53A-804EEEA18D8B}"/>
              </a:ext>
            </a:extLst>
          </p:cNvPr>
          <p:cNvSpPr txBox="1"/>
          <p:nvPr/>
        </p:nvSpPr>
        <p:spPr>
          <a:xfrm>
            <a:off x="224659" y="1158560"/>
            <a:ext cx="11471077" cy="4801314"/>
          </a:xfrm>
          <a:prstGeom prst="rect">
            <a:avLst/>
          </a:prstGeom>
          <a:noFill/>
        </p:spPr>
        <p:txBody>
          <a:bodyPr wrap="square">
            <a:spAutoFit/>
          </a:bodyPr>
          <a:lstStyle/>
          <a:p>
            <a:pPr>
              <a:spcAft>
                <a:spcPts val="1200"/>
              </a:spcAft>
            </a:pPr>
            <a:r>
              <a:rPr kumimoji="1" lang="en-US" altLang="ja-JP" sz="3200" b="1" dirty="0"/>
              <a:t>【</a:t>
            </a:r>
            <a:r>
              <a:rPr kumimoji="1" lang="ja-JP" altLang="en-US" sz="3200" b="1" dirty="0"/>
              <a:t>まとめ</a:t>
            </a:r>
            <a:r>
              <a:rPr kumimoji="1" lang="en-US" altLang="ja-JP" sz="3200" b="1" dirty="0"/>
              <a:t>】</a:t>
            </a:r>
          </a:p>
          <a:p>
            <a:pPr>
              <a:spcAft>
                <a:spcPts val="1200"/>
              </a:spcAft>
            </a:pPr>
            <a:r>
              <a:rPr kumimoji="1" lang="ja-JP" altLang="en-US" sz="3200" b="1" dirty="0"/>
              <a:t>・事前・現地・事後学習の一連を通して、</a:t>
            </a:r>
            <a:r>
              <a:rPr lang="ja-JP" altLang="en-US" sz="3200" b="1" dirty="0"/>
              <a:t>最終的には</a:t>
            </a:r>
            <a:r>
              <a:rPr kumimoji="1" lang="ja-JP" altLang="en-US" sz="3200" b="1" u="sng" dirty="0">
                <a:solidFill>
                  <a:srgbClr val="FF0000"/>
                </a:solidFill>
              </a:rPr>
              <a:t>「</a:t>
            </a:r>
            <a:r>
              <a:rPr lang="ja-JP" altLang="en-US" sz="3200" b="1" u="sng" dirty="0">
                <a:solidFill>
                  <a:srgbClr val="FF0000"/>
                </a:solidFill>
              </a:rPr>
              <a:t>自分</a:t>
            </a:r>
            <a:r>
              <a:rPr kumimoji="1" lang="ja-JP" altLang="en-US" sz="3200" b="1" u="sng" dirty="0">
                <a:solidFill>
                  <a:srgbClr val="FF0000"/>
                </a:solidFill>
              </a:rPr>
              <a:t>の興味・関心から、尾瀬の課題解決や価値創出につながるアイディア」</a:t>
            </a:r>
            <a:r>
              <a:rPr kumimoji="1" lang="ja-JP" altLang="en-US" sz="3200" b="1" dirty="0"/>
              <a:t>を表現する学習</a:t>
            </a:r>
            <a:endParaRPr kumimoji="1" lang="en-US" altLang="ja-JP" sz="3200" b="1" dirty="0"/>
          </a:p>
          <a:p>
            <a:pPr>
              <a:spcAft>
                <a:spcPts val="1200"/>
              </a:spcAft>
            </a:pPr>
            <a:r>
              <a:rPr lang="ja-JP" altLang="en-US" sz="3200" b="1" dirty="0"/>
              <a:t>・コンセプトを意識ながら取り組もう</a:t>
            </a:r>
            <a:endParaRPr lang="en-US" altLang="ja-JP" sz="3200" b="1" dirty="0"/>
          </a:p>
          <a:p>
            <a:pPr>
              <a:spcAft>
                <a:spcPts val="1200"/>
              </a:spcAft>
            </a:pPr>
            <a:endParaRPr lang="en-US" altLang="ja-JP" sz="3200" b="1" dirty="0"/>
          </a:p>
          <a:p>
            <a:pPr>
              <a:spcAft>
                <a:spcPts val="1200"/>
              </a:spcAft>
            </a:pPr>
            <a:r>
              <a:rPr kumimoji="1" lang="en-US" altLang="ja-JP" sz="3200" b="1" dirty="0"/>
              <a:t>【</a:t>
            </a:r>
            <a:r>
              <a:rPr kumimoji="1" lang="ja-JP" altLang="en-US" sz="3200" b="1" dirty="0"/>
              <a:t>次回予告</a:t>
            </a:r>
            <a:r>
              <a:rPr kumimoji="1" lang="en-US" altLang="ja-JP" sz="3200" b="1" dirty="0"/>
              <a:t>】</a:t>
            </a:r>
          </a:p>
          <a:p>
            <a:pPr>
              <a:spcAft>
                <a:spcPts val="1200"/>
              </a:spcAft>
            </a:pPr>
            <a:r>
              <a:rPr lang="ja-JP" altLang="en-US" sz="3200" b="1" dirty="0"/>
              <a:t>・次回の授業は、「</a:t>
            </a:r>
            <a:r>
              <a:rPr kumimoji="1" lang="ja-JP" altLang="en-US" sz="3200" b="1" dirty="0"/>
              <a:t>持続可能な尾瀬の見方を知る」</a:t>
            </a:r>
            <a:r>
              <a:rPr lang="ja-JP" altLang="en-US" sz="3200" b="1" dirty="0"/>
              <a:t>です</a:t>
            </a:r>
            <a:endParaRPr kumimoji="1" lang="ja-JP" altLang="en-US" sz="3200" b="1" dirty="0"/>
          </a:p>
        </p:txBody>
      </p:sp>
      <p:grpSp>
        <p:nvGrpSpPr>
          <p:cNvPr id="12" name="グループ化 11">
            <a:extLst>
              <a:ext uri="{FF2B5EF4-FFF2-40B4-BE49-F238E27FC236}">
                <a16:creationId xmlns:a16="http://schemas.microsoft.com/office/drawing/2014/main" id="{08EFD74F-6364-27E1-A3C0-6D6C2CCEDDBB}"/>
              </a:ext>
            </a:extLst>
          </p:cNvPr>
          <p:cNvGrpSpPr/>
          <p:nvPr/>
        </p:nvGrpSpPr>
        <p:grpSpPr>
          <a:xfrm>
            <a:off x="6355533" y="3324800"/>
            <a:ext cx="5067107" cy="966543"/>
            <a:chOff x="942975" y="3950492"/>
            <a:chExt cx="10267949" cy="2746142"/>
          </a:xfrm>
        </p:grpSpPr>
        <p:sp>
          <p:nvSpPr>
            <p:cNvPr id="13" name="正方形/長方形 12">
              <a:extLst>
                <a:ext uri="{FF2B5EF4-FFF2-40B4-BE49-F238E27FC236}">
                  <a16:creationId xmlns:a16="http://schemas.microsoft.com/office/drawing/2014/main" id="{C009E350-A437-0FDC-59A4-F59764A7395F}"/>
                </a:ext>
              </a:extLst>
            </p:cNvPr>
            <p:cNvSpPr/>
            <p:nvPr/>
          </p:nvSpPr>
          <p:spPr>
            <a:xfrm>
              <a:off x="942975" y="3950493"/>
              <a:ext cx="10267949"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a:extLst>
                <a:ext uri="{FF2B5EF4-FFF2-40B4-BE49-F238E27FC236}">
                  <a16:creationId xmlns:a16="http://schemas.microsoft.com/office/drawing/2014/main" id="{3FD9E52D-A21F-3B67-2590-24EF34BC8002}"/>
                </a:ext>
              </a:extLst>
            </p:cNvPr>
            <p:cNvSpPr/>
            <p:nvPr/>
          </p:nvSpPr>
          <p:spPr>
            <a:xfrm>
              <a:off x="942975" y="3950492"/>
              <a:ext cx="900112"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rPr>
                <a:t>コンセプト</a:t>
              </a:r>
            </a:p>
          </p:txBody>
        </p:sp>
      </p:grpSp>
    </p:spTree>
    <p:extLst>
      <p:ext uri="{BB962C8B-B14F-4D97-AF65-F5344CB8AC3E}">
        <p14:creationId xmlns:p14="http://schemas.microsoft.com/office/powerpoint/2010/main" val="171759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FF674-8F8D-CA28-F070-AE37E6EC60B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A9A37FA-A93E-9C06-A1FC-1854680251DF}"/>
              </a:ext>
            </a:extLst>
          </p:cNvPr>
          <p:cNvSpPr>
            <a:spLocks noGrp="1"/>
          </p:cNvSpPr>
          <p:nvPr>
            <p:ph type="ctrTitle"/>
          </p:nvPr>
        </p:nvSpPr>
        <p:spPr>
          <a:xfrm>
            <a:off x="-500061" y="-118469"/>
            <a:ext cx="12692061" cy="3311612"/>
          </a:xfrm>
        </p:spPr>
        <p:txBody>
          <a:bodyPr>
            <a:noAutofit/>
          </a:bodyPr>
          <a:lstStyle/>
          <a:p>
            <a:pPr algn="r">
              <a:lnSpc>
                <a:spcPct val="150000"/>
              </a:lnSpc>
            </a:pPr>
            <a:r>
              <a:rPr kumimoji="1" lang="ja-JP" altLang="en-US" sz="1050" dirty="0"/>
              <a:t>　　　　　　　</a:t>
            </a:r>
            <a:r>
              <a:rPr kumimoji="1" lang="ja-JP" altLang="en-US" sz="3600" dirty="0"/>
              <a:t>尾瀬ネイチャーラーニングモデルプログラム　</a:t>
            </a:r>
            <a:r>
              <a:rPr lang="ja-JP" altLang="en-US" sz="3600" dirty="0"/>
              <a:t>中学校</a:t>
            </a:r>
            <a:r>
              <a:rPr kumimoji="1" lang="ja-JP" altLang="en-US" sz="3600" dirty="0"/>
              <a:t>編</a:t>
            </a:r>
            <a:br>
              <a:rPr kumimoji="1" lang="en-US" altLang="ja-JP" sz="1050" dirty="0"/>
            </a:br>
            <a:r>
              <a:rPr lang="ja-JP" altLang="en-US" sz="7600" b="1" dirty="0"/>
              <a:t>持続可能な尾瀬</a:t>
            </a:r>
            <a:r>
              <a:rPr lang="en-US" altLang="ja-JP" sz="7600" b="1" dirty="0"/>
              <a:t>×</a:t>
            </a:r>
            <a:r>
              <a:rPr lang="ja-JP" altLang="en-US" sz="7600" b="1" dirty="0"/>
              <a:t>○○探究</a:t>
            </a:r>
            <a:r>
              <a:rPr kumimoji="1" lang="ja-JP" altLang="en-US" sz="7600" b="1" dirty="0"/>
              <a:t>　</a:t>
            </a:r>
          </a:p>
        </p:txBody>
      </p:sp>
      <p:sp>
        <p:nvSpPr>
          <p:cNvPr id="6" name="テキスト ボックス 5">
            <a:extLst>
              <a:ext uri="{FF2B5EF4-FFF2-40B4-BE49-F238E27FC236}">
                <a16:creationId xmlns:a16="http://schemas.microsoft.com/office/drawing/2014/main" id="{3C88C776-3DBF-E170-D943-0B4D133CFFEA}"/>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事前学習資料</a:t>
            </a:r>
            <a:endParaRPr lang="en-US" altLang="ja-JP" dirty="0"/>
          </a:p>
          <a:p>
            <a:pPr algn="r">
              <a:lnSpc>
                <a:spcPct val="150000"/>
              </a:lnSpc>
            </a:pPr>
            <a:r>
              <a:rPr lang="ja-JP" altLang="en-US" dirty="0"/>
              <a:t>２時間目</a:t>
            </a:r>
          </a:p>
        </p:txBody>
      </p:sp>
      <p:sp>
        <p:nvSpPr>
          <p:cNvPr id="5" name="テキスト ボックス 4">
            <a:extLst>
              <a:ext uri="{FF2B5EF4-FFF2-40B4-BE49-F238E27FC236}">
                <a16:creationId xmlns:a16="http://schemas.microsoft.com/office/drawing/2014/main" id="{AA18D2DD-1DEC-C018-C73B-89D75023E176}"/>
              </a:ext>
            </a:extLst>
          </p:cNvPr>
          <p:cNvSpPr txBox="1"/>
          <p:nvPr/>
        </p:nvSpPr>
        <p:spPr>
          <a:xfrm>
            <a:off x="816172" y="3857416"/>
            <a:ext cx="10456666" cy="1015663"/>
          </a:xfrm>
          <a:prstGeom prst="rect">
            <a:avLst/>
          </a:prstGeom>
          <a:noFill/>
        </p:spPr>
        <p:txBody>
          <a:bodyPr wrap="square">
            <a:spAutoFit/>
          </a:bodyPr>
          <a:lstStyle/>
          <a:p>
            <a:pPr algn="ctr"/>
            <a:r>
              <a:rPr lang="ja-JP" altLang="en-US" sz="6000" dirty="0"/>
              <a:t>持続可能な尾瀬の見方を知る</a:t>
            </a:r>
          </a:p>
        </p:txBody>
      </p:sp>
    </p:spTree>
    <p:extLst>
      <p:ext uri="{BB962C8B-B14F-4D97-AF65-F5344CB8AC3E}">
        <p14:creationId xmlns:p14="http://schemas.microsoft.com/office/powerpoint/2010/main" val="271114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3567020-3E18-A3B7-BEE6-AF1E5EB6AECE}"/>
              </a:ext>
            </a:extLst>
          </p:cNvPr>
          <p:cNvSpPr>
            <a:spLocks noGrp="1"/>
          </p:cNvSpPr>
          <p:nvPr>
            <p:ph type="ctrTitle"/>
          </p:nvPr>
        </p:nvSpPr>
        <p:spPr>
          <a:xfrm>
            <a:off x="-500061" y="-118469"/>
            <a:ext cx="12692061" cy="3311612"/>
          </a:xfrm>
        </p:spPr>
        <p:txBody>
          <a:bodyPr>
            <a:noAutofit/>
          </a:bodyPr>
          <a:lstStyle/>
          <a:p>
            <a:pPr algn="r">
              <a:lnSpc>
                <a:spcPct val="150000"/>
              </a:lnSpc>
            </a:pPr>
            <a:r>
              <a:rPr kumimoji="1" lang="ja-JP" altLang="en-US" sz="1050" dirty="0"/>
              <a:t>　　　　　　　</a:t>
            </a:r>
            <a:r>
              <a:rPr kumimoji="1" lang="ja-JP" altLang="en-US" sz="3600" dirty="0"/>
              <a:t>尾瀬ネイチャーラーニングモデルプログラム　</a:t>
            </a:r>
            <a:r>
              <a:rPr lang="ja-JP" altLang="en-US" sz="3600" dirty="0"/>
              <a:t>中学校</a:t>
            </a:r>
            <a:r>
              <a:rPr kumimoji="1" lang="ja-JP" altLang="en-US" sz="3600" dirty="0"/>
              <a:t>編</a:t>
            </a:r>
            <a:br>
              <a:rPr kumimoji="1" lang="en-US" altLang="ja-JP" sz="1050" dirty="0"/>
            </a:br>
            <a:r>
              <a:rPr lang="ja-JP" altLang="en-US" sz="7600" b="1" dirty="0"/>
              <a:t>持続可能な尾瀬</a:t>
            </a:r>
            <a:r>
              <a:rPr lang="en-US" altLang="ja-JP" sz="7600" b="1" dirty="0"/>
              <a:t>×</a:t>
            </a:r>
            <a:r>
              <a:rPr lang="ja-JP" altLang="en-US" sz="7600" b="1" dirty="0"/>
              <a:t>○○探究</a:t>
            </a:r>
            <a:r>
              <a:rPr kumimoji="1" lang="ja-JP" altLang="en-US" sz="7600" b="1" dirty="0"/>
              <a:t>　</a:t>
            </a:r>
          </a:p>
        </p:txBody>
      </p:sp>
      <p:sp>
        <p:nvSpPr>
          <p:cNvPr id="6" name="テキスト ボックス 5">
            <a:extLst>
              <a:ext uri="{FF2B5EF4-FFF2-40B4-BE49-F238E27FC236}">
                <a16:creationId xmlns:a16="http://schemas.microsoft.com/office/drawing/2014/main" id="{E9D26B18-C487-F247-5E43-E99318E872D0}"/>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事前学習資料</a:t>
            </a:r>
            <a:endParaRPr lang="en-US" altLang="ja-JP" dirty="0"/>
          </a:p>
          <a:p>
            <a:pPr algn="r">
              <a:lnSpc>
                <a:spcPct val="150000"/>
              </a:lnSpc>
            </a:pPr>
            <a:r>
              <a:rPr lang="en-US" altLang="ja-JP" dirty="0"/>
              <a:t>1</a:t>
            </a:r>
            <a:r>
              <a:rPr lang="ja-JP" altLang="en-US" dirty="0"/>
              <a:t>時間目</a:t>
            </a:r>
          </a:p>
        </p:txBody>
      </p:sp>
      <p:sp>
        <p:nvSpPr>
          <p:cNvPr id="5" name="テキスト ボックス 4">
            <a:extLst>
              <a:ext uri="{FF2B5EF4-FFF2-40B4-BE49-F238E27FC236}">
                <a16:creationId xmlns:a16="http://schemas.microsoft.com/office/drawing/2014/main" id="{E02EF347-7A46-F114-77DC-6C40FCC98449}"/>
              </a:ext>
            </a:extLst>
          </p:cNvPr>
          <p:cNvSpPr txBox="1"/>
          <p:nvPr/>
        </p:nvSpPr>
        <p:spPr>
          <a:xfrm>
            <a:off x="816172" y="3857416"/>
            <a:ext cx="10456666" cy="1015663"/>
          </a:xfrm>
          <a:prstGeom prst="rect">
            <a:avLst/>
          </a:prstGeom>
          <a:noFill/>
        </p:spPr>
        <p:txBody>
          <a:bodyPr wrap="square">
            <a:spAutoFit/>
          </a:bodyPr>
          <a:lstStyle/>
          <a:p>
            <a:pPr algn="ctr"/>
            <a:r>
              <a:rPr lang="ja-JP" altLang="en-US" sz="6000" dirty="0"/>
              <a:t>自分の興味・関心を発見する</a:t>
            </a:r>
          </a:p>
        </p:txBody>
      </p:sp>
    </p:spTree>
    <p:extLst>
      <p:ext uri="{BB962C8B-B14F-4D97-AF65-F5344CB8AC3E}">
        <p14:creationId xmlns:p14="http://schemas.microsoft.com/office/powerpoint/2010/main" val="229876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4094-3877-1A90-F285-3A80465B84C0}"/>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FA90A2F7-45E0-F3C7-E303-D05BA2A2AD9D}"/>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4" name="タイトル 3">
            <a:extLst>
              <a:ext uri="{FF2B5EF4-FFF2-40B4-BE49-F238E27FC236}">
                <a16:creationId xmlns:a16="http://schemas.microsoft.com/office/drawing/2014/main" id="{530B36D4-6243-1113-9A5F-D5218D4EFA9A}"/>
              </a:ext>
            </a:extLst>
          </p:cNvPr>
          <p:cNvSpPr txBox="1">
            <a:spLocks/>
          </p:cNvSpPr>
          <p:nvPr/>
        </p:nvSpPr>
        <p:spPr>
          <a:xfrm>
            <a:off x="180969" y="1148693"/>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p>
        </p:txBody>
      </p:sp>
      <p:pic>
        <p:nvPicPr>
          <p:cNvPr id="3" name="図 2">
            <a:extLst>
              <a:ext uri="{FF2B5EF4-FFF2-40B4-BE49-F238E27FC236}">
                <a16:creationId xmlns:a16="http://schemas.microsoft.com/office/drawing/2014/main" id="{80445130-B1FC-D942-BC40-D08735261A8E}"/>
              </a:ext>
            </a:extLst>
          </p:cNvPr>
          <p:cNvPicPr>
            <a:picLocks noChangeAspect="1"/>
          </p:cNvPicPr>
          <p:nvPr/>
        </p:nvPicPr>
        <p:blipFill>
          <a:blip r:embed="rId2"/>
          <a:stretch>
            <a:fillRect/>
          </a:stretch>
        </p:blipFill>
        <p:spPr>
          <a:xfrm>
            <a:off x="1300945" y="2231909"/>
            <a:ext cx="2926760" cy="4227543"/>
          </a:xfrm>
          <a:prstGeom prst="rect">
            <a:avLst/>
          </a:prstGeom>
          <a:ln>
            <a:solidFill>
              <a:schemeClr val="tx1"/>
            </a:solidFill>
          </a:ln>
        </p:spPr>
      </p:pic>
      <p:sp>
        <p:nvSpPr>
          <p:cNvPr id="5" name="タイトル 3">
            <a:extLst>
              <a:ext uri="{FF2B5EF4-FFF2-40B4-BE49-F238E27FC236}">
                <a16:creationId xmlns:a16="http://schemas.microsoft.com/office/drawing/2014/main" id="{286D95F5-ABF5-A996-734D-BED310AA3E32}"/>
              </a:ext>
            </a:extLst>
          </p:cNvPr>
          <p:cNvSpPr txBox="1">
            <a:spLocks/>
          </p:cNvSpPr>
          <p:nvPr/>
        </p:nvSpPr>
        <p:spPr>
          <a:xfrm>
            <a:off x="6355533" y="1344706"/>
            <a:ext cx="545846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タブレット端末</a:t>
            </a:r>
          </a:p>
        </p:txBody>
      </p:sp>
      <p:grpSp>
        <p:nvGrpSpPr>
          <p:cNvPr id="6" name="グループ化 5">
            <a:extLst>
              <a:ext uri="{FF2B5EF4-FFF2-40B4-BE49-F238E27FC236}">
                <a16:creationId xmlns:a16="http://schemas.microsoft.com/office/drawing/2014/main" id="{6426F0D2-3848-9734-0A37-B80D78D42358}"/>
              </a:ext>
            </a:extLst>
          </p:cNvPr>
          <p:cNvGrpSpPr/>
          <p:nvPr/>
        </p:nvGrpSpPr>
        <p:grpSpPr>
          <a:xfrm>
            <a:off x="6945482" y="2427922"/>
            <a:ext cx="4241326" cy="4241326"/>
            <a:chOff x="6945482" y="2427922"/>
            <a:chExt cx="4241326" cy="4241326"/>
          </a:xfrm>
        </p:grpSpPr>
        <p:pic>
          <p:nvPicPr>
            <p:cNvPr id="7" name="グラフィックス 6" descr="タブレット 単色塗りつぶし">
              <a:extLst>
                <a:ext uri="{FF2B5EF4-FFF2-40B4-BE49-F238E27FC236}">
                  <a16:creationId xmlns:a16="http://schemas.microsoft.com/office/drawing/2014/main" id="{287E5571-EA0D-D4C0-0706-3747712301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482" y="2427922"/>
              <a:ext cx="4241326" cy="4241326"/>
            </a:xfrm>
            <a:prstGeom prst="rect">
              <a:avLst/>
            </a:prstGeom>
          </p:spPr>
        </p:pic>
        <p:pic>
          <p:nvPicPr>
            <p:cNvPr id="8" name="グラフィックス 7" descr="Web カメラ 単色塗りつぶし">
              <a:extLst>
                <a:ext uri="{FF2B5EF4-FFF2-40B4-BE49-F238E27FC236}">
                  <a16:creationId xmlns:a16="http://schemas.microsoft.com/office/drawing/2014/main" id="{2227472C-A91C-C306-8AAB-4AEC19A33904}"/>
                </a:ext>
              </a:extLst>
            </p:cNvPr>
            <p:cNvPicPr>
              <a:picLocks noChangeAspect="1"/>
            </p:cNvPicPr>
            <p:nvPr/>
          </p:nvPicPr>
          <p:blipFill>
            <a:blip r:embed="rId5">
              <a:extLst>
                <a:ext uri="{96DAC541-7B7A-43D3-8B79-37D633B846F1}">
                  <asvg:svgBlip xmlns:asvg="http://schemas.microsoft.com/office/drawing/2016/SVG/main" r:embed="rId6"/>
                </a:ext>
              </a:extLst>
            </a:blip>
            <a:srcRect b="27518"/>
            <a:stretch/>
          </p:blipFill>
          <p:spPr>
            <a:xfrm rot="10800000">
              <a:off x="8635695" y="3510699"/>
              <a:ext cx="882231" cy="639451"/>
            </a:xfrm>
            <a:prstGeom prst="rect">
              <a:avLst/>
            </a:prstGeom>
          </p:spPr>
        </p:pic>
      </p:grpSp>
    </p:spTree>
    <p:extLst>
      <p:ext uri="{BB962C8B-B14F-4D97-AF65-F5344CB8AC3E}">
        <p14:creationId xmlns:p14="http://schemas.microsoft.com/office/powerpoint/2010/main" val="112418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77FE-2E2B-88A7-9C9F-E75A3519CD5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E90A33A-8EAC-C6B2-15E5-CD8758D94A1A}"/>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42B5408C-C2AB-8D5F-0836-CC884292CA37}"/>
              </a:ext>
            </a:extLst>
          </p:cNvPr>
          <p:cNvSpPr txBox="1">
            <a:spLocks/>
          </p:cNvSpPr>
          <p:nvPr/>
        </p:nvSpPr>
        <p:spPr>
          <a:xfrm>
            <a:off x="46779" y="772715"/>
            <a:ext cx="12107475" cy="51663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5400" b="1" dirty="0"/>
              <a:t>１．持続可能な尾瀬の見方を知る</a:t>
            </a:r>
          </a:p>
          <a:p>
            <a:pPr algn="l">
              <a:lnSpc>
                <a:spcPct val="100000"/>
              </a:lnSpc>
            </a:pPr>
            <a:r>
              <a:rPr lang="ja-JP" altLang="en-US" sz="5400" b="1" dirty="0"/>
              <a:t>▼</a:t>
            </a:r>
            <a:endParaRPr lang="en-US" altLang="ja-JP" sz="5400" b="1" dirty="0"/>
          </a:p>
          <a:p>
            <a:pPr algn="l">
              <a:lnSpc>
                <a:spcPct val="100000"/>
              </a:lnSpc>
            </a:pPr>
            <a:r>
              <a:rPr lang="ja-JP" altLang="en-US" sz="5400" b="1" dirty="0"/>
              <a:t>２．自分の興味・関心と尾瀬を関連させる</a:t>
            </a:r>
            <a:endParaRPr lang="en-US" altLang="ja-JP" sz="5400" b="1" dirty="0"/>
          </a:p>
          <a:p>
            <a:pPr algn="l">
              <a:lnSpc>
                <a:spcPct val="100000"/>
              </a:lnSpc>
            </a:pPr>
            <a:r>
              <a:rPr lang="ja-JP" altLang="en-US" sz="5400" b="1" dirty="0"/>
              <a:t>▼</a:t>
            </a:r>
            <a:endParaRPr lang="en-US" altLang="ja-JP" sz="5400" b="1" dirty="0"/>
          </a:p>
          <a:p>
            <a:pPr algn="l">
              <a:lnSpc>
                <a:spcPct val="100000"/>
              </a:lnSpc>
            </a:pPr>
            <a:r>
              <a:rPr lang="ja-JP" altLang="en-US" sz="5400" b="1" dirty="0"/>
              <a:t>３．まとめ・次回予告</a:t>
            </a:r>
            <a:endParaRPr lang="en-US" altLang="ja-JP" sz="5400" b="1" dirty="0"/>
          </a:p>
        </p:txBody>
      </p:sp>
    </p:spTree>
    <p:extLst>
      <p:ext uri="{BB962C8B-B14F-4D97-AF65-F5344CB8AC3E}">
        <p14:creationId xmlns:p14="http://schemas.microsoft.com/office/powerpoint/2010/main" val="281758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2D3A-8469-C8CD-5336-E367213A6D1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BAE9686-4654-B1A4-4340-D2C8C38F92F8}"/>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dirty="0"/>
              <a:t>１．持続可能な尾瀬の見方を知る</a:t>
            </a:r>
            <a:endParaRPr lang="en-US" altLang="ja-JP" b="1" dirty="0"/>
          </a:p>
        </p:txBody>
      </p:sp>
    </p:spTree>
    <p:extLst>
      <p:ext uri="{BB962C8B-B14F-4D97-AF65-F5344CB8AC3E}">
        <p14:creationId xmlns:p14="http://schemas.microsoft.com/office/powerpoint/2010/main" val="355014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D61C7-4769-B0B7-3236-6AC843B6E95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060F982-B70C-FAB5-89D6-71B092A6016A}"/>
              </a:ext>
            </a:extLst>
          </p:cNvPr>
          <p:cNvSpPr>
            <a:spLocks noGrp="1"/>
          </p:cNvSpPr>
          <p:nvPr>
            <p:ph type="ctrTitle"/>
          </p:nvPr>
        </p:nvSpPr>
        <p:spPr>
          <a:xfrm>
            <a:off x="84524" y="229093"/>
            <a:ext cx="12107476" cy="830997"/>
          </a:xfrm>
        </p:spPr>
        <p:txBody>
          <a:bodyPr>
            <a:noAutofit/>
          </a:bodyPr>
          <a:lstStyle/>
          <a:p>
            <a:pPr>
              <a:lnSpc>
                <a:spcPct val="150000"/>
              </a:lnSpc>
            </a:pPr>
            <a:r>
              <a:rPr lang="en-US" altLang="ja-JP" sz="4000" b="1" dirty="0"/>
              <a:t>【</a:t>
            </a:r>
            <a:r>
              <a:rPr lang="ja-JP" altLang="en-US" sz="4000" b="1" dirty="0"/>
              <a:t>前回振り返り</a:t>
            </a:r>
            <a:r>
              <a:rPr lang="en-US" altLang="ja-JP" sz="4000" b="1" dirty="0"/>
              <a:t>】</a:t>
            </a:r>
            <a:r>
              <a:rPr lang="ja-JP" altLang="en-US" sz="4000" b="1" dirty="0"/>
              <a:t>尾瀬ネイチャーラーニングで行うこと</a:t>
            </a:r>
            <a:endParaRPr kumimoji="1" lang="ja-JP" altLang="en-US" sz="4000" b="1" dirty="0"/>
          </a:p>
        </p:txBody>
      </p:sp>
      <p:sp>
        <p:nvSpPr>
          <p:cNvPr id="2" name="タイトル 3">
            <a:extLst>
              <a:ext uri="{FF2B5EF4-FFF2-40B4-BE49-F238E27FC236}">
                <a16:creationId xmlns:a16="http://schemas.microsoft.com/office/drawing/2014/main" id="{11A611C3-C42E-CE85-D481-D70C392B1D36}"/>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3" name="テキスト ボックス 2">
            <a:extLst>
              <a:ext uri="{FF2B5EF4-FFF2-40B4-BE49-F238E27FC236}">
                <a16:creationId xmlns:a16="http://schemas.microsoft.com/office/drawing/2014/main" id="{C7C8957F-043F-C366-C85C-8BD00C26423E}"/>
              </a:ext>
            </a:extLst>
          </p:cNvPr>
          <p:cNvSpPr txBox="1"/>
          <p:nvPr/>
        </p:nvSpPr>
        <p:spPr>
          <a:xfrm>
            <a:off x="3273" y="4059975"/>
            <a:ext cx="11419368" cy="830997"/>
          </a:xfrm>
          <a:prstGeom prst="rect">
            <a:avLst/>
          </a:prstGeom>
          <a:noFill/>
        </p:spPr>
        <p:txBody>
          <a:bodyPr wrap="square" rtlCol="0">
            <a:spAutoFit/>
          </a:bodyPr>
          <a:lstStyle/>
          <a:p>
            <a:pPr algn="ctr"/>
            <a:r>
              <a:rPr lang="ja-JP" altLang="en-US" sz="4800" b="1" dirty="0"/>
              <a:t>持続可能な尾瀬　</a:t>
            </a:r>
            <a:r>
              <a:rPr lang="en-US" altLang="ja-JP" sz="4800" b="1" dirty="0"/>
              <a:t>×</a:t>
            </a:r>
            <a:r>
              <a:rPr lang="ja-JP" altLang="en-US" sz="4800" b="1" dirty="0"/>
              <a:t>　○○</a:t>
            </a:r>
            <a:endParaRPr kumimoji="1" lang="ja-JP" altLang="en-US" sz="4800" b="1" dirty="0"/>
          </a:p>
        </p:txBody>
      </p:sp>
      <p:cxnSp>
        <p:nvCxnSpPr>
          <p:cNvPr id="8" name="直線コネクタ 7">
            <a:extLst>
              <a:ext uri="{FF2B5EF4-FFF2-40B4-BE49-F238E27FC236}">
                <a16:creationId xmlns:a16="http://schemas.microsoft.com/office/drawing/2014/main" id="{15DA443C-5BCB-3F4C-1E47-1D4A8FDE00D7}"/>
              </a:ext>
            </a:extLst>
          </p:cNvPr>
          <p:cNvCxnSpPr>
            <a:cxnSpLocks/>
          </p:cNvCxnSpPr>
          <p:nvPr/>
        </p:nvCxnSpPr>
        <p:spPr>
          <a:xfrm>
            <a:off x="8029575" y="4890972"/>
            <a:ext cx="1057275" cy="0"/>
          </a:xfrm>
          <a:prstGeom prst="line">
            <a:avLst/>
          </a:prstGeom>
          <a:ln w="190500">
            <a:solidFill>
              <a:srgbClr val="FF0000"/>
            </a:solidFill>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35B3DFB5-0CAA-74C6-B1CF-56ED8D28B945}"/>
              </a:ext>
            </a:extLst>
          </p:cNvPr>
          <p:cNvCxnSpPr>
            <a:cxnSpLocks/>
          </p:cNvCxnSpPr>
          <p:nvPr/>
        </p:nvCxnSpPr>
        <p:spPr>
          <a:xfrm flipV="1">
            <a:off x="8558212" y="4958897"/>
            <a:ext cx="0" cy="78664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A11AF09-AE1A-542D-D6AB-8211311303A5}"/>
              </a:ext>
            </a:extLst>
          </p:cNvPr>
          <p:cNvSpPr txBox="1"/>
          <p:nvPr/>
        </p:nvSpPr>
        <p:spPr>
          <a:xfrm>
            <a:off x="6219826" y="5840492"/>
            <a:ext cx="4676771" cy="646331"/>
          </a:xfrm>
          <a:prstGeom prst="rect">
            <a:avLst/>
          </a:prstGeom>
          <a:noFill/>
        </p:spPr>
        <p:txBody>
          <a:bodyPr wrap="square" rtlCol="0">
            <a:spAutoFit/>
          </a:bodyPr>
          <a:lstStyle/>
          <a:p>
            <a:pPr algn="ctr"/>
            <a:r>
              <a:rPr kumimoji="1" lang="ja-JP" altLang="en-US" sz="3600" b="1" dirty="0">
                <a:solidFill>
                  <a:srgbClr val="FF0000"/>
                </a:solidFill>
              </a:rPr>
              <a:t>自分の興味・関心</a:t>
            </a:r>
            <a:endParaRPr kumimoji="1" lang="en-US" altLang="ja-JP" sz="3600" b="1" dirty="0">
              <a:solidFill>
                <a:srgbClr val="FF0000"/>
              </a:solidFill>
            </a:endParaRPr>
          </a:p>
        </p:txBody>
      </p:sp>
      <p:sp>
        <p:nvSpPr>
          <p:cNvPr id="16" name="テキスト ボックス 15">
            <a:extLst>
              <a:ext uri="{FF2B5EF4-FFF2-40B4-BE49-F238E27FC236}">
                <a16:creationId xmlns:a16="http://schemas.microsoft.com/office/drawing/2014/main" id="{D8C668E0-A1CD-0715-A78A-E33B396BC0A6}"/>
              </a:ext>
            </a:extLst>
          </p:cNvPr>
          <p:cNvSpPr txBox="1"/>
          <p:nvPr/>
        </p:nvSpPr>
        <p:spPr>
          <a:xfrm>
            <a:off x="360461" y="1402034"/>
            <a:ext cx="11471077" cy="2212722"/>
          </a:xfrm>
          <a:prstGeom prst="rect">
            <a:avLst/>
          </a:prstGeom>
          <a:noFill/>
        </p:spPr>
        <p:txBody>
          <a:bodyPr wrap="square">
            <a:spAutoFit/>
          </a:bodyPr>
          <a:lstStyle/>
          <a:p>
            <a:pPr algn="ctr">
              <a:lnSpc>
                <a:spcPct val="150000"/>
              </a:lnSpc>
            </a:pPr>
            <a:r>
              <a:rPr kumimoji="1" lang="ja-JP" altLang="en-US" sz="3200" b="1" dirty="0"/>
              <a:t>事前・現地・事後学習の一連を通して、</a:t>
            </a:r>
            <a:r>
              <a:rPr lang="ja-JP" altLang="en-US" sz="3200" b="1" dirty="0"/>
              <a:t>最終的には</a:t>
            </a:r>
            <a:r>
              <a:rPr kumimoji="1" lang="ja-JP" altLang="en-US" sz="3200" b="1" u="sng" dirty="0">
                <a:solidFill>
                  <a:srgbClr val="FF0000"/>
                </a:solidFill>
              </a:rPr>
              <a:t>「</a:t>
            </a:r>
            <a:r>
              <a:rPr lang="ja-JP" altLang="en-US" sz="3200" b="1" u="sng" dirty="0">
                <a:solidFill>
                  <a:srgbClr val="FF0000"/>
                </a:solidFill>
              </a:rPr>
              <a:t>自分</a:t>
            </a:r>
            <a:r>
              <a:rPr kumimoji="1" lang="ja-JP" altLang="en-US" sz="3200" b="1" u="sng" dirty="0">
                <a:solidFill>
                  <a:srgbClr val="FF0000"/>
                </a:solidFill>
              </a:rPr>
              <a:t>の興味・関心から、尾瀬の課題解決や価値創出につながるアイディア」</a:t>
            </a:r>
            <a:r>
              <a:rPr kumimoji="1" lang="ja-JP" altLang="en-US" sz="3200" b="1" dirty="0"/>
              <a:t>を表現する学習</a:t>
            </a:r>
            <a:endParaRPr kumimoji="1" lang="en-US" altLang="ja-JP" sz="3200" b="1" dirty="0"/>
          </a:p>
        </p:txBody>
      </p:sp>
      <p:grpSp>
        <p:nvGrpSpPr>
          <p:cNvPr id="22" name="グループ化 21">
            <a:extLst>
              <a:ext uri="{FF2B5EF4-FFF2-40B4-BE49-F238E27FC236}">
                <a16:creationId xmlns:a16="http://schemas.microsoft.com/office/drawing/2014/main" id="{C55B379A-32BE-F5C0-9070-9CBBB86B7060}"/>
              </a:ext>
            </a:extLst>
          </p:cNvPr>
          <p:cNvGrpSpPr/>
          <p:nvPr/>
        </p:nvGrpSpPr>
        <p:grpSpPr>
          <a:xfrm>
            <a:off x="942975" y="3950492"/>
            <a:ext cx="10267949" cy="2746142"/>
            <a:chOff x="942975" y="3950492"/>
            <a:chExt cx="10267949" cy="2746142"/>
          </a:xfrm>
        </p:grpSpPr>
        <p:sp>
          <p:nvSpPr>
            <p:cNvPr id="20" name="正方形/長方形 19">
              <a:extLst>
                <a:ext uri="{FF2B5EF4-FFF2-40B4-BE49-F238E27FC236}">
                  <a16:creationId xmlns:a16="http://schemas.microsoft.com/office/drawing/2014/main" id="{2E2E400D-8BEA-DDBE-3A2E-CB2F6B307885}"/>
                </a:ext>
              </a:extLst>
            </p:cNvPr>
            <p:cNvSpPr/>
            <p:nvPr/>
          </p:nvSpPr>
          <p:spPr>
            <a:xfrm>
              <a:off x="942975" y="3950493"/>
              <a:ext cx="10267949"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F466F3C-4478-75DA-6DA0-B464324EE4F5}"/>
                </a:ext>
              </a:extLst>
            </p:cNvPr>
            <p:cNvSpPr/>
            <p:nvPr/>
          </p:nvSpPr>
          <p:spPr>
            <a:xfrm>
              <a:off x="942975" y="3950492"/>
              <a:ext cx="900112"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tx1"/>
                  </a:solidFill>
                </a:rPr>
                <a:t>コンセプト</a:t>
              </a:r>
            </a:p>
          </p:txBody>
        </p:sp>
      </p:grpSp>
    </p:spTree>
    <p:extLst>
      <p:ext uri="{BB962C8B-B14F-4D97-AF65-F5344CB8AC3E}">
        <p14:creationId xmlns:p14="http://schemas.microsoft.com/office/powerpoint/2010/main" val="229086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B78BE91-1C97-ECBF-588B-DE193BBA8397}"/>
              </a:ext>
            </a:extLst>
          </p:cNvPr>
          <p:cNvPicPr>
            <a:picLocks noChangeAspect="1"/>
          </p:cNvPicPr>
          <p:nvPr/>
        </p:nvPicPr>
        <p:blipFill>
          <a:blip r:embed="rId2"/>
          <a:stretch>
            <a:fillRect/>
          </a:stretch>
        </p:blipFill>
        <p:spPr>
          <a:xfrm>
            <a:off x="488360" y="1477386"/>
            <a:ext cx="3429297" cy="4953429"/>
          </a:xfrm>
          <a:prstGeom prst="rect">
            <a:avLst/>
          </a:prstGeom>
          <a:ln>
            <a:solidFill>
              <a:schemeClr val="tx1"/>
            </a:solidFill>
          </a:ln>
        </p:spPr>
      </p:pic>
      <p:sp>
        <p:nvSpPr>
          <p:cNvPr id="13" name="タイトル 3">
            <a:extLst>
              <a:ext uri="{FF2B5EF4-FFF2-40B4-BE49-F238E27FC236}">
                <a16:creationId xmlns:a16="http://schemas.microsoft.com/office/drawing/2014/main" id="{E452ADD7-48DF-51B2-0123-9F4AE7A69E6D}"/>
              </a:ext>
            </a:extLst>
          </p:cNvPr>
          <p:cNvSpPr txBox="1">
            <a:spLocks/>
          </p:cNvSpPr>
          <p:nvPr/>
        </p:nvSpPr>
        <p:spPr>
          <a:xfrm>
            <a:off x="84524" y="229093"/>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持続可能な尾瀬の見方を知る</a:t>
            </a:r>
          </a:p>
        </p:txBody>
      </p:sp>
      <p:sp>
        <p:nvSpPr>
          <p:cNvPr id="14" name="テキスト ボックス 13">
            <a:extLst>
              <a:ext uri="{FF2B5EF4-FFF2-40B4-BE49-F238E27FC236}">
                <a16:creationId xmlns:a16="http://schemas.microsoft.com/office/drawing/2014/main" id="{91748666-D85C-DC13-76B7-1F4135ED1896}"/>
              </a:ext>
            </a:extLst>
          </p:cNvPr>
          <p:cNvSpPr txBox="1"/>
          <p:nvPr/>
        </p:nvSpPr>
        <p:spPr>
          <a:xfrm>
            <a:off x="4160874" y="1526273"/>
            <a:ext cx="8031126" cy="5093702"/>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・持続可能な尾瀬の見方（</a:t>
            </a:r>
            <a:r>
              <a:rPr kumimoji="1" lang="en-US" altLang="ja-JP" sz="2800" dirty="0"/>
              <a:t>4</a:t>
            </a:r>
            <a:r>
              <a:rPr kumimoji="1" lang="ja-JP" altLang="en-US" sz="2800" dirty="0"/>
              <a:t>つ）を知る</a:t>
            </a:r>
          </a:p>
          <a:p>
            <a:pPr>
              <a:spcAft>
                <a:spcPts val="600"/>
              </a:spcAft>
            </a:pPr>
            <a:r>
              <a:rPr kumimoji="1" lang="ja-JP" altLang="en-US" sz="2800" dirty="0"/>
              <a:t>・インターネット検索等を通じて情報収集をする。</a:t>
            </a:r>
            <a:endParaRPr kumimoji="1" lang="en-US" altLang="ja-JP" sz="2800" dirty="0"/>
          </a:p>
          <a:p>
            <a:pPr>
              <a:spcAft>
                <a:spcPts val="600"/>
              </a:spcAft>
            </a:pPr>
            <a:r>
              <a:rPr lang="en-US" altLang="ja-JP" sz="2800" dirty="0"/>
              <a:t>【</a:t>
            </a:r>
            <a:r>
              <a:rPr lang="ja-JP" altLang="en-US" sz="2800" dirty="0"/>
              <a:t>流れ</a:t>
            </a:r>
            <a:r>
              <a:rPr lang="en-US" altLang="ja-JP" sz="2800" dirty="0"/>
              <a:t>】</a:t>
            </a:r>
          </a:p>
          <a:p>
            <a:pPr>
              <a:spcAft>
                <a:spcPts val="600"/>
              </a:spcAft>
            </a:pPr>
            <a:r>
              <a:rPr lang="ja-JP" altLang="en-US" sz="2800" dirty="0"/>
              <a:t>・クラス説明　　　</a:t>
            </a:r>
            <a:r>
              <a:rPr lang="en-US" altLang="ja-JP" sz="2800" dirty="0"/>
              <a:t>10</a:t>
            </a:r>
            <a:r>
              <a:rPr lang="ja-JP" altLang="en-US" sz="2800" dirty="0"/>
              <a:t>分</a:t>
            </a:r>
            <a:endParaRPr lang="en-US" altLang="ja-JP" sz="2800" dirty="0"/>
          </a:p>
          <a:p>
            <a:pPr>
              <a:spcAft>
                <a:spcPts val="600"/>
              </a:spcAft>
            </a:pPr>
            <a:r>
              <a:rPr lang="ja-JP" altLang="en-US" sz="2800" dirty="0"/>
              <a:t>・個人ワーク　　　</a:t>
            </a:r>
            <a:r>
              <a:rPr lang="en-US" altLang="ja-JP" sz="2800" dirty="0"/>
              <a:t>15</a:t>
            </a:r>
            <a:r>
              <a:rPr lang="ja-JP" altLang="en-US" sz="2800" dirty="0"/>
              <a:t>分</a:t>
            </a:r>
          </a:p>
          <a:p>
            <a:pPr>
              <a:spcAft>
                <a:spcPts val="600"/>
              </a:spcAft>
            </a:pPr>
            <a:r>
              <a:rPr lang="ja-JP" altLang="en-US" sz="2800" dirty="0"/>
              <a:t>・ペアワーク　　　</a:t>
            </a:r>
            <a:r>
              <a:rPr lang="en-US" altLang="ja-JP" sz="2800" dirty="0"/>
              <a:t>05</a:t>
            </a:r>
            <a:r>
              <a:rPr lang="ja-JP" altLang="en-US" sz="2800" dirty="0"/>
              <a:t>分</a:t>
            </a:r>
          </a:p>
          <a:p>
            <a:pPr>
              <a:spcAft>
                <a:spcPts val="600"/>
              </a:spcAft>
            </a:pPr>
            <a:r>
              <a:rPr lang="en-US" altLang="ja-JP" sz="2800" dirty="0"/>
              <a:t>【</a:t>
            </a:r>
            <a:r>
              <a:rPr lang="ja-JP" altLang="en-US" sz="2800" dirty="0"/>
              <a:t>形式</a:t>
            </a:r>
            <a:r>
              <a:rPr lang="en-US" altLang="ja-JP" sz="2800" dirty="0"/>
              <a:t>】</a:t>
            </a:r>
          </a:p>
          <a:p>
            <a:pPr>
              <a:spcAft>
                <a:spcPts val="600"/>
              </a:spcAft>
            </a:pPr>
            <a:r>
              <a:rPr lang="ja-JP" altLang="en-US" sz="2800" dirty="0"/>
              <a:t>・ワークシートを活用します。</a:t>
            </a:r>
            <a:endParaRPr lang="en-US" altLang="ja-JP" sz="2800" dirty="0"/>
          </a:p>
          <a:p>
            <a:pPr>
              <a:spcAft>
                <a:spcPts val="600"/>
              </a:spcAft>
            </a:pPr>
            <a:r>
              <a:rPr lang="ja-JP" altLang="en-US" sz="2800" dirty="0"/>
              <a:t>・タブレット端末を活用します。</a:t>
            </a:r>
            <a:endParaRPr lang="en-US" altLang="ja-JP" sz="2800" dirty="0"/>
          </a:p>
        </p:txBody>
      </p:sp>
    </p:spTree>
    <p:extLst>
      <p:ext uri="{BB962C8B-B14F-4D97-AF65-F5344CB8AC3E}">
        <p14:creationId xmlns:p14="http://schemas.microsoft.com/office/powerpoint/2010/main" val="4108576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20846-B399-A036-564C-8B604AB0CD65}"/>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67B3AE62-0031-75BD-4B27-C2FE9A57EAD6}"/>
              </a:ext>
            </a:extLst>
          </p:cNvPr>
          <p:cNvSpPr txBox="1">
            <a:spLocks/>
          </p:cNvSpPr>
          <p:nvPr/>
        </p:nvSpPr>
        <p:spPr>
          <a:xfrm>
            <a:off x="84524" y="129505"/>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持続可能な尾瀬の見方（４つ）について</a:t>
            </a:r>
          </a:p>
        </p:txBody>
      </p:sp>
      <p:graphicFrame>
        <p:nvGraphicFramePr>
          <p:cNvPr id="2" name="表 1">
            <a:extLst>
              <a:ext uri="{FF2B5EF4-FFF2-40B4-BE49-F238E27FC236}">
                <a16:creationId xmlns:a16="http://schemas.microsoft.com/office/drawing/2014/main" id="{5D3F81D3-106C-AA78-FFE8-4823915F7606}"/>
              </a:ext>
            </a:extLst>
          </p:cNvPr>
          <p:cNvGraphicFramePr>
            <a:graphicFrameLocks noGrp="1"/>
          </p:cNvGraphicFramePr>
          <p:nvPr>
            <p:extLst>
              <p:ext uri="{D42A27DB-BD31-4B8C-83A1-F6EECF244321}">
                <p14:modId xmlns:p14="http://schemas.microsoft.com/office/powerpoint/2010/main" val="2807551737"/>
              </p:ext>
            </p:extLst>
          </p:nvPr>
        </p:nvGraphicFramePr>
        <p:xfrm>
          <a:off x="182226" y="1243656"/>
          <a:ext cx="11827548" cy="4858380"/>
        </p:xfrm>
        <a:graphic>
          <a:graphicData uri="http://schemas.openxmlformats.org/drawingml/2006/table">
            <a:tbl>
              <a:tblPr firstRow="1" bandRow="1">
                <a:tableStyleId>{5940675A-B579-460E-94D1-54222C63F5DA}</a:tableStyleId>
              </a:tblPr>
              <a:tblGrid>
                <a:gridCol w="5913774">
                  <a:extLst>
                    <a:ext uri="{9D8B030D-6E8A-4147-A177-3AD203B41FA5}">
                      <a16:colId xmlns:a16="http://schemas.microsoft.com/office/drawing/2014/main" val="1799182515"/>
                    </a:ext>
                  </a:extLst>
                </a:gridCol>
                <a:gridCol w="5913774">
                  <a:extLst>
                    <a:ext uri="{9D8B030D-6E8A-4147-A177-3AD203B41FA5}">
                      <a16:colId xmlns:a16="http://schemas.microsoft.com/office/drawing/2014/main" val="2873626805"/>
                    </a:ext>
                  </a:extLst>
                </a:gridCol>
              </a:tblGrid>
              <a:tr h="2429190">
                <a:tc>
                  <a:txBody>
                    <a:bodyPr/>
                    <a:lstStyle/>
                    <a:p>
                      <a:pPr algn="ctr"/>
                      <a:r>
                        <a:rPr kumimoji="1" lang="en-US" altLang="ja-JP" sz="24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見方１</a:t>
                      </a:r>
                      <a:r>
                        <a:rPr kumimoji="1" lang="en-US" altLang="ja-JP" sz="2400" dirty="0">
                          <a:latin typeface="HGP創英角ｺﾞｼｯｸUB" panose="020B0900000000000000" pitchFamily="50" charset="-128"/>
                          <a:ea typeface="HGP創英角ｺﾞｼｯｸUB" panose="020B0900000000000000" pitchFamily="50" charset="-128"/>
                        </a:rPr>
                        <a:t>】</a:t>
                      </a:r>
                    </a:p>
                    <a:p>
                      <a:pPr algn="ctr"/>
                      <a:r>
                        <a:rPr kumimoji="1"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尾瀬で働く人</a:t>
                      </a:r>
                      <a:r>
                        <a:rPr kumimoji="1" lang="ja-JP" altLang="en-US" sz="2400" dirty="0">
                          <a:latin typeface="HGP創英角ｺﾞｼｯｸUB" panose="020B0900000000000000" pitchFamily="50" charset="-128"/>
                          <a:ea typeface="HGP創英角ｺﾞｼｯｸUB" panose="020B0900000000000000" pitchFamily="50" charset="-128"/>
                        </a:rPr>
                        <a:t>について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見方２</a:t>
                      </a:r>
                      <a:r>
                        <a:rPr kumimoji="1" lang="en-US" altLang="ja-JP" sz="2400" dirty="0">
                          <a:latin typeface="HGP創英角ｺﾞｼｯｸUB" panose="020B0900000000000000" pitchFamily="50" charset="-128"/>
                          <a:ea typeface="HGP創英角ｺﾞｼｯｸUB" panose="020B0900000000000000" pitchFamily="50" charset="-128"/>
                        </a:rPr>
                        <a:t>】</a:t>
                      </a:r>
                    </a:p>
                    <a:p>
                      <a:pPr algn="ctr"/>
                      <a:r>
                        <a:rPr kumimoji="1"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尾瀬に生息する生き物・植物・風景</a:t>
                      </a:r>
                      <a:r>
                        <a:rPr kumimoji="1" lang="ja-JP" altLang="en-US" sz="2400" dirty="0">
                          <a:latin typeface="HGP創英角ｺﾞｼｯｸUB" panose="020B0900000000000000" pitchFamily="50" charset="-128"/>
                          <a:ea typeface="HGP創英角ｺﾞｼｯｸUB" panose="020B0900000000000000" pitchFamily="50" charset="-128"/>
                        </a:rPr>
                        <a:t>について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2429190">
                <a:tc>
                  <a:txBody>
                    <a:bodyPr/>
                    <a:lstStyle/>
                    <a:p>
                      <a:pPr algn="ctr"/>
                      <a:r>
                        <a:rPr kumimoji="1" lang="en-US" altLang="ja-JP" sz="24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見方３</a:t>
                      </a:r>
                      <a:r>
                        <a:rPr kumimoji="1" lang="en-US" altLang="ja-JP" sz="2400" dirty="0">
                          <a:latin typeface="HGP創英角ｺﾞｼｯｸUB" panose="020B0900000000000000" pitchFamily="50" charset="-128"/>
                          <a:ea typeface="HGP創英角ｺﾞｼｯｸUB" panose="020B0900000000000000" pitchFamily="50" charset="-128"/>
                        </a:rPr>
                        <a:t>】</a:t>
                      </a:r>
                    </a:p>
                    <a:p>
                      <a:pPr algn="ctr"/>
                      <a:r>
                        <a:rPr kumimoji="1"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尾瀬に訪れる人</a:t>
                      </a:r>
                      <a:r>
                        <a:rPr kumimoji="1" lang="ja-JP" altLang="en-US" sz="2400" dirty="0">
                          <a:latin typeface="HGP創英角ｺﾞｼｯｸUB" panose="020B0900000000000000" pitchFamily="50" charset="-128"/>
                          <a:ea typeface="HGP創英角ｺﾞｼｯｸUB" panose="020B0900000000000000" pitchFamily="50" charset="-128"/>
                        </a:rPr>
                        <a:t>について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4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見方４</a:t>
                      </a:r>
                      <a:r>
                        <a:rPr kumimoji="1" lang="en-US" altLang="ja-JP" sz="2400" dirty="0">
                          <a:latin typeface="HGP創英角ｺﾞｼｯｸUB" panose="020B0900000000000000" pitchFamily="50" charset="-128"/>
                          <a:ea typeface="HGP創英角ｺﾞｼｯｸUB" panose="020B0900000000000000" pitchFamily="50" charset="-128"/>
                        </a:rPr>
                        <a:t>】</a:t>
                      </a:r>
                    </a:p>
                    <a:p>
                      <a:pPr algn="ctr"/>
                      <a:r>
                        <a:rPr kumimoji="1"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尾瀬の人工物</a:t>
                      </a:r>
                      <a:r>
                        <a:rPr kumimoji="1" lang="ja-JP" altLang="en-US" sz="2400" dirty="0">
                          <a:latin typeface="HGP創英角ｺﾞｼｯｸUB" panose="020B0900000000000000" pitchFamily="50" charset="-128"/>
                          <a:ea typeface="HGP創英角ｺﾞｼｯｸUB" panose="020B0900000000000000" pitchFamily="50" charset="-128"/>
                        </a:rPr>
                        <a:t>について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763416"/>
                  </a:ext>
                </a:extLst>
              </a:tr>
            </a:tbl>
          </a:graphicData>
        </a:graphic>
      </p:graphicFrame>
      <p:sp>
        <p:nvSpPr>
          <p:cNvPr id="4" name="テキスト ボックス 3">
            <a:extLst>
              <a:ext uri="{FF2B5EF4-FFF2-40B4-BE49-F238E27FC236}">
                <a16:creationId xmlns:a16="http://schemas.microsoft.com/office/drawing/2014/main" id="{C21BF660-6F7A-C2CF-FE59-36C9DB672DA5}"/>
              </a:ext>
            </a:extLst>
          </p:cNvPr>
          <p:cNvSpPr txBox="1"/>
          <p:nvPr/>
        </p:nvSpPr>
        <p:spPr>
          <a:xfrm>
            <a:off x="262550" y="2326740"/>
            <a:ext cx="5833450" cy="1200329"/>
          </a:xfrm>
          <a:prstGeom prst="rect">
            <a:avLst/>
          </a:prstGeom>
          <a:noFill/>
        </p:spPr>
        <p:txBody>
          <a:bodyPr wrap="square" rtlCol="0">
            <a:spAutoFit/>
          </a:bodyPr>
          <a:lstStyle/>
          <a:p>
            <a:pPr algn="ctr"/>
            <a:r>
              <a:rPr lang="ja-JP" altLang="en-US" sz="2400" b="1" dirty="0"/>
              <a:t>どんな役割をもって働いていそう？</a:t>
            </a:r>
            <a:endParaRPr lang="en-US" altLang="ja-JP" sz="2400" b="1" dirty="0"/>
          </a:p>
          <a:p>
            <a:pPr algn="ctr"/>
            <a:r>
              <a:rPr lang="ja-JP" altLang="en-US" sz="2400" b="1" dirty="0"/>
              <a:t>現地で働いている人、</a:t>
            </a:r>
            <a:endParaRPr lang="en-US" altLang="ja-JP" sz="2400" b="1" dirty="0"/>
          </a:p>
          <a:p>
            <a:pPr algn="ctr"/>
            <a:r>
              <a:rPr lang="ja-JP" altLang="en-US" sz="2400" b="1" dirty="0"/>
              <a:t>間接的に支えている人・・・</a:t>
            </a:r>
            <a:endParaRPr kumimoji="1" lang="ja-JP" altLang="en-US" sz="2400" b="1" dirty="0"/>
          </a:p>
        </p:txBody>
      </p:sp>
      <p:sp>
        <p:nvSpPr>
          <p:cNvPr id="5" name="テキスト ボックス 4">
            <a:extLst>
              <a:ext uri="{FF2B5EF4-FFF2-40B4-BE49-F238E27FC236}">
                <a16:creationId xmlns:a16="http://schemas.microsoft.com/office/drawing/2014/main" id="{F67188A7-B1FF-E66B-C500-4CD237FCEAB7}"/>
              </a:ext>
            </a:extLst>
          </p:cNvPr>
          <p:cNvSpPr txBox="1"/>
          <p:nvPr/>
        </p:nvSpPr>
        <p:spPr>
          <a:xfrm>
            <a:off x="6136162" y="2511405"/>
            <a:ext cx="5833450" cy="830997"/>
          </a:xfrm>
          <a:prstGeom prst="rect">
            <a:avLst/>
          </a:prstGeom>
          <a:noFill/>
        </p:spPr>
        <p:txBody>
          <a:bodyPr wrap="square" rtlCol="0">
            <a:spAutoFit/>
          </a:bodyPr>
          <a:lstStyle/>
          <a:p>
            <a:pPr algn="ctr"/>
            <a:r>
              <a:rPr lang="ja-JP" altLang="en-US" sz="2400" b="1" dirty="0"/>
              <a:t>生き物・植物・風景・・・</a:t>
            </a:r>
            <a:endParaRPr lang="en-US" altLang="ja-JP" sz="2400" b="1" dirty="0"/>
          </a:p>
          <a:p>
            <a:pPr algn="ctr"/>
            <a:r>
              <a:rPr kumimoji="1" lang="ja-JP" altLang="en-US" sz="2400" b="1" dirty="0"/>
              <a:t>名前をメモしたり、イラストで記録しても</a:t>
            </a:r>
            <a:r>
              <a:rPr kumimoji="1" lang="en-US" altLang="ja-JP" sz="2400" b="1" dirty="0"/>
              <a:t>OK</a:t>
            </a:r>
            <a:endParaRPr kumimoji="1" lang="ja-JP" altLang="en-US" sz="2400" b="1" dirty="0"/>
          </a:p>
        </p:txBody>
      </p:sp>
      <p:sp>
        <p:nvSpPr>
          <p:cNvPr id="6" name="テキスト ボックス 5">
            <a:extLst>
              <a:ext uri="{FF2B5EF4-FFF2-40B4-BE49-F238E27FC236}">
                <a16:creationId xmlns:a16="http://schemas.microsoft.com/office/drawing/2014/main" id="{E8CD1FB3-8FB0-6F55-D421-A166C6A375A0}"/>
              </a:ext>
            </a:extLst>
          </p:cNvPr>
          <p:cNvSpPr txBox="1"/>
          <p:nvPr/>
        </p:nvSpPr>
        <p:spPr>
          <a:xfrm>
            <a:off x="222388" y="4532381"/>
            <a:ext cx="5833450" cy="1569660"/>
          </a:xfrm>
          <a:prstGeom prst="rect">
            <a:avLst/>
          </a:prstGeom>
          <a:noFill/>
        </p:spPr>
        <p:txBody>
          <a:bodyPr wrap="square" rtlCol="0">
            <a:spAutoFit/>
          </a:bodyPr>
          <a:lstStyle/>
          <a:p>
            <a:pPr algn="ctr"/>
            <a:r>
              <a:rPr lang="ja-JP" altLang="en-US" sz="2400" b="1" dirty="0"/>
              <a:t>どんな人が訪れる？</a:t>
            </a:r>
            <a:endParaRPr lang="en-US" altLang="ja-JP" sz="2400" b="1" dirty="0"/>
          </a:p>
          <a:p>
            <a:pPr algn="ctr"/>
            <a:r>
              <a:rPr kumimoji="1" lang="ja-JP" altLang="en-US" sz="2400" b="1" dirty="0"/>
              <a:t>何を目的に訪れるのだろう？</a:t>
            </a:r>
            <a:endParaRPr kumimoji="1" lang="en-US" altLang="ja-JP" sz="2400" b="1" dirty="0"/>
          </a:p>
          <a:p>
            <a:pPr algn="ctr"/>
            <a:r>
              <a:rPr kumimoji="1" lang="ja-JP" altLang="en-US" sz="2400" b="1" dirty="0"/>
              <a:t>年間どのくらいの人が訪れる？</a:t>
            </a:r>
            <a:endParaRPr kumimoji="1" lang="en-US" altLang="ja-JP" sz="2400" b="1" dirty="0"/>
          </a:p>
          <a:p>
            <a:pPr algn="ctr"/>
            <a:r>
              <a:rPr lang="ja-JP" altLang="en-US" sz="2400" b="1" dirty="0"/>
              <a:t>昔と現在に、人数に変化がある？</a:t>
            </a:r>
            <a:endParaRPr kumimoji="1" lang="en-US" altLang="ja-JP" sz="2400" b="1" dirty="0"/>
          </a:p>
        </p:txBody>
      </p:sp>
      <p:sp>
        <p:nvSpPr>
          <p:cNvPr id="8" name="テキスト ボックス 7">
            <a:extLst>
              <a:ext uri="{FF2B5EF4-FFF2-40B4-BE49-F238E27FC236}">
                <a16:creationId xmlns:a16="http://schemas.microsoft.com/office/drawing/2014/main" id="{5FA92EE3-C587-16D6-159C-77290C93C730}"/>
              </a:ext>
            </a:extLst>
          </p:cNvPr>
          <p:cNvSpPr txBox="1"/>
          <p:nvPr/>
        </p:nvSpPr>
        <p:spPr>
          <a:xfrm>
            <a:off x="6116081" y="4601251"/>
            <a:ext cx="5833450" cy="1200329"/>
          </a:xfrm>
          <a:prstGeom prst="rect">
            <a:avLst/>
          </a:prstGeom>
          <a:noFill/>
        </p:spPr>
        <p:txBody>
          <a:bodyPr wrap="square" rtlCol="0">
            <a:spAutoFit/>
          </a:bodyPr>
          <a:lstStyle/>
          <a:p>
            <a:pPr algn="ctr"/>
            <a:r>
              <a:rPr lang="ja-JP" altLang="en-US" sz="2400" b="1" dirty="0"/>
              <a:t>尾瀬を守り続けるために、</a:t>
            </a:r>
            <a:endParaRPr lang="en-US" altLang="ja-JP" sz="2400" b="1" dirty="0"/>
          </a:p>
          <a:p>
            <a:pPr algn="ctr"/>
            <a:r>
              <a:rPr lang="ja-JP" altLang="en-US" sz="2400" b="1" dirty="0"/>
              <a:t>人がつくったものはなんだろう？</a:t>
            </a:r>
            <a:endParaRPr lang="en-US" altLang="ja-JP" sz="2400" b="1" dirty="0"/>
          </a:p>
          <a:p>
            <a:pPr algn="ctr"/>
            <a:r>
              <a:rPr lang="ja-JP" altLang="en-US" sz="2400" b="1" dirty="0"/>
              <a:t>なんのためにつくったものだろう？</a:t>
            </a:r>
            <a:endParaRPr lang="en-US" altLang="ja-JP" sz="2400" b="1" dirty="0"/>
          </a:p>
        </p:txBody>
      </p:sp>
      <p:sp>
        <p:nvSpPr>
          <p:cNvPr id="9" name="タイトル 3">
            <a:extLst>
              <a:ext uri="{FF2B5EF4-FFF2-40B4-BE49-F238E27FC236}">
                <a16:creationId xmlns:a16="http://schemas.microsoft.com/office/drawing/2014/main" id="{C22466CF-A437-A6D9-27A7-8C51253FED3D}"/>
              </a:ext>
            </a:extLst>
          </p:cNvPr>
          <p:cNvSpPr txBox="1">
            <a:spLocks/>
          </p:cNvSpPr>
          <p:nvPr/>
        </p:nvSpPr>
        <p:spPr>
          <a:xfrm>
            <a:off x="182226" y="5999547"/>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200" b="1" u="sng" dirty="0"/>
              <a:t>これらの見方を意識してインターネット検索をして調べてみよう！</a:t>
            </a:r>
          </a:p>
        </p:txBody>
      </p:sp>
    </p:spTree>
    <p:extLst>
      <p:ext uri="{BB962C8B-B14F-4D97-AF65-F5344CB8AC3E}">
        <p14:creationId xmlns:p14="http://schemas.microsoft.com/office/powerpoint/2010/main" val="198111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EA2C5-D458-2A82-367E-A62AE304ABB3}"/>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F88FD045-FA1E-7DC8-26E9-B6036CBC00EA}"/>
              </a:ext>
            </a:extLst>
          </p:cNvPr>
          <p:cNvSpPr txBox="1">
            <a:spLocks/>
          </p:cNvSpPr>
          <p:nvPr/>
        </p:nvSpPr>
        <p:spPr>
          <a:xfrm>
            <a:off x="0" y="161365"/>
            <a:ext cx="12192000" cy="99719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b="1" dirty="0"/>
              <a:t>個人ワーク①：情報収集しよう　</a:t>
            </a:r>
            <a:r>
              <a:rPr lang="en-US" altLang="ja-JP" b="1" dirty="0"/>
              <a:t>15</a:t>
            </a:r>
            <a:r>
              <a:rPr lang="ja-JP" altLang="en-US" b="1" dirty="0"/>
              <a:t>分程度</a:t>
            </a:r>
          </a:p>
        </p:txBody>
      </p:sp>
      <p:sp>
        <p:nvSpPr>
          <p:cNvPr id="4" name="テキスト ボックス 3">
            <a:extLst>
              <a:ext uri="{FF2B5EF4-FFF2-40B4-BE49-F238E27FC236}">
                <a16:creationId xmlns:a16="http://schemas.microsoft.com/office/drawing/2014/main" id="{008678E5-204D-5D24-03FD-8930ABAAD619}"/>
              </a:ext>
            </a:extLst>
          </p:cNvPr>
          <p:cNvSpPr txBox="1"/>
          <p:nvPr/>
        </p:nvSpPr>
        <p:spPr>
          <a:xfrm>
            <a:off x="4037845" y="1160869"/>
            <a:ext cx="8306555" cy="4532972"/>
          </a:xfrm>
          <a:prstGeom prst="rect">
            <a:avLst/>
          </a:prstGeom>
          <a:noFill/>
        </p:spPr>
        <p:txBody>
          <a:bodyPr wrap="square" rtlCol="0">
            <a:spAutoFit/>
          </a:bodyPr>
          <a:lstStyle/>
          <a:p>
            <a:pPr>
              <a:lnSpc>
                <a:spcPct val="150000"/>
              </a:lnSpc>
            </a:pPr>
            <a:r>
              <a:rPr kumimoji="1" lang="en-US" altLang="ja-JP" sz="2800" b="1" dirty="0"/>
              <a:t>【</a:t>
            </a:r>
            <a:r>
              <a:rPr kumimoji="1" lang="ja-JP" altLang="en-US" sz="2800" b="1" dirty="0"/>
              <a:t>情報収集のポイント</a:t>
            </a:r>
            <a:r>
              <a:rPr kumimoji="1" lang="en-US" altLang="ja-JP" sz="2800" b="1" dirty="0"/>
              <a:t>】</a:t>
            </a:r>
          </a:p>
          <a:p>
            <a:pPr>
              <a:lnSpc>
                <a:spcPct val="150000"/>
              </a:lnSpc>
            </a:pPr>
            <a:r>
              <a:rPr lang="ja-JP" altLang="en-US" sz="2800" dirty="0"/>
              <a:t>・タブレット端末を活用して情報収集しましょう</a:t>
            </a:r>
            <a:endParaRPr lang="en-US" altLang="ja-JP" sz="2800" dirty="0"/>
          </a:p>
          <a:p>
            <a:pPr>
              <a:lnSpc>
                <a:spcPct val="150000"/>
              </a:lnSpc>
            </a:pPr>
            <a:r>
              <a:rPr kumimoji="1" lang="ja-JP" altLang="en-US" sz="2800" dirty="0"/>
              <a:t>・どの「見方」から情報収集しても構いません</a:t>
            </a:r>
            <a:endParaRPr kumimoji="1" lang="en-US" altLang="ja-JP" sz="2800" dirty="0"/>
          </a:p>
          <a:p>
            <a:pPr>
              <a:lnSpc>
                <a:spcPct val="150000"/>
              </a:lnSpc>
            </a:pPr>
            <a:r>
              <a:rPr lang="ja-JP" altLang="en-US" sz="2800" dirty="0"/>
              <a:t>・情報収集したページ等の出所も記録しておきましょう</a:t>
            </a:r>
            <a:endParaRPr lang="en-US" altLang="ja-JP" sz="2800" dirty="0"/>
          </a:p>
          <a:p>
            <a:pPr>
              <a:lnSpc>
                <a:spcPct val="150000"/>
              </a:lnSpc>
            </a:pPr>
            <a:r>
              <a:rPr kumimoji="1" lang="ja-JP" altLang="en-US" sz="2800" dirty="0"/>
              <a:t>　</a:t>
            </a:r>
            <a:r>
              <a:rPr lang="ja-JP" altLang="en-US" sz="2800" dirty="0"/>
              <a:t>（例）群馬県</a:t>
            </a:r>
            <a:r>
              <a:rPr lang="en-US" altLang="ja-JP" sz="2800" dirty="0"/>
              <a:t>web</a:t>
            </a:r>
            <a:r>
              <a:rPr lang="ja-JP" altLang="en-US" sz="2800" dirty="0"/>
              <a:t>ページ、尾瀬保護財団</a:t>
            </a:r>
            <a:r>
              <a:rPr lang="en-US" altLang="ja-JP" sz="2800" dirty="0"/>
              <a:t>web</a:t>
            </a:r>
            <a:r>
              <a:rPr lang="ja-JP" altLang="en-US" sz="2800" dirty="0"/>
              <a:t>ページ等</a:t>
            </a:r>
            <a:endParaRPr lang="en-US" altLang="ja-JP" sz="2800" dirty="0"/>
          </a:p>
          <a:p>
            <a:pPr>
              <a:lnSpc>
                <a:spcPct val="150000"/>
              </a:lnSpc>
            </a:pPr>
            <a:r>
              <a:rPr kumimoji="1" lang="ja-JP" altLang="en-US" sz="2800" dirty="0"/>
              <a:t>・「</a:t>
            </a:r>
            <a:r>
              <a:rPr kumimoji="1" lang="en-US" altLang="ja-JP" sz="2800" dirty="0"/>
              <a:t>Google Earth</a:t>
            </a:r>
            <a:r>
              <a:rPr lang="ja-JP" altLang="en-US" sz="2800" dirty="0"/>
              <a:t>」や「</a:t>
            </a:r>
            <a:r>
              <a:rPr lang="en-US" altLang="ja-JP" sz="2800" dirty="0"/>
              <a:t>Google</a:t>
            </a:r>
            <a:r>
              <a:rPr lang="ja-JP" altLang="en-US" sz="2800" dirty="0"/>
              <a:t>ストリートビュー」等を</a:t>
            </a:r>
            <a:endParaRPr lang="en-US" altLang="ja-JP" sz="2800" dirty="0"/>
          </a:p>
          <a:p>
            <a:pPr>
              <a:lnSpc>
                <a:spcPct val="150000"/>
              </a:lnSpc>
            </a:pPr>
            <a:r>
              <a:rPr kumimoji="1" lang="ja-JP" altLang="en-US" sz="2800" dirty="0"/>
              <a:t>　活用し</a:t>
            </a:r>
            <a:r>
              <a:rPr lang="ja-JP" altLang="en-US" sz="2800" dirty="0"/>
              <a:t>て地理的な位置を確認しても構いません</a:t>
            </a:r>
            <a:endParaRPr lang="en-US" altLang="ja-JP" sz="2800" dirty="0"/>
          </a:p>
        </p:txBody>
      </p:sp>
      <p:pic>
        <p:nvPicPr>
          <p:cNvPr id="5" name="図 4">
            <a:extLst>
              <a:ext uri="{FF2B5EF4-FFF2-40B4-BE49-F238E27FC236}">
                <a16:creationId xmlns:a16="http://schemas.microsoft.com/office/drawing/2014/main" id="{01894AD4-C599-5741-4DB4-7C888627607F}"/>
              </a:ext>
            </a:extLst>
          </p:cNvPr>
          <p:cNvPicPr>
            <a:picLocks noChangeAspect="1"/>
          </p:cNvPicPr>
          <p:nvPr/>
        </p:nvPicPr>
        <p:blipFill>
          <a:blip r:embed="rId2"/>
          <a:stretch>
            <a:fillRect/>
          </a:stretch>
        </p:blipFill>
        <p:spPr>
          <a:xfrm>
            <a:off x="488360" y="1477386"/>
            <a:ext cx="3429297" cy="4953429"/>
          </a:xfrm>
          <a:prstGeom prst="rect">
            <a:avLst/>
          </a:prstGeom>
          <a:ln>
            <a:solidFill>
              <a:schemeClr val="tx1"/>
            </a:solidFill>
          </a:ln>
        </p:spPr>
      </p:pic>
      <p:sp>
        <p:nvSpPr>
          <p:cNvPr id="3" name="四角形: 角を丸くする 2">
            <a:extLst>
              <a:ext uri="{FF2B5EF4-FFF2-40B4-BE49-F238E27FC236}">
                <a16:creationId xmlns:a16="http://schemas.microsoft.com/office/drawing/2014/main" id="{412F63DB-A07C-EF65-10E8-E9379000EA4C}"/>
              </a:ext>
            </a:extLst>
          </p:cNvPr>
          <p:cNvSpPr/>
          <p:nvPr/>
        </p:nvSpPr>
        <p:spPr>
          <a:xfrm>
            <a:off x="488359" y="1946495"/>
            <a:ext cx="3429297" cy="2815628"/>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870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D52D-DF48-B229-909E-FC76DAC5165D}"/>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ACD69CC8-E152-EF25-C681-0CA94F92BCED}"/>
              </a:ext>
            </a:extLst>
          </p:cNvPr>
          <p:cNvSpPr txBox="1">
            <a:spLocks/>
          </p:cNvSpPr>
          <p:nvPr/>
        </p:nvSpPr>
        <p:spPr>
          <a:xfrm>
            <a:off x="0" y="161365"/>
            <a:ext cx="12192000" cy="99719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b="1" dirty="0"/>
              <a:t>ペアワーク：結果を共有しよう　</a:t>
            </a:r>
            <a:r>
              <a:rPr lang="en-US" altLang="ja-JP" b="1" dirty="0"/>
              <a:t>05</a:t>
            </a:r>
            <a:r>
              <a:rPr lang="ja-JP" altLang="en-US" b="1" dirty="0"/>
              <a:t>分程度</a:t>
            </a:r>
          </a:p>
        </p:txBody>
      </p:sp>
      <p:sp>
        <p:nvSpPr>
          <p:cNvPr id="4" name="テキスト ボックス 3">
            <a:extLst>
              <a:ext uri="{FF2B5EF4-FFF2-40B4-BE49-F238E27FC236}">
                <a16:creationId xmlns:a16="http://schemas.microsoft.com/office/drawing/2014/main" id="{6C91D1A4-F9C0-BBBB-759D-5C3688C5FB4B}"/>
              </a:ext>
            </a:extLst>
          </p:cNvPr>
          <p:cNvSpPr txBox="1"/>
          <p:nvPr/>
        </p:nvSpPr>
        <p:spPr>
          <a:xfrm>
            <a:off x="4037845" y="1160869"/>
            <a:ext cx="8306555" cy="4532972"/>
          </a:xfrm>
          <a:prstGeom prst="rect">
            <a:avLst/>
          </a:prstGeom>
          <a:noFill/>
        </p:spPr>
        <p:txBody>
          <a:bodyPr wrap="square" rtlCol="0">
            <a:spAutoFit/>
          </a:bodyPr>
          <a:lstStyle/>
          <a:p>
            <a:pPr>
              <a:lnSpc>
                <a:spcPct val="150000"/>
              </a:lnSpc>
            </a:pPr>
            <a:r>
              <a:rPr kumimoji="1" lang="en-US" altLang="ja-JP" sz="2800" b="1" dirty="0"/>
              <a:t>【</a:t>
            </a:r>
            <a:r>
              <a:rPr lang="ja-JP" altLang="en-US" sz="2800" b="1" dirty="0"/>
              <a:t>ペアワーク</a:t>
            </a:r>
            <a:r>
              <a:rPr kumimoji="1" lang="ja-JP" altLang="en-US" sz="2800" b="1" dirty="0"/>
              <a:t>のポイント</a:t>
            </a:r>
            <a:r>
              <a:rPr kumimoji="1" lang="en-US" altLang="ja-JP" sz="2800" b="1" dirty="0"/>
              <a:t>】</a:t>
            </a:r>
          </a:p>
          <a:p>
            <a:pPr>
              <a:lnSpc>
                <a:spcPct val="150000"/>
              </a:lnSpc>
            </a:pPr>
            <a:r>
              <a:rPr lang="ja-JP" altLang="en-US" sz="2800" dirty="0"/>
              <a:t>・隣同士などの</a:t>
            </a:r>
            <a:r>
              <a:rPr lang="en-US" altLang="ja-JP" sz="2800" dirty="0"/>
              <a:t>2</a:t>
            </a:r>
            <a:r>
              <a:rPr lang="ja-JP" altLang="en-US" sz="2800" dirty="0"/>
              <a:t>人一組程度で行いましょう</a:t>
            </a:r>
            <a:endParaRPr lang="en-US" altLang="ja-JP" sz="2800" dirty="0"/>
          </a:p>
          <a:p>
            <a:pPr>
              <a:lnSpc>
                <a:spcPct val="150000"/>
              </a:lnSpc>
            </a:pPr>
            <a:r>
              <a:rPr lang="ja-JP" altLang="en-US" sz="2800" dirty="0"/>
              <a:t>・互いに情報収集した結果を共有しましょう</a:t>
            </a:r>
            <a:endParaRPr lang="en-US" altLang="ja-JP" sz="2800" dirty="0"/>
          </a:p>
          <a:p>
            <a:pPr>
              <a:lnSpc>
                <a:spcPct val="150000"/>
              </a:lnSpc>
            </a:pPr>
            <a:r>
              <a:rPr lang="ja-JP" altLang="en-US" sz="2800" dirty="0"/>
              <a:t>・相手が収集した内容についてメモを取りましょう</a:t>
            </a:r>
            <a:endParaRPr lang="en-US" altLang="ja-JP" sz="2800" dirty="0"/>
          </a:p>
          <a:p>
            <a:pPr>
              <a:lnSpc>
                <a:spcPct val="150000"/>
              </a:lnSpc>
            </a:pPr>
            <a:r>
              <a:rPr lang="ja-JP" altLang="en-US" sz="2800" dirty="0"/>
              <a:t>・上記のことを共有して時間が余ったら、</a:t>
            </a:r>
            <a:endParaRPr lang="en-US" altLang="ja-JP" sz="2800" dirty="0"/>
          </a:p>
          <a:p>
            <a:pPr>
              <a:lnSpc>
                <a:spcPct val="150000"/>
              </a:lnSpc>
            </a:pPr>
            <a:r>
              <a:rPr lang="ja-JP" altLang="en-US" sz="2800" dirty="0"/>
              <a:t>　「ここはさらに情報収集したい」と思うことを、</a:t>
            </a:r>
            <a:endParaRPr lang="en-US" altLang="ja-JP" sz="2800" dirty="0"/>
          </a:p>
          <a:p>
            <a:pPr>
              <a:lnSpc>
                <a:spcPct val="150000"/>
              </a:lnSpc>
            </a:pPr>
            <a:r>
              <a:rPr lang="ja-JP" altLang="en-US" sz="2800" dirty="0"/>
              <a:t>　互いに確認し合っていきましょう</a:t>
            </a:r>
            <a:endParaRPr lang="en-US" altLang="ja-JP" sz="2800" dirty="0"/>
          </a:p>
        </p:txBody>
      </p:sp>
      <p:pic>
        <p:nvPicPr>
          <p:cNvPr id="5" name="図 4">
            <a:extLst>
              <a:ext uri="{FF2B5EF4-FFF2-40B4-BE49-F238E27FC236}">
                <a16:creationId xmlns:a16="http://schemas.microsoft.com/office/drawing/2014/main" id="{34B1B081-6E0F-2314-5CA3-065FD9E59BDF}"/>
              </a:ext>
            </a:extLst>
          </p:cNvPr>
          <p:cNvPicPr>
            <a:picLocks noChangeAspect="1"/>
          </p:cNvPicPr>
          <p:nvPr/>
        </p:nvPicPr>
        <p:blipFill>
          <a:blip r:embed="rId2"/>
          <a:stretch>
            <a:fillRect/>
          </a:stretch>
        </p:blipFill>
        <p:spPr>
          <a:xfrm>
            <a:off x="488360" y="1477386"/>
            <a:ext cx="3429297" cy="4953429"/>
          </a:xfrm>
          <a:prstGeom prst="rect">
            <a:avLst/>
          </a:prstGeom>
          <a:ln>
            <a:solidFill>
              <a:schemeClr val="tx1"/>
            </a:solidFill>
          </a:ln>
        </p:spPr>
      </p:pic>
      <p:sp>
        <p:nvSpPr>
          <p:cNvPr id="3" name="四角形: 角を丸くする 2">
            <a:extLst>
              <a:ext uri="{FF2B5EF4-FFF2-40B4-BE49-F238E27FC236}">
                <a16:creationId xmlns:a16="http://schemas.microsoft.com/office/drawing/2014/main" id="{D41F9FED-FD3E-717E-0E69-56FC2C7F2CFE}"/>
              </a:ext>
            </a:extLst>
          </p:cNvPr>
          <p:cNvSpPr/>
          <p:nvPr/>
        </p:nvSpPr>
        <p:spPr>
          <a:xfrm>
            <a:off x="488359" y="1946495"/>
            <a:ext cx="3429297" cy="2815628"/>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475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3A9E-F193-80B6-5505-6510DEB4891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534AEDF-8314-7A7D-5B04-F67CE3381F03}"/>
              </a:ext>
            </a:extLst>
          </p:cNvPr>
          <p:cNvSpPr>
            <a:spLocks noGrp="1"/>
          </p:cNvSpPr>
          <p:nvPr>
            <p:ph type="ctrTitle"/>
          </p:nvPr>
        </p:nvSpPr>
        <p:spPr>
          <a:xfrm>
            <a:off x="42262" y="2592122"/>
            <a:ext cx="12107476" cy="1898397"/>
          </a:xfrm>
        </p:spPr>
        <p:txBody>
          <a:bodyPr>
            <a:noAutofit/>
          </a:bodyPr>
          <a:lstStyle/>
          <a:p>
            <a:pPr>
              <a:lnSpc>
                <a:spcPct val="100000"/>
              </a:lnSpc>
            </a:pPr>
            <a:r>
              <a:rPr lang="ja-JP" altLang="en-US" b="1" dirty="0"/>
              <a:t>２．自分の興味・関心と</a:t>
            </a:r>
            <a:br>
              <a:rPr lang="en-US" altLang="ja-JP" b="1" dirty="0"/>
            </a:br>
            <a:r>
              <a:rPr lang="ja-JP" altLang="en-US" b="1" dirty="0"/>
              <a:t>　　尾瀬を関連させる</a:t>
            </a:r>
            <a:endParaRPr lang="en-US" altLang="ja-JP" b="1" dirty="0"/>
          </a:p>
        </p:txBody>
      </p:sp>
    </p:spTree>
    <p:extLst>
      <p:ext uri="{BB962C8B-B14F-4D97-AF65-F5344CB8AC3E}">
        <p14:creationId xmlns:p14="http://schemas.microsoft.com/office/powerpoint/2010/main" val="4209149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5CE1F-DA18-189C-CCC8-FE15F248B411}"/>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1701C07-B7FA-D674-B548-8276DBB217A7}"/>
              </a:ext>
            </a:extLst>
          </p:cNvPr>
          <p:cNvPicPr>
            <a:picLocks noChangeAspect="1"/>
          </p:cNvPicPr>
          <p:nvPr/>
        </p:nvPicPr>
        <p:blipFill>
          <a:blip r:embed="rId2"/>
          <a:stretch>
            <a:fillRect/>
          </a:stretch>
        </p:blipFill>
        <p:spPr>
          <a:xfrm>
            <a:off x="488360" y="1477386"/>
            <a:ext cx="3429297" cy="4953429"/>
          </a:xfrm>
          <a:prstGeom prst="rect">
            <a:avLst/>
          </a:prstGeom>
          <a:ln>
            <a:solidFill>
              <a:schemeClr val="tx1"/>
            </a:solidFill>
          </a:ln>
        </p:spPr>
      </p:pic>
      <p:sp>
        <p:nvSpPr>
          <p:cNvPr id="3" name="四角形: 角を丸くする 2">
            <a:extLst>
              <a:ext uri="{FF2B5EF4-FFF2-40B4-BE49-F238E27FC236}">
                <a16:creationId xmlns:a16="http://schemas.microsoft.com/office/drawing/2014/main" id="{6497A902-C4E0-DF34-350F-0918679EBDCD}"/>
              </a:ext>
            </a:extLst>
          </p:cNvPr>
          <p:cNvSpPr/>
          <p:nvPr/>
        </p:nvSpPr>
        <p:spPr>
          <a:xfrm>
            <a:off x="488359" y="4816443"/>
            <a:ext cx="3429297" cy="1638675"/>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2E159A6-719E-D91F-D1FE-0C1768281FFF}"/>
              </a:ext>
            </a:extLst>
          </p:cNvPr>
          <p:cNvSpPr txBox="1"/>
          <p:nvPr/>
        </p:nvSpPr>
        <p:spPr>
          <a:xfrm>
            <a:off x="4160874" y="1526273"/>
            <a:ext cx="8031126" cy="4508927"/>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a:t>
            </a:r>
            <a:r>
              <a:rPr lang="ja-JP" altLang="en-US" sz="2800" dirty="0"/>
              <a:t>自分の興味関心と、</a:t>
            </a:r>
            <a:br>
              <a:rPr lang="en-US" altLang="ja-JP" sz="2800" dirty="0"/>
            </a:br>
            <a:r>
              <a:rPr lang="ja-JP" altLang="en-US" sz="2800" dirty="0"/>
              <a:t>　尾瀬を関連させた情報収集をする</a:t>
            </a:r>
            <a:endParaRPr kumimoji="1" lang="en-US" altLang="ja-JP" sz="2800" dirty="0"/>
          </a:p>
          <a:p>
            <a:pPr>
              <a:spcAft>
                <a:spcPts val="600"/>
              </a:spcAft>
            </a:pPr>
            <a:r>
              <a:rPr lang="en-US" altLang="ja-JP" sz="2800" dirty="0"/>
              <a:t>【</a:t>
            </a:r>
            <a:r>
              <a:rPr lang="ja-JP" altLang="en-US" sz="2800" dirty="0"/>
              <a:t>流れ</a:t>
            </a:r>
            <a:r>
              <a:rPr lang="en-US" altLang="ja-JP" sz="2800" dirty="0"/>
              <a:t>】</a:t>
            </a:r>
          </a:p>
          <a:p>
            <a:pPr>
              <a:spcAft>
                <a:spcPts val="600"/>
              </a:spcAft>
            </a:pPr>
            <a:r>
              <a:rPr lang="ja-JP" altLang="en-US" sz="2800" dirty="0"/>
              <a:t>・クラス説明　　　</a:t>
            </a:r>
            <a:r>
              <a:rPr lang="en-US" altLang="ja-JP" sz="2800" dirty="0"/>
              <a:t>05</a:t>
            </a:r>
            <a:r>
              <a:rPr lang="ja-JP" altLang="en-US" sz="2800" dirty="0"/>
              <a:t>分</a:t>
            </a:r>
            <a:endParaRPr lang="en-US" altLang="ja-JP" sz="2800" dirty="0"/>
          </a:p>
          <a:p>
            <a:pPr>
              <a:spcAft>
                <a:spcPts val="600"/>
              </a:spcAft>
            </a:pPr>
            <a:r>
              <a:rPr lang="ja-JP" altLang="en-US" sz="2800" dirty="0"/>
              <a:t>・個人ワーク　　　</a:t>
            </a:r>
            <a:r>
              <a:rPr lang="en-US" altLang="ja-JP" sz="2800" dirty="0"/>
              <a:t>10</a:t>
            </a:r>
            <a:r>
              <a:rPr lang="ja-JP" altLang="en-US" sz="2800" dirty="0"/>
              <a:t>分</a:t>
            </a:r>
          </a:p>
          <a:p>
            <a:pPr>
              <a:spcAft>
                <a:spcPts val="600"/>
              </a:spcAft>
            </a:pPr>
            <a:r>
              <a:rPr lang="en-US" altLang="ja-JP" sz="2800" dirty="0"/>
              <a:t>【</a:t>
            </a:r>
            <a:r>
              <a:rPr lang="ja-JP" altLang="en-US" sz="2800" dirty="0"/>
              <a:t>形式</a:t>
            </a:r>
            <a:r>
              <a:rPr lang="en-US" altLang="ja-JP" sz="2800" dirty="0"/>
              <a:t>】</a:t>
            </a:r>
          </a:p>
          <a:p>
            <a:pPr>
              <a:spcAft>
                <a:spcPts val="600"/>
              </a:spcAft>
            </a:pPr>
            <a:r>
              <a:rPr lang="ja-JP" altLang="en-US" sz="2800" dirty="0"/>
              <a:t>・ワークシートを活用します。</a:t>
            </a:r>
            <a:endParaRPr lang="en-US" altLang="ja-JP" sz="2800" dirty="0"/>
          </a:p>
          <a:p>
            <a:pPr>
              <a:spcAft>
                <a:spcPts val="600"/>
              </a:spcAft>
            </a:pPr>
            <a:r>
              <a:rPr lang="ja-JP" altLang="en-US" sz="2800" dirty="0"/>
              <a:t>・タブレット端末を活用します。</a:t>
            </a:r>
            <a:endParaRPr lang="en-US" altLang="ja-JP" sz="2800" dirty="0"/>
          </a:p>
        </p:txBody>
      </p:sp>
      <p:sp>
        <p:nvSpPr>
          <p:cNvPr id="8" name="タイトル 3">
            <a:extLst>
              <a:ext uri="{FF2B5EF4-FFF2-40B4-BE49-F238E27FC236}">
                <a16:creationId xmlns:a16="http://schemas.microsoft.com/office/drawing/2014/main" id="{25007D36-4254-231D-AF8C-E1D4AE07B28F}"/>
              </a:ext>
            </a:extLst>
          </p:cNvPr>
          <p:cNvSpPr txBox="1">
            <a:spLocks/>
          </p:cNvSpPr>
          <p:nvPr/>
        </p:nvSpPr>
        <p:spPr>
          <a:xfrm>
            <a:off x="84524" y="129505"/>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自分の興味・関心と尾瀬を関連させる</a:t>
            </a:r>
          </a:p>
        </p:txBody>
      </p:sp>
    </p:spTree>
    <p:extLst>
      <p:ext uri="{BB962C8B-B14F-4D97-AF65-F5344CB8AC3E}">
        <p14:creationId xmlns:p14="http://schemas.microsoft.com/office/powerpoint/2010/main" val="171576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60DAF02E-5479-6B29-0E63-8E8F75AA1315}"/>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4" name="タイトル 3">
            <a:extLst>
              <a:ext uri="{FF2B5EF4-FFF2-40B4-BE49-F238E27FC236}">
                <a16:creationId xmlns:a16="http://schemas.microsoft.com/office/drawing/2014/main" id="{D38DF632-9CD2-D31C-492A-5DF189D112B8}"/>
              </a:ext>
            </a:extLst>
          </p:cNvPr>
          <p:cNvSpPr txBox="1">
            <a:spLocks/>
          </p:cNvSpPr>
          <p:nvPr/>
        </p:nvSpPr>
        <p:spPr>
          <a:xfrm>
            <a:off x="3512644" y="1184907"/>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p>
        </p:txBody>
      </p:sp>
      <p:pic>
        <p:nvPicPr>
          <p:cNvPr id="3" name="図 2">
            <a:extLst>
              <a:ext uri="{FF2B5EF4-FFF2-40B4-BE49-F238E27FC236}">
                <a16:creationId xmlns:a16="http://schemas.microsoft.com/office/drawing/2014/main" id="{F02159EB-46D6-78DC-4836-A7A26CC81301}"/>
              </a:ext>
            </a:extLst>
          </p:cNvPr>
          <p:cNvPicPr>
            <a:picLocks noChangeAspect="1"/>
          </p:cNvPicPr>
          <p:nvPr/>
        </p:nvPicPr>
        <p:blipFill>
          <a:blip r:embed="rId2"/>
          <a:stretch>
            <a:fillRect/>
          </a:stretch>
        </p:blipFill>
        <p:spPr>
          <a:xfrm>
            <a:off x="4632620" y="2268123"/>
            <a:ext cx="2926760" cy="4227543"/>
          </a:xfrm>
          <a:prstGeom prst="rect">
            <a:avLst/>
          </a:prstGeom>
          <a:ln>
            <a:solidFill>
              <a:schemeClr val="tx1"/>
            </a:solidFill>
          </a:ln>
        </p:spPr>
      </p:pic>
    </p:spTree>
    <p:extLst>
      <p:ext uri="{BB962C8B-B14F-4D97-AF65-F5344CB8AC3E}">
        <p14:creationId xmlns:p14="http://schemas.microsoft.com/office/powerpoint/2010/main" val="144951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1228-2D25-EEDC-1F17-FCB6BEB76A70}"/>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3C1D966E-AA5E-911E-A973-C7D71EF5D174}"/>
              </a:ext>
            </a:extLst>
          </p:cNvPr>
          <p:cNvSpPr txBox="1">
            <a:spLocks/>
          </p:cNvSpPr>
          <p:nvPr/>
        </p:nvSpPr>
        <p:spPr>
          <a:xfrm>
            <a:off x="84524" y="129505"/>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自分の興味・関心と尾瀬を関連させる</a:t>
            </a:r>
          </a:p>
        </p:txBody>
      </p:sp>
      <p:sp>
        <p:nvSpPr>
          <p:cNvPr id="3" name="テキスト ボックス 2">
            <a:extLst>
              <a:ext uri="{FF2B5EF4-FFF2-40B4-BE49-F238E27FC236}">
                <a16:creationId xmlns:a16="http://schemas.microsoft.com/office/drawing/2014/main" id="{E14C9C94-CAD1-3FF4-472C-35AB98C8CBA0}"/>
              </a:ext>
            </a:extLst>
          </p:cNvPr>
          <p:cNvSpPr txBox="1"/>
          <p:nvPr/>
        </p:nvSpPr>
        <p:spPr>
          <a:xfrm>
            <a:off x="353086" y="1160869"/>
            <a:ext cx="11443579" cy="2593980"/>
          </a:xfrm>
          <a:prstGeom prst="rect">
            <a:avLst/>
          </a:prstGeom>
          <a:noFill/>
        </p:spPr>
        <p:txBody>
          <a:bodyPr wrap="square" rtlCol="0">
            <a:spAutoFit/>
          </a:bodyPr>
          <a:lstStyle/>
          <a:p>
            <a:pPr algn="ctr">
              <a:lnSpc>
                <a:spcPct val="150000"/>
              </a:lnSpc>
            </a:pPr>
            <a:r>
              <a:rPr lang="ja-JP" altLang="en-US" sz="2800" b="1" dirty="0"/>
              <a:t>これまで</a:t>
            </a:r>
            <a:r>
              <a:rPr kumimoji="1" lang="ja-JP" altLang="en-US" sz="2800" b="1" dirty="0"/>
              <a:t>「自分の興味・関心」を洗い出すことと、「尾瀬」について情報収集をしてきました。現段階で</a:t>
            </a:r>
            <a:r>
              <a:rPr kumimoji="1" lang="ja-JP" altLang="en-US" sz="2800" b="1" u="sng" dirty="0"/>
              <a:t>、「自分の興味・関心と、尾瀬をかけあわせると</a:t>
            </a:r>
            <a:endParaRPr kumimoji="1" lang="en-US" altLang="ja-JP" sz="2800" b="1" u="sng" dirty="0"/>
          </a:p>
          <a:p>
            <a:pPr algn="ctr">
              <a:lnSpc>
                <a:spcPct val="150000"/>
              </a:lnSpc>
            </a:pPr>
            <a:r>
              <a:rPr kumimoji="1" lang="ja-JP" altLang="en-US" sz="2800" b="1" u="sng" dirty="0"/>
              <a:t>どんなアイディアが生まれるかな？」</a:t>
            </a:r>
            <a:r>
              <a:rPr kumimoji="1" lang="ja-JP" altLang="en-US" sz="2800" b="1" dirty="0"/>
              <a:t>について、</a:t>
            </a:r>
            <a:endParaRPr kumimoji="1" lang="en-US" altLang="ja-JP" sz="2800" b="1" dirty="0"/>
          </a:p>
          <a:p>
            <a:pPr algn="ctr">
              <a:lnSpc>
                <a:spcPct val="150000"/>
              </a:lnSpc>
            </a:pPr>
            <a:r>
              <a:rPr kumimoji="1" lang="ja-JP" altLang="en-US" sz="2800" b="1" dirty="0"/>
              <a:t>事例を検索したり、自分で考えてみましょう。</a:t>
            </a:r>
            <a:endParaRPr kumimoji="1" lang="en-US" altLang="ja-JP" sz="2800" b="1" dirty="0"/>
          </a:p>
        </p:txBody>
      </p:sp>
      <p:sp>
        <p:nvSpPr>
          <p:cNvPr id="16" name="テキスト ボックス 15">
            <a:extLst>
              <a:ext uri="{FF2B5EF4-FFF2-40B4-BE49-F238E27FC236}">
                <a16:creationId xmlns:a16="http://schemas.microsoft.com/office/drawing/2014/main" id="{11D5CE3A-3FD6-ABC4-C781-44A8E9AE9201}"/>
              </a:ext>
            </a:extLst>
          </p:cNvPr>
          <p:cNvSpPr txBox="1"/>
          <p:nvPr/>
        </p:nvSpPr>
        <p:spPr>
          <a:xfrm>
            <a:off x="0" y="3858966"/>
            <a:ext cx="11419368" cy="830997"/>
          </a:xfrm>
          <a:prstGeom prst="rect">
            <a:avLst/>
          </a:prstGeom>
          <a:noFill/>
        </p:spPr>
        <p:txBody>
          <a:bodyPr wrap="square" rtlCol="0">
            <a:spAutoFit/>
          </a:bodyPr>
          <a:lstStyle/>
          <a:p>
            <a:pPr algn="ctr"/>
            <a:r>
              <a:rPr lang="ja-JP" altLang="en-US" sz="4800" b="1" dirty="0"/>
              <a:t>持続可能な尾瀬　</a:t>
            </a:r>
            <a:r>
              <a:rPr lang="en-US" altLang="ja-JP" sz="4800" b="1" dirty="0"/>
              <a:t>×</a:t>
            </a:r>
            <a:r>
              <a:rPr lang="ja-JP" altLang="en-US" sz="4800" b="1" dirty="0"/>
              <a:t>　○○</a:t>
            </a:r>
            <a:endParaRPr kumimoji="1" lang="ja-JP" altLang="en-US" sz="4800" b="1" dirty="0"/>
          </a:p>
        </p:txBody>
      </p:sp>
      <p:cxnSp>
        <p:nvCxnSpPr>
          <p:cNvPr id="18" name="直線矢印コネクタ 17">
            <a:extLst>
              <a:ext uri="{FF2B5EF4-FFF2-40B4-BE49-F238E27FC236}">
                <a16:creationId xmlns:a16="http://schemas.microsoft.com/office/drawing/2014/main" id="{C80686E8-59F5-60D9-DDC7-A85762B8FF66}"/>
              </a:ext>
            </a:extLst>
          </p:cNvPr>
          <p:cNvCxnSpPr>
            <a:cxnSpLocks/>
          </p:cNvCxnSpPr>
          <p:nvPr/>
        </p:nvCxnSpPr>
        <p:spPr>
          <a:xfrm flipV="1">
            <a:off x="8554939" y="4757888"/>
            <a:ext cx="0" cy="786644"/>
          </a:xfrm>
          <a:prstGeom prst="straightConnector1">
            <a:avLst/>
          </a:prstGeom>
          <a:ln w="1270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A7269A0-60DC-6A94-CF02-DB17C359D5BD}"/>
              </a:ext>
            </a:extLst>
          </p:cNvPr>
          <p:cNvSpPr txBox="1"/>
          <p:nvPr/>
        </p:nvSpPr>
        <p:spPr>
          <a:xfrm>
            <a:off x="6216553" y="5639483"/>
            <a:ext cx="4676771" cy="646331"/>
          </a:xfrm>
          <a:prstGeom prst="rect">
            <a:avLst/>
          </a:prstGeom>
          <a:noFill/>
        </p:spPr>
        <p:txBody>
          <a:bodyPr wrap="square" rtlCol="0">
            <a:spAutoFit/>
          </a:bodyPr>
          <a:lstStyle/>
          <a:p>
            <a:pPr algn="ctr"/>
            <a:r>
              <a:rPr kumimoji="1" lang="ja-JP" altLang="en-US" sz="3600" b="1" dirty="0"/>
              <a:t>自分の興味・関心</a:t>
            </a:r>
            <a:endParaRPr kumimoji="1" lang="en-US" altLang="ja-JP" sz="3600" b="1" dirty="0"/>
          </a:p>
        </p:txBody>
      </p:sp>
      <p:grpSp>
        <p:nvGrpSpPr>
          <p:cNvPr id="20" name="グループ化 19">
            <a:extLst>
              <a:ext uri="{FF2B5EF4-FFF2-40B4-BE49-F238E27FC236}">
                <a16:creationId xmlns:a16="http://schemas.microsoft.com/office/drawing/2014/main" id="{E1AB81B5-1F59-802E-08E9-F3D8918A7205}"/>
              </a:ext>
            </a:extLst>
          </p:cNvPr>
          <p:cNvGrpSpPr/>
          <p:nvPr/>
        </p:nvGrpSpPr>
        <p:grpSpPr>
          <a:xfrm>
            <a:off x="939702" y="3749483"/>
            <a:ext cx="10267949" cy="2746142"/>
            <a:chOff x="942975" y="3950492"/>
            <a:chExt cx="10267949" cy="2746142"/>
          </a:xfrm>
        </p:grpSpPr>
        <p:sp>
          <p:nvSpPr>
            <p:cNvPr id="21" name="正方形/長方形 20">
              <a:extLst>
                <a:ext uri="{FF2B5EF4-FFF2-40B4-BE49-F238E27FC236}">
                  <a16:creationId xmlns:a16="http://schemas.microsoft.com/office/drawing/2014/main" id="{72790C4B-B5F3-11E2-CB39-5E3E6AB42C2B}"/>
                </a:ext>
              </a:extLst>
            </p:cNvPr>
            <p:cNvSpPr/>
            <p:nvPr/>
          </p:nvSpPr>
          <p:spPr>
            <a:xfrm>
              <a:off x="942975" y="3950493"/>
              <a:ext cx="10267949"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2EF5658-FF7A-FFFF-8B82-FEFDA04787AC}"/>
                </a:ext>
              </a:extLst>
            </p:cNvPr>
            <p:cNvSpPr/>
            <p:nvPr/>
          </p:nvSpPr>
          <p:spPr>
            <a:xfrm>
              <a:off x="942975" y="3950492"/>
              <a:ext cx="900112"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tx1"/>
                  </a:solidFill>
                </a:rPr>
                <a:t>コンセプト</a:t>
              </a:r>
            </a:p>
          </p:txBody>
        </p:sp>
      </p:grpSp>
      <p:cxnSp>
        <p:nvCxnSpPr>
          <p:cNvPr id="2" name="直線コネクタ 1">
            <a:extLst>
              <a:ext uri="{FF2B5EF4-FFF2-40B4-BE49-F238E27FC236}">
                <a16:creationId xmlns:a16="http://schemas.microsoft.com/office/drawing/2014/main" id="{89C87A71-3A66-86F8-274F-4D37EFA590F4}"/>
              </a:ext>
            </a:extLst>
          </p:cNvPr>
          <p:cNvCxnSpPr>
            <a:cxnSpLocks/>
          </p:cNvCxnSpPr>
          <p:nvPr/>
        </p:nvCxnSpPr>
        <p:spPr>
          <a:xfrm>
            <a:off x="8029575" y="4655588"/>
            <a:ext cx="1057275" cy="0"/>
          </a:xfrm>
          <a:prstGeom prst="line">
            <a:avLst/>
          </a:prstGeom>
          <a:ln w="1905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753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20A853-2941-97D9-C223-0D4C0F1AA120}"/>
              </a:ext>
            </a:extLst>
          </p:cNvPr>
          <p:cNvSpPr txBox="1"/>
          <p:nvPr/>
        </p:nvSpPr>
        <p:spPr>
          <a:xfrm>
            <a:off x="3917656" y="1477386"/>
            <a:ext cx="8449377" cy="526297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mj-ea"/>
                <a:ea typeface="+mj-ea"/>
              </a:rPr>
              <a:t>【</a:t>
            </a:r>
            <a:r>
              <a:rPr lang="ja-JP" altLang="en-US" sz="2800" dirty="0">
                <a:solidFill>
                  <a:prstClr val="black"/>
                </a:solidFill>
                <a:latin typeface="+mj-ea"/>
                <a:ea typeface="+mj-ea"/>
              </a:rPr>
              <a:t>情報収集するポイント</a:t>
            </a:r>
            <a:r>
              <a:rPr lang="en-US" altLang="ja-JP" sz="2800" dirty="0">
                <a:solidFill>
                  <a:prstClr val="black"/>
                </a:solidFill>
                <a:latin typeface="+mj-ea"/>
                <a:ea typeface="+mj-ea"/>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j-ea"/>
                <a:ea typeface="+mj-ea"/>
                <a:cs typeface="+mn-cs"/>
              </a:rPr>
              <a:t>・インターネット検索をする際に、</a:t>
            </a:r>
            <a:endParaRPr kumimoji="1" lang="en-US" altLang="ja-JP" sz="2800"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j-ea"/>
                <a:ea typeface="+mj-ea"/>
              </a:rPr>
              <a:t>　</a:t>
            </a:r>
            <a:r>
              <a:rPr kumimoji="1" lang="en-US" altLang="ja-JP" sz="2800" i="0" u="none" strike="noStrike" kern="1200" cap="none" spc="0" normalizeH="0" baseline="0" noProof="0" dirty="0">
                <a:ln>
                  <a:noFill/>
                </a:ln>
                <a:solidFill>
                  <a:prstClr val="black"/>
                </a:solidFill>
                <a:effectLst/>
                <a:uLnTx/>
                <a:uFillTx/>
                <a:latin typeface="+mj-ea"/>
                <a:ea typeface="+mj-ea"/>
                <a:cs typeface="+mn-cs"/>
              </a:rPr>
              <a:t>2</a:t>
            </a:r>
            <a:r>
              <a:rPr kumimoji="1" lang="ja-JP" altLang="en-US" sz="2800" i="0" u="none" strike="noStrike" kern="1200" cap="none" spc="0" normalizeH="0" baseline="0" noProof="0" dirty="0">
                <a:ln>
                  <a:noFill/>
                </a:ln>
                <a:solidFill>
                  <a:prstClr val="black"/>
                </a:solidFill>
                <a:effectLst/>
                <a:uLnTx/>
                <a:uFillTx/>
                <a:latin typeface="+mj-ea"/>
                <a:ea typeface="+mj-ea"/>
                <a:cs typeface="+mn-cs"/>
              </a:rPr>
              <a:t>語以上の単語を入力して検索してみましょう</a:t>
            </a:r>
            <a:endParaRPr kumimoji="1" lang="en-US" altLang="ja-JP" sz="2800"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j-ea"/>
                <a:ea typeface="+mj-ea"/>
              </a:rPr>
              <a:t>・例：</a:t>
            </a:r>
            <a:endParaRPr lang="en-US" altLang="ja-JP" sz="2800" dirty="0">
              <a:solidFill>
                <a:prstClr val="black"/>
              </a:solidFill>
              <a:latin typeface="+mj-ea"/>
              <a:ea typeface="+mj-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j-ea"/>
                <a:ea typeface="+mj-ea"/>
                <a:cs typeface="+mn-cs"/>
              </a:rPr>
              <a:t>　美術　尾瀬</a:t>
            </a:r>
            <a:r>
              <a:rPr lang="ja-JP" altLang="en-US" sz="2800" dirty="0">
                <a:solidFill>
                  <a:prstClr val="black"/>
                </a:solidFill>
                <a:latin typeface="+mj-ea"/>
                <a:ea typeface="+mj-ea"/>
              </a:rPr>
              <a:t>、</a:t>
            </a:r>
            <a:r>
              <a:rPr kumimoji="1" lang="ja-JP" altLang="en-US" sz="2800" i="0" u="none" strike="noStrike" kern="1200" cap="none" spc="0" normalizeH="0" baseline="0" noProof="0" dirty="0">
                <a:ln>
                  <a:noFill/>
                </a:ln>
                <a:solidFill>
                  <a:prstClr val="black"/>
                </a:solidFill>
                <a:effectLst/>
                <a:uLnTx/>
                <a:uFillTx/>
                <a:latin typeface="+mj-ea"/>
                <a:ea typeface="+mj-ea"/>
                <a:cs typeface="+mn-cs"/>
              </a:rPr>
              <a:t>バスケ　尾瀬、料理　尾瀬、</a:t>
            </a:r>
            <a:r>
              <a:rPr kumimoji="1" lang="en-US" altLang="ja-JP" sz="2800" i="0" u="none" strike="noStrike" kern="1200" cap="none" spc="0" normalizeH="0" baseline="0" noProof="0" dirty="0">
                <a:ln>
                  <a:noFill/>
                </a:ln>
                <a:solidFill>
                  <a:prstClr val="black"/>
                </a:solidFill>
                <a:effectLst/>
                <a:uLnTx/>
                <a:uFillTx/>
                <a:latin typeface="+mj-ea"/>
                <a:ea typeface="+mj-ea"/>
                <a:cs typeface="+mn-cs"/>
              </a:rPr>
              <a:t>AI</a:t>
            </a:r>
            <a:r>
              <a:rPr kumimoji="1" lang="ja-JP" altLang="en-US" sz="2800" i="0" u="none" strike="noStrike" kern="1200" cap="none" spc="0" normalizeH="0" baseline="0" noProof="0" dirty="0">
                <a:ln>
                  <a:noFill/>
                </a:ln>
                <a:solidFill>
                  <a:prstClr val="black"/>
                </a:solidFill>
                <a:effectLst/>
                <a:uLnTx/>
                <a:uFillTx/>
                <a:latin typeface="+mj-ea"/>
                <a:ea typeface="+mj-ea"/>
                <a:cs typeface="+mn-cs"/>
              </a:rPr>
              <a:t>　尾瀬</a:t>
            </a:r>
            <a:r>
              <a:rPr lang="ja-JP" altLang="en-US" sz="2800" dirty="0">
                <a:solidFill>
                  <a:prstClr val="black"/>
                </a:solidFill>
                <a:latin typeface="+mj-ea"/>
                <a:ea typeface="+mj-ea"/>
              </a:rPr>
              <a:t>、</a:t>
            </a:r>
            <a:endParaRPr lang="en-US" altLang="ja-JP" sz="2800" dirty="0">
              <a:solidFill>
                <a:prstClr val="black"/>
              </a:solidFill>
              <a:latin typeface="+mj-ea"/>
              <a:ea typeface="+mj-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j-ea"/>
                <a:ea typeface="+mj-ea"/>
                <a:cs typeface="+mn-cs"/>
              </a:rPr>
              <a:t>　英語　尾瀬</a:t>
            </a:r>
            <a:r>
              <a:rPr lang="ja-JP" altLang="en-US" sz="2800" dirty="0">
                <a:solidFill>
                  <a:prstClr val="black"/>
                </a:solidFill>
                <a:latin typeface="+mj-ea"/>
                <a:ea typeface="+mj-ea"/>
              </a:rPr>
              <a:t>、</a:t>
            </a:r>
            <a:r>
              <a:rPr kumimoji="1" lang="ja-JP" altLang="en-US" sz="2800" i="0" u="none" strike="noStrike" kern="1200" cap="none" spc="0" normalizeH="0" baseline="0" noProof="0" dirty="0">
                <a:ln>
                  <a:noFill/>
                </a:ln>
                <a:solidFill>
                  <a:prstClr val="black"/>
                </a:solidFill>
                <a:effectLst/>
                <a:uLnTx/>
                <a:uFillTx/>
                <a:latin typeface="+mj-ea"/>
                <a:ea typeface="+mj-ea"/>
                <a:cs typeface="+mn-cs"/>
              </a:rPr>
              <a:t>音楽　尾瀬</a:t>
            </a:r>
            <a:r>
              <a:rPr lang="ja-JP" altLang="en-US" sz="2800" dirty="0">
                <a:solidFill>
                  <a:prstClr val="black"/>
                </a:solidFill>
                <a:latin typeface="+mj-ea"/>
                <a:ea typeface="+mj-ea"/>
              </a:rPr>
              <a:t>、</a:t>
            </a:r>
            <a:r>
              <a:rPr kumimoji="1" lang="ja-JP" altLang="en-US" sz="2800" i="0" u="none" strike="noStrike" kern="1200" cap="none" spc="0" normalizeH="0" baseline="0" noProof="0" dirty="0">
                <a:ln>
                  <a:noFill/>
                </a:ln>
                <a:solidFill>
                  <a:prstClr val="black"/>
                </a:solidFill>
                <a:effectLst/>
                <a:uLnTx/>
                <a:uFillTx/>
                <a:latin typeface="+mj-ea"/>
                <a:ea typeface="+mj-ea"/>
                <a:cs typeface="+mn-cs"/>
              </a:rPr>
              <a:t>家族　尾瀬</a:t>
            </a:r>
            <a:r>
              <a:rPr lang="ja-JP" altLang="en-US" sz="2800" dirty="0">
                <a:solidFill>
                  <a:prstClr val="black"/>
                </a:solidFill>
                <a:latin typeface="+mj-ea"/>
                <a:ea typeface="+mj-ea"/>
              </a:rPr>
              <a:t>など</a:t>
            </a:r>
            <a:endParaRPr lang="en-US" altLang="ja-JP" sz="2800" dirty="0">
              <a:solidFill>
                <a:prstClr val="black"/>
              </a:solidFill>
              <a:latin typeface="+mj-ea"/>
              <a:ea typeface="+mj-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j-ea"/>
                <a:ea typeface="+mj-ea"/>
              </a:rPr>
              <a:t>・興味・関心のキーワードは、</a:t>
            </a:r>
            <a:endParaRPr lang="en-US" altLang="ja-JP" sz="2800" dirty="0">
              <a:solidFill>
                <a:prstClr val="black"/>
              </a:solidFill>
              <a:latin typeface="+mj-ea"/>
              <a:ea typeface="+mj-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j-ea"/>
                <a:ea typeface="+mj-ea"/>
              </a:rPr>
              <a:t>　５つの順位をつけたものを活用しましょう</a:t>
            </a:r>
            <a:endParaRPr lang="en-US" altLang="ja-JP" sz="2800" dirty="0">
              <a:solidFill>
                <a:prstClr val="black"/>
              </a:solidFill>
              <a:latin typeface="+mj-ea"/>
              <a:ea typeface="+mj-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j-ea"/>
                <a:ea typeface="+mj-ea"/>
                <a:cs typeface="+mn-cs"/>
              </a:rPr>
              <a:t>・もし検索しても事例が出てこない場合は、</a:t>
            </a:r>
            <a:endParaRPr kumimoji="1" lang="en-US" altLang="ja-JP" sz="2800"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j-ea"/>
                <a:ea typeface="+mj-ea"/>
                <a:cs typeface="+mn-cs"/>
              </a:rPr>
              <a:t>　自由にアイディアを考えてみましょう</a:t>
            </a:r>
            <a:endParaRPr kumimoji="1" lang="en-US" altLang="ja-JP" sz="2800"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j-ea"/>
                <a:ea typeface="+mj-ea"/>
              </a:rPr>
              <a:t>・関連がなくても自分なりに可能性を広げましょう</a:t>
            </a:r>
            <a:endParaRPr lang="en-US" altLang="ja-JP" sz="2800" dirty="0">
              <a:solidFill>
                <a:prstClr val="black"/>
              </a:solidFill>
              <a:latin typeface="+mj-ea"/>
              <a:ea typeface="+mj-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j-ea"/>
                <a:ea typeface="+mj-ea"/>
                <a:cs typeface="+mn-cs"/>
              </a:rPr>
              <a:t>　（まだ誰もやっていないことをアイディアになるかも！）</a:t>
            </a:r>
            <a:endParaRPr kumimoji="1" lang="en-US" altLang="ja-JP" sz="2800" i="0" u="none" strike="noStrike" kern="1200" cap="none" spc="0" normalizeH="0" baseline="0" noProof="0" dirty="0">
              <a:ln>
                <a:noFill/>
              </a:ln>
              <a:solidFill>
                <a:prstClr val="black"/>
              </a:solidFill>
              <a:effectLst/>
              <a:uLnTx/>
              <a:uFillTx/>
              <a:latin typeface="+mj-ea"/>
              <a:ea typeface="+mj-ea"/>
              <a:cs typeface="+mn-cs"/>
            </a:endParaRPr>
          </a:p>
        </p:txBody>
      </p:sp>
      <p:sp>
        <p:nvSpPr>
          <p:cNvPr id="6" name="タイトル 3">
            <a:extLst>
              <a:ext uri="{FF2B5EF4-FFF2-40B4-BE49-F238E27FC236}">
                <a16:creationId xmlns:a16="http://schemas.microsoft.com/office/drawing/2014/main" id="{76065F39-45B4-189F-0483-F07BB0820EC5}"/>
              </a:ext>
            </a:extLst>
          </p:cNvPr>
          <p:cNvSpPr txBox="1">
            <a:spLocks/>
          </p:cNvSpPr>
          <p:nvPr/>
        </p:nvSpPr>
        <p:spPr>
          <a:xfrm>
            <a:off x="84524" y="129505"/>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個人ワーク：関連させて情報収集する　</a:t>
            </a:r>
            <a:r>
              <a:rPr lang="en-US" altLang="ja-JP" sz="4000" b="1" dirty="0"/>
              <a:t>10</a:t>
            </a:r>
            <a:r>
              <a:rPr lang="ja-JP" altLang="en-US" sz="4000" b="1" dirty="0"/>
              <a:t>分程度</a:t>
            </a:r>
          </a:p>
        </p:txBody>
      </p:sp>
      <p:pic>
        <p:nvPicPr>
          <p:cNvPr id="7" name="図 6">
            <a:extLst>
              <a:ext uri="{FF2B5EF4-FFF2-40B4-BE49-F238E27FC236}">
                <a16:creationId xmlns:a16="http://schemas.microsoft.com/office/drawing/2014/main" id="{48967447-BFCD-D645-9112-D02B42A2BF19}"/>
              </a:ext>
            </a:extLst>
          </p:cNvPr>
          <p:cNvPicPr>
            <a:picLocks noChangeAspect="1"/>
          </p:cNvPicPr>
          <p:nvPr/>
        </p:nvPicPr>
        <p:blipFill>
          <a:blip r:embed="rId2"/>
          <a:stretch>
            <a:fillRect/>
          </a:stretch>
        </p:blipFill>
        <p:spPr>
          <a:xfrm>
            <a:off x="488360" y="1477386"/>
            <a:ext cx="3429297" cy="4953429"/>
          </a:xfrm>
          <a:prstGeom prst="rect">
            <a:avLst/>
          </a:prstGeom>
          <a:ln>
            <a:solidFill>
              <a:schemeClr val="tx1"/>
            </a:solidFill>
          </a:ln>
        </p:spPr>
      </p:pic>
      <p:sp>
        <p:nvSpPr>
          <p:cNvPr id="8" name="四角形: 角を丸くする 7">
            <a:extLst>
              <a:ext uri="{FF2B5EF4-FFF2-40B4-BE49-F238E27FC236}">
                <a16:creationId xmlns:a16="http://schemas.microsoft.com/office/drawing/2014/main" id="{6BBBAC6D-711B-75F3-0C54-469DEF121327}"/>
              </a:ext>
            </a:extLst>
          </p:cNvPr>
          <p:cNvSpPr/>
          <p:nvPr/>
        </p:nvSpPr>
        <p:spPr>
          <a:xfrm>
            <a:off x="488359" y="4816443"/>
            <a:ext cx="3429297" cy="1638675"/>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002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A6AB-BB6A-04BD-DF55-8EB7BC01F91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3A159C8C-5E15-AF8A-1954-8F248D37792F}"/>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a:t>３．まとめ・次回予告</a:t>
            </a:r>
            <a:endParaRPr lang="en-US" altLang="ja-JP" b="1" dirty="0"/>
          </a:p>
        </p:txBody>
      </p:sp>
    </p:spTree>
    <p:extLst>
      <p:ext uri="{BB962C8B-B14F-4D97-AF65-F5344CB8AC3E}">
        <p14:creationId xmlns:p14="http://schemas.microsoft.com/office/powerpoint/2010/main" val="2619880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B6EE-8CEF-4AE0-B5D9-1E6FF62F9FF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EB63B9C-673B-9B3A-BCFB-BF9706CA41B9}"/>
              </a:ext>
            </a:extLst>
          </p:cNvPr>
          <p:cNvSpPr>
            <a:spLocks noGrp="1"/>
          </p:cNvSpPr>
          <p:nvPr>
            <p:ph type="ctrTitle"/>
          </p:nvPr>
        </p:nvSpPr>
        <p:spPr>
          <a:xfrm>
            <a:off x="0" y="161365"/>
            <a:ext cx="12192000" cy="997195"/>
          </a:xfrm>
        </p:spPr>
        <p:txBody>
          <a:bodyPr>
            <a:noAutofit/>
          </a:bodyPr>
          <a:lstStyle/>
          <a:p>
            <a:pPr>
              <a:lnSpc>
                <a:spcPct val="150000"/>
              </a:lnSpc>
            </a:pPr>
            <a:r>
              <a:rPr kumimoji="1" lang="ja-JP" altLang="en-US" sz="4000" b="1" dirty="0"/>
              <a:t>まとめ・次回予告</a:t>
            </a:r>
          </a:p>
        </p:txBody>
      </p:sp>
      <p:sp>
        <p:nvSpPr>
          <p:cNvPr id="2" name="タイトル 3">
            <a:extLst>
              <a:ext uri="{FF2B5EF4-FFF2-40B4-BE49-F238E27FC236}">
                <a16:creationId xmlns:a16="http://schemas.microsoft.com/office/drawing/2014/main" id="{38215999-8F5D-212A-C268-7EF6BB92B71B}"/>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1" name="テキスト ボックス 10">
            <a:extLst>
              <a:ext uri="{FF2B5EF4-FFF2-40B4-BE49-F238E27FC236}">
                <a16:creationId xmlns:a16="http://schemas.microsoft.com/office/drawing/2014/main" id="{3FA8F4D2-69D6-E3E9-AF94-3D62C452A3BF}"/>
              </a:ext>
            </a:extLst>
          </p:cNvPr>
          <p:cNvSpPr txBox="1"/>
          <p:nvPr/>
        </p:nvSpPr>
        <p:spPr>
          <a:xfrm>
            <a:off x="98079" y="1075134"/>
            <a:ext cx="11995842" cy="5755422"/>
          </a:xfrm>
          <a:prstGeom prst="rect">
            <a:avLst/>
          </a:prstGeom>
          <a:noFill/>
        </p:spPr>
        <p:txBody>
          <a:bodyPr wrap="square">
            <a:spAutoFit/>
          </a:bodyPr>
          <a:lstStyle/>
          <a:p>
            <a:pPr>
              <a:spcAft>
                <a:spcPts val="1200"/>
              </a:spcAft>
            </a:pPr>
            <a:r>
              <a:rPr kumimoji="1" lang="en-US" altLang="ja-JP" sz="3200" b="1" dirty="0"/>
              <a:t>【</a:t>
            </a:r>
            <a:r>
              <a:rPr kumimoji="1" lang="ja-JP" altLang="en-US" sz="3200" b="1" dirty="0"/>
              <a:t>まとめ</a:t>
            </a:r>
            <a:r>
              <a:rPr kumimoji="1" lang="en-US" altLang="ja-JP" sz="3200" b="1" dirty="0"/>
              <a:t>】</a:t>
            </a:r>
          </a:p>
          <a:p>
            <a:pPr>
              <a:spcAft>
                <a:spcPts val="1200"/>
              </a:spcAft>
            </a:pPr>
            <a:r>
              <a:rPr kumimoji="1" lang="ja-JP" altLang="en-US" sz="3200" b="1" dirty="0"/>
              <a:t>・持続可能な尾瀬の「見方」は４つある</a:t>
            </a:r>
            <a:endParaRPr kumimoji="1" lang="en-US" altLang="ja-JP" sz="3200" b="1" dirty="0"/>
          </a:p>
          <a:p>
            <a:pPr>
              <a:spcAft>
                <a:spcPts val="1200"/>
              </a:spcAft>
            </a:pPr>
            <a:r>
              <a:rPr kumimoji="1" lang="ja-JP" altLang="en-US" sz="3200" b="1" dirty="0"/>
              <a:t>・自分の興味・関心と、尾瀬を関連づけて</a:t>
            </a:r>
            <a:endParaRPr kumimoji="1" lang="en-US" altLang="ja-JP" sz="3200" b="1" dirty="0"/>
          </a:p>
          <a:p>
            <a:pPr>
              <a:spcAft>
                <a:spcPts val="1200"/>
              </a:spcAft>
            </a:pPr>
            <a:r>
              <a:rPr lang="ja-JP" altLang="en-US" sz="3200" b="1" dirty="0"/>
              <a:t>　考えてみると、新しいアイディアが生まれる</a:t>
            </a:r>
            <a:endParaRPr lang="en-US" altLang="ja-JP" sz="3200" b="1" dirty="0"/>
          </a:p>
          <a:p>
            <a:pPr>
              <a:spcAft>
                <a:spcPts val="1200"/>
              </a:spcAft>
            </a:pPr>
            <a:r>
              <a:rPr kumimoji="1" lang="en-US" altLang="ja-JP" sz="3200" b="1" dirty="0"/>
              <a:t>【</a:t>
            </a:r>
            <a:r>
              <a:rPr kumimoji="1" lang="ja-JP" altLang="en-US" sz="3200" b="1" dirty="0"/>
              <a:t>次回予告</a:t>
            </a:r>
            <a:r>
              <a:rPr kumimoji="1" lang="en-US" altLang="ja-JP" sz="3200" b="1" dirty="0"/>
              <a:t>】</a:t>
            </a:r>
          </a:p>
          <a:p>
            <a:pPr>
              <a:spcAft>
                <a:spcPts val="1200"/>
              </a:spcAft>
            </a:pPr>
            <a:r>
              <a:rPr lang="ja-JP" altLang="en-US" sz="3200" b="1" dirty="0"/>
              <a:t>・次回は、現地学習となります。散策する際には、「自分の興味・関心</a:t>
            </a:r>
            <a:endParaRPr lang="en-US" altLang="ja-JP" sz="3200" b="1" dirty="0"/>
          </a:p>
          <a:p>
            <a:pPr>
              <a:spcAft>
                <a:spcPts val="1200"/>
              </a:spcAft>
            </a:pPr>
            <a:r>
              <a:rPr lang="ja-JP" altLang="en-US" sz="3200" b="1" dirty="0"/>
              <a:t>　と尾瀬をかけあわせると、どんなアイディアが生まれるだろう？」と</a:t>
            </a:r>
            <a:endParaRPr lang="en-US" altLang="ja-JP" sz="3200" b="1" dirty="0"/>
          </a:p>
          <a:p>
            <a:pPr>
              <a:spcAft>
                <a:spcPts val="1200"/>
              </a:spcAft>
            </a:pPr>
            <a:r>
              <a:rPr lang="ja-JP" altLang="en-US" sz="3200" b="1" dirty="0"/>
              <a:t>　いう問いを意識ながら過ごしましょう。</a:t>
            </a:r>
            <a:endParaRPr lang="en-US" altLang="ja-JP" sz="3200" b="1" dirty="0"/>
          </a:p>
          <a:p>
            <a:pPr>
              <a:spcAft>
                <a:spcPts val="1200"/>
              </a:spcAft>
            </a:pPr>
            <a:r>
              <a:rPr kumimoji="1" lang="ja-JP" altLang="en-US" sz="3200" b="1" dirty="0"/>
              <a:t>・体全体／五感（視・聴・味・嗅・触）を意識して散策していきましょう</a:t>
            </a:r>
          </a:p>
        </p:txBody>
      </p:sp>
      <p:graphicFrame>
        <p:nvGraphicFramePr>
          <p:cNvPr id="3" name="表 2">
            <a:extLst>
              <a:ext uri="{FF2B5EF4-FFF2-40B4-BE49-F238E27FC236}">
                <a16:creationId xmlns:a16="http://schemas.microsoft.com/office/drawing/2014/main" id="{DDA0DDCF-1291-0F1C-AAAF-C80B4389F5EE}"/>
              </a:ext>
            </a:extLst>
          </p:cNvPr>
          <p:cNvGraphicFramePr>
            <a:graphicFrameLocks noGrp="1"/>
          </p:cNvGraphicFramePr>
          <p:nvPr>
            <p:extLst>
              <p:ext uri="{D42A27DB-BD31-4B8C-83A1-F6EECF244321}">
                <p14:modId xmlns:p14="http://schemas.microsoft.com/office/powerpoint/2010/main" val="3339166815"/>
              </p:ext>
            </p:extLst>
          </p:nvPr>
        </p:nvGraphicFramePr>
        <p:xfrm>
          <a:off x="7623017" y="1330411"/>
          <a:ext cx="4344324" cy="1666286"/>
        </p:xfrm>
        <a:graphic>
          <a:graphicData uri="http://schemas.openxmlformats.org/drawingml/2006/table">
            <a:tbl>
              <a:tblPr firstRow="1" bandRow="1">
                <a:tableStyleId>{5940675A-B579-460E-94D1-54222C63F5DA}</a:tableStyleId>
              </a:tblPr>
              <a:tblGrid>
                <a:gridCol w="2172162">
                  <a:extLst>
                    <a:ext uri="{9D8B030D-6E8A-4147-A177-3AD203B41FA5}">
                      <a16:colId xmlns:a16="http://schemas.microsoft.com/office/drawing/2014/main" val="1799182515"/>
                    </a:ext>
                  </a:extLst>
                </a:gridCol>
                <a:gridCol w="2172162">
                  <a:extLst>
                    <a:ext uri="{9D8B030D-6E8A-4147-A177-3AD203B41FA5}">
                      <a16:colId xmlns:a16="http://schemas.microsoft.com/office/drawing/2014/main" val="2873626805"/>
                    </a:ext>
                  </a:extLst>
                </a:gridCol>
              </a:tblGrid>
              <a:tr h="833143">
                <a:tc>
                  <a:txBody>
                    <a:bodyPr/>
                    <a:lstStyle/>
                    <a:p>
                      <a:pPr algn="ct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見方１</a:t>
                      </a:r>
                      <a:r>
                        <a:rPr kumimoji="1" lang="en-US" altLang="ja-JP" sz="1400" dirty="0">
                          <a:latin typeface="HGP創英角ｺﾞｼｯｸUB" panose="020B0900000000000000" pitchFamily="50" charset="-128"/>
                          <a:ea typeface="HGP創英角ｺﾞｼｯｸUB" panose="020B0900000000000000" pitchFamily="50" charset="-128"/>
                        </a:rPr>
                        <a:t>】</a:t>
                      </a:r>
                    </a:p>
                    <a:p>
                      <a:pPr algn="ct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尾瀬で働く人</a:t>
                      </a:r>
                      <a:r>
                        <a:rPr kumimoji="1" lang="ja-JP" altLang="en-US" sz="1400" dirty="0">
                          <a:latin typeface="HGP創英角ｺﾞｼｯｸUB" panose="020B0900000000000000" pitchFamily="50" charset="-128"/>
                          <a:ea typeface="HGP創英角ｺﾞｼｯｸUB" panose="020B0900000000000000" pitchFamily="50" charset="-128"/>
                        </a:rPr>
                        <a:t>について</a:t>
                      </a:r>
                      <a:endParaRPr kumimoji="1" lang="en-US" altLang="ja-JP" sz="14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見方２</a:t>
                      </a:r>
                      <a:r>
                        <a:rPr kumimoji="1" lang="en-US" altLang="ja-JP" sz="1400" dirty="0">
                          <a:latin typeface="HGP創英角ｺﾞｼｯｸUB" panose="020B0900000000000000" pitchFamily="50" charset="-128"/>
                          <a:ea typeface="HGP創英角ｺﾞｼｯｸUB" panose="020B0900000000000000" pitchFamily="50" charset="-128"/>
                        </a:rPr>
                        <a:t>】</a:t>
                      </a:r>
                    </a:p>
                    <a:p>
                      <a:pPr algn="ct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尾瀬に生息する生き物・植物・風景</a:t>
                      </a:r>
                      <a:r>
                        <a:rPr kumimoji="1" lang="ja-JP" altLang="en-US" sz="1400" dirty="0">
                          <a:latin typeface="HGP創英角ｺﾞｼｯｸUB" panose="020B0900000000000000" pitchFamily="50" charset="-128"/>
                          <a:ea typeface="HGP創英角ｺﾞｼｯｸUB" panose="020B0900000000000000" pitchFamily="50" charset="-128"/>
                        </a:rPr>
                        <a:t>について</a:t>
                      </a:r>
                      <a:endParaRPr kumimoji="1" lang="en-US" altLang="ja-JP" sz="14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833143">
                <a:tc>
                  <a:txBody>
                    <a:bodyPr/>
                    <a:lstStyle/>
                    <a:p>
                      <a:pPr algn="ct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見方３</a:t>
                      </a:r>
                      <a:r>
                        <a:rPr kumimoji="1" lang="en-US" altLang="ja-JP" sz="1400" dirty="0">
                          <a:latin typeface="HGP創英角ｺﾞｼｯｸUB" panose="020B0900000000000000" pitchFamily="50" charset="-128"/>
                          <a:ea typeface="HGP創英角ｺﾞｼｯｸUB" panose="020B0900000000000000" pitchFamily="50" charset="-128"/>
                        </a:rPr>
                        <a:t>】</a:t>
                      </a:r>
                    </a:p>
                    <a:p>
                      <a:pPr algn="ct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尾瀬に訪れる人</a:t>
                      </a:r>
                      <a:r>
                        <a:rPr kumimoji="1" lang="ja-JP" altLang="en-US" sz="1400" dirty="0">
                          <a:latin typeface="HGP創英角ｺﾞｼｯｸUB" panose="020B0900000000000000" pitchFamily="50" charset="-128"/>
                          <a:ea typeface="HGP創英角ｺﾞｼｯｸUB" panose="020B0900000000000000" pitchFamily="50" charset="-128"/>
                        </a:rPr>
                        <a:t>について</a:t>
                      </a:r>
                      <a:endParaRPr kumimoji="1" lang="en-US" altLang="ja-JP" sz="14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見方４</a:t>
                      </a:r>
                      <a:r>
                        <a:rPr kumimoji="1" lang="en-US" altLang="ja-JP" sz="1400" dirty="0">
                          <a:latin typeface="HGP創英角ｺﾞｼｯｸUB" panose="020B0900000000000000" pitchFamily="50" charset="-128"/>
                          <a:ea typeface="HGP創英角ｺﾞｼｯｸUB" panose="020B0900000000000000" pitchFamily="50" charset="-128"/>
                        </a:rPr>
                        <a:t>】</a:t>
                      </a:r>
                    </a:p>
                    <a:p>
                      <a:pPr algn="ctr"/>
                      <a:r>
                        <a:rPr kumimoji="1" lang="ja-JP" altLang="en-US" sz="1400" u="sng" dirty="0">
                          <a:solidFill>
                            <a:srgbClr val="FF0000"/>
                          </a:solidFill>
                          <a:latin typeface="HGP創英角ｺﾞｼｯｸUB" panose="020B0900000000000000" pitchFamily="50" charset="-128"/>
                          <a:ea typeface="HGP創英角ｺﾞｼｯｸUB" panose="020B0900000000000000" pitchFamily="50" charset="-128"/>
                        </a:rPr>
                        <a:t>尾瀬の人工物</a:t>
                      </a:r>
                      <a:r>
                        <a:rPr kumimoji="1" lang="ja-JP" altLang="en-US" sz="1400" dirty="0">
                          <a:latin typeface="HGP創英角ｺﾞｼｯｸUB" panose="020B0900000000000000" pitchFamily="50" charset="-128"/>
                          <a:ea typeface="HGP創英角ｺﾞｼｯｸUB" panose="020B0900000000000000" pitchFamily="50" charset="-128"/>
                        </a:rPr>
                        <a:t>について</a:t>
                      </a:r>
                      <a:endParaRPr kumimoji="1" lang="en-US" altLang="ja-JP" sz="14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763416"/>
                  </a:ext>
                </a:extLst>
              </a:tr>
            </a:tbl>
          </a:graphicData>
        </a:graphic>
      </p:graphicFrame>
    </p:spTree>
    <p:extLst>
      <p:ext uri="{BB962C8B-B14F-4D97-AF65-F5344CB8AC3E}">
        <p14:creationId xmlns:p14="http://schemas.microsoft.com/office/powerpoint/2010/main" val="1247101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405AA7-18AB-A152-09A2-5E8C714C089D}"/>
              </a:ext>
            </a:extLst>
          </p:cNvPr>
          <p:cNvSpPr txBox="1"/>
          <p:nvPr/>
        </p:nvSpPr>
        <p:spPr>
          <a:xfrm>
            <a:off x="3390507" y="2921168"/>
            <a:ext cx="5410985" cy="1015663"/>
          </a:xfrm>
          <a:prstGeom prst="rect">
            <a:avLst/>
          </a:prstGeom>
          <a:noFill/>
        </p:spPr>
        <p:txBody>
          <a:bodyPr wrap="square" rtlCol="0">
            <a:spAutoFit/>
          </a:bodyPr>
          <a:lstStyle/>
          <a:p>
            <a:pPr algn="ctr"/>
            <a:r>
              <a:rPr kumimoji="1" lang="ja-JP" altLang="en-US" sz="6000" b="1" dirty="0"/>
              <a:t>現地学習以降</a:t>
            </a:r>
          </a:p>
        </p:txBody>
      </p:sp>
    </p:spTree>
    <p:extLst>
      <p:ext uri="{BB962C8B-B14F-4D97-AF65-F5344CB8AC3E}">
        <p14:creationId xmlns:p14="http://schemas.microsoft.com/office/powerpoint/2010/main" val="353607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4980E-A53A-AE98-408C-373472EEB96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EB57D80-ABEA-A050-C7F7-12B07DE6B511}"/>
              </a:ext>
            </a:extLst>
          </p:cNvPr>
          <p:cNvSpPr>
            <a:spLocks noGrp="1"/>
          </p:cNvSpPr>
          <p:nvPr>
            <p:ph type="ctrTitle"/>
          </p:nvPr>
        </p:nvSpPr>
        <p:spPr>
          <a:xfrm>
            <a:off x="-500061" y="-118469"/>
            <a:ext cx="12692061" cy="3311612"/>
          </a:xfrm>
        </p:spPr>
        <p:txBody>
          <a:bodyPr>
            <a:noAutofit/>
          </a:bodyPr>
          <a:lstStyle/>
          <a:p>
            <a:pPr algn="r">
              <a:lnSpc>
                <a:spcPct val="150000"/>
              </a:lnSpc>
            </a:pPr>
            <a:r>
              <a:rPr kumimoji="1" lang="ja-JP" altLang="en-US" sz="1050" dirty="0"/>
              <a:t>　　　　　　　</a:t>
            </a:r>
            <a:r>
              <a:rPr kumimoji="1" lang="ja-JP" altLang="en-US" sz="3600" dirty="0"/>
              <a:t>尾瀬ネイチャーラーニングモデルプログラム　</a:t>
            </a:r>
            <a:r>
              <a:rPr lang="ja-JP" altLang="en-US" sz="3600" dirty="0"/>
              <a:t>中学校</a:t>
            </a:r>
            <a:r>
              <a:rPr kumimoji="1" lang="ja-JP" altLang="en-US" sz="3600" dirty="0"/>
              <a:t>編</a:t>
            </a:r>
            <a:br>
              <a:rPr kumimoji="1" lang="en-US" altLang="ja-JP" sz="1050" dirty="0"/>
            </a:br>
            <a:r>
              <a:rPr lang="ja-JP" altLang="en-US" sz="7600" b="1" dirty="0"/>
              <a:t>持続可能な尾瀬</a:t>
            </a:r>
            <a:r>
              <a:rPr lang="en-US" altLang="ja-JP" sz="7600" b="1" dirty="0"/>
              <a:t>×</a:t>
            </a:r>
            <a:r>
              <a:rPr lang="ja-JP" altLang="en-US" sz="7600" b="1" dirty="0"/>
              <a:t>○○探究</a:t>
            </a:r>
            <a:r>
              <a:rPr kumimoji="1" lang="ja-JP" altLang="en-US" sz="7600" b="1" dirty="0"/>
              <a:t>　</a:t>
            </a:r>
          </a:p>
        </p:txBody>
      </p:sp>
      <p:sp>
        <p:nvSpPr>
          <p:cNvPr id="6" name="テキスト ボックス 5">
            <a:extLst>
              <a:ext uri="{FF2B5EF4-FFF2-40B4-BE49-F238E27FC236}">
                <a16:creationId xmlns:a16="http://schemas.microsoft.com/office/drawing/2014/main" id="{80231720-A3DC-1D74-9494-2DE0573F9728}"/>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１時間目</a:t>
            </a:r>
          </a:p>
        </p:txBody>
      </p:sp>
      <p:sp>
        <p:nvSpPr>
          <p:cNvPr id="5" name="テキスト ボックス 4">
            <a:extLst>
              <a:ext uri="{FF2B5EF4-FFF2-40B4-BE49-F238E27FC236}">
                <a16:creationId xmlns:a16="http://schemas.microsoft.com/office/drawing/2014/main" id="{A12BF9ED-2C28-E878-232D-8A98DD52F8D1}"/>
              </a:ext>
            </a:extLst>
          </p:cNvPr>
          <p:cNvSpPr txBox="1"/>
          <p:nvPr/>
        </p:nvSpPr>
        <p:spPr>
          <a:xfrm>
            <a:off x="816172" y="3857416"/>
            <a:ext cx="10456666" cy="1015663"/>
          </a:xfrm>
          <a:prstGeom prst="rect">
            <a:avLst/>
          </a:prstGeom>
          <a:noFill/>
        </p:spPr>
        <p:txBody>
          <a:bodyPr wrap="square">
            <a:spAutoFit/>
          </a:bodyPr>
          <a:lstStyle/>
          <a:p>
            <a:pPr algn="ctr"/>
            <a:r>
              <a:rPr lang="ja-JP" altLang="en-US" sz="6000" dirty="0"/>
              <a:t>アイディアを出す</a:t>
            </a:r>
          </a:p>
        </p:txBody>
      </p:sp>
    </p:spTree>
    <p:extLst>
      <p:ext uri="{BB962C8B-B14F-4D97-AF65-F5344CB8AC3E}">
        <p14:creationId xmlns:p14="http://schemas.microsoft.com/office/powerpoint/2010/main" val="3038752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1CDC-B86B-5C15-5229-CCC231FBDB85}"/>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E4DDB8B2-7881-9619-0129-98070E2348F2}"/>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4" name="タイトル 3">
            <a:extLst>
              <a:ext uri="{FF2B5EF4-FFF2-40B4-BE49-F238E27FC236}">
                <a16:creationId xmlns:a16="http://schemas.microsoft.com/office/drawing/2014/main" id="{EC52CE9B-89AD-50D6-32E6-15F6A0EB844C}"/>
              </a:ext>
            </a:extLst>
          </p:cNvPr>
          <p:cNvSpPr txBox="1">
            <a:spLocks/>
          </p:cNvSpPr>
          <p:nvPr/>
        </p:nvSpPr>
        <p:spPr>
          <a:xfrm>
            <a:off x="180969" y="1148693"/>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p>
        </p:txBody>
      </p:sp>
      <p:pic>
        <p:nvPicPr>
          <p:cNvPr id="3" name="図 2">
            <a:extLst>
              <a:ext uri="{FF2B5EF4-FFF2-40B4-BE49-F238E27FC236}">
                <a16:creationId xmlns:a16="http://schemas.microsoft.com/office/drawing/2014/main" id="{8348C086-92DC-7E8C-4C02-28DE53B365B0}"/>
              </a:ext>
            </a:extLst>
          </p:cNvPr>
          <p:cNvPicPr>
            <a:picLocks noChangeAspect="1"/>
          </p:cNvPicPr>
          <p:nvPr/>
        </p:nvPicPr>
        <p:blipFill>
          <a:blip r:embed="rId2"/>
          <a:stretch>
            <a:fillRect/>
          </a:stretch>
        </p:blipFill>
        <p:spPr>
          <a:xfrm>
            <a:off x="1300945" y="2231909"/>
            <a:ext cx="2926760" cy="4227543"/>
          </a:xfrm>
          <a:prstGeom prst="rect">
            <a:avLst/>
          </a:prstGeom>
          <a:ln>
            <a:solidFill>
              <a:schemeClr val="tx1"/>
            </a:solidFill>
          </a:ln>
        </p:spPr>
      </p:pic>
      <p:sp>
        <p:nvSpPr>
          <p:cNvPr id="5" name="タイトル 3">
            <a:extLst>
              <a:ext uri="{FF2B5EF4-FFF2-40B4-BE49-F238E27FC236}">
                <a16:creationId xmlns:a16="http://schemas.microsoft.com/office/drawing/2014/main" id="{D8BD61E9-93B2-3912-E8FC-FDAB0B2C4BEC}"/>
              </a:ext>
            </a:extLst>
          </p:cNvPr>
          <p:cNvSpPr txBox="1">
            <a:spLocks/>
          </p:cNvSpPr>
          <p:nvPr/>
        </p:nvSpPr>
        <p:spPr>
          <a:xfrm>
            <a:off x="6355533" y="1344706"/>
            <a:ext cx="545846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タブレット端末</a:t>
            </a:r>
          </a:p>
        </p:txBody>
      </p:sp>
      <p:grpSp>
        <p:nvGrpSpPr>
          <p:cNvPr id="6" name="グループ化 5">
            <a:extLst>
              <a:ext uri="{FF2B5EF4-FFF2-40B4-BE49-F238E27FC236}">
                <a16:creationId xmlns:a16="http://schemas.microsoft.com/office/drawing/2014/main" id="{30D5DEE0-C07B-F44B-B4AF-A3B553818E5D}"/>
              </a:ext>
            </a:extLst>
          </p:cNvPr>
          <p:cNvGrpSpPr/>
          <p:nvPr/>
        </p:nvGrpSpPr>
        <p:grpSpPr>
          <a:xfrm>
            <a:off x="6945482" y="2427922"/>
            <a:ext cx="4241326" cy="4241326"/>
            <a:chOff x="6945482" y="2427922"/>
            <a:chExt cx="4241326" cy="4241326"/>
          </a:xfrm>
        </p:grpSpPr>
        <p:pic>
          <p:nvPicPr>
            <p:cNvPr id="7" name="グラフィックス 6" descr="タブレット 単色塗りつぶし">
              <a:extLst>
                <a:ext uri="{FF2B5EF4-FFF2-40B4-BE49-F238E27FC236}">
                  <a16:creationId xmlns:a16="http://schemas.microsoft.com/office/drawing/2014/main" id="{9B12613D-E99D-2BF0-D5D2-7F6F8261C2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482" y="2427922"/>
              <a:ext cx="4241326" cy="4241326"/>
            </a:xfrm>
            <a:prstGeom prst="rect">
              <a:avLst/>
            </a:prstGeom>
          </p:spPr>
        </p:pic>
        <p:pic>
          <p:nvPicPr>
            <p:cNvPr id="8" name="グラフィックス 7" descr="Web カメラ 単色塗りつぶし">
              <a:extLst>
                <a:ext uri="{FF2B5EF4-FFF2-40B4-BE49-F238E27FC236}">
                  <a16:creationId xmlns:a16="http://schemas.microsoft.com/office/drawing/2014/main" id="{21C2BE42-6109-1841-4AB1-17DC769AED0C}"/>
                </a:ext>
              </a:extLst>
            </p:cNvPr>
            <p:cNvPicPr>
              <a:picLocks noChangeAspect="1"/>
            </p:cNvPicPr>
            <p:nvPr/>
          </p:nvPicPr>
          <p:blipFill>
            <a:blip r:embed="rId5">
              <a:extLst>
                <a:ext uri="{96DAC541-7B7A-43D3-8B79-37D633B846F1}">
                  <asvg:svgBlip xmlns:asvg="http://schemas.microsoft.com/office/drawing/2016/SVG/main" r:embed="rId6"/>
                </a:ext>
              </a:extLst>
            </a:blip>
            <a:srcRect b="27518"/>
            <a:stretch/>
          </p:blipFill>
          <p:spPr>
            <a:xfrm rot="10800000">
              <a:off x="8635695" y="3510699"/>
              <a:ext cx="882231" cy="639451"/>
            </a:xfrm>
            <a:prstGeom prst="rect">
              <a:avLst/>
            </a:prstGeom>
          </p:spPr>
        </p:pic>
      </p:grpSp>
    </p:spTree>
    <p:extLst>
      <p:ext uri="{BB962C8B-B14F-4D97-AF65-F5344CB8AC3E}">
        <p14:creationId xmlns:p14="http://schemas.microsoft.com/office/powerpoint/2010/main" val="636955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B3302-7E0E-7742-5B2C-7991789F8CD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405B000-A057-75B5-19D4-2E04F5511D63}"/>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3DCE8FDB-A427-6441-9C49-2928D77A4222}"/>
              </a:ext>
            </a:extLst>
          </p:cNvPr>
          <p:cNvSpPr txBox="1">
            <a:spLocks/>
          </p:cNvSpPr>
          <p:nvPr/>
        </p:nvSpPr>
        <p:spPr>
          <a:xfrm>
            <a:off x="233917" y="1959391"/>
            <a:ext cx="11724166" cy="41879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１．現地学習を振り返る</a:t>
            </a:r>
          </a:p>
          <a:p>
            <a:pPr algn="l">
              <a:lnSpc>
                <a:spcPct val="100000"/>
              </a:lnSpc>
            </a:pPr>
            <a:r>
              <a:rPr lang="ja-JP" altLang="en-US" b="1" dirty="0"/>
              <a:t>▼</a:t>
            </a:r>
            <a:endParaRPr lang="en-US" altLang="ja-JP" b="1" dirty="0"/>
          </a:p>
          <a:p>
            <a:pPr algn="l">
              <a:lnSpc>
                <a:spcPct val="100000"/>
              </a:lnSpc>
            </a:pPr>
            <a:r>
              <a:rPr lang="ja-JP" altLang="en-US" b="1" dirty="0"/>
              <a:t>２．アイディアを出す</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３．まとめ・次回予告</a:t>
            </a:r>
            <a:endParaRPr lang="en-US" altLang="ja-JP" b="1" dirty="0"/>
          </a:p>
        </p:txBody>
      </p:sp>
    </p:spTree>
    <p:extLst>
      <p:ext uri="{BB962C8B-B14F-4D97-AF65-F5344CB8AC3E}">
        <p14:creationId xmlns:p14="http://schemas.microsoft.com/office/powerpoint/2010/main" val="69223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89ABE-C681-7726-5AE2-2C991AEDB0A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394DBD4-6038-D533-580F-9DCA13447000}"/>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dirty="0"/>
              <a:t>１．現地学習を振り返る</a:t>
            </a:r>
            <a:endParaRPr lang="en-US" altLang="ja-JP" b="1" dirty="0"/>
          </a:p>
        </p:txBody>
      </p:sp>
    </p:spTree>
    <p:extLst>
      <p:ext uri="{BB962C8B-B14F-4D97-AF65-F5344CB8AC3E}">
        <p14:creationId xmlns:p14="http://schemas.microsoft.com/office/powerpoint/2010/main" val="2788243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1441-6FD6-2A3B-069A-660913A142F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E927830-92B3-1A9A-3167-3A1E74F4BF72}"/>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b="1" dirty="0"/>
              <a:t>現地学習を振り返る</a:t>
            </a:r>
          </a:p>
        </p:txBody>
      </p:sp>
      <p:sp>
        <p:nvSpPr>
          <p:cNvPr id="2" name="正方形/長方形 1">
            <a:extLst>
              <a:ext uri="{FF2B5EF4-FFF2-40B4-BE49-F238E27FC236}">
                <a16:creationId xmlns:a16="http://schemas.microsoft.com/office/drawing/2014/main" id="{9AA96B63-0ACF-A2AD-A608-BE4187E5FB8D}"/>
              </a:ext>
            </a:extLst>
          </p:cNvPr>
          <p:cNvSpPr/>
          <p:nvPr/>
        </p:nvSpPr>
        <p:spPr>
          <a:xfrm>
            <a:off x="1053219" y="1702051"/>
            <a:ext cx="10085561" cy="4472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当日の写真などを、各学校で自由に挿入してください</a:t>
            </a:r>
          </a:p>
        </p:txBody>
      </p:sp>
    </p:spTree>
    <p:extLst>
      <p:ext uri="{BB962C8B-B14F-4D97-AF65-F5344CB8AC3E}">
        <p14:creationId xmlns:p14="http://schemas.microsoft.com/office/powerpoint/2010/main" val="34785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8EB88-EE00-A8FE-D532-2AE606B4730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5C7EAF7-C9C6-A7D6-DD94-32AFF6ACC9D7}"/>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BFE9D373-2EB9-CB23-023C-92F940E6A095}"/>
              </a:ext>
            </a:extLst>
          </p:cNvPr>
          <p:cNvSpPr txBox="1">
            <a:spLocks/>
          </p:cNvSpPr>
          <p:nvPr/>
        </p:nvSpPr>
        <p:spPr>
          <a:xfrm>
            <a:off x="297712" y="1460766"/>
            <a:ext cx="11724166" cy="47318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１．尾瀬ネイチャーラーニングを知る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２．自分の興味・関心を発見する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３．まとめ・次回予告</a:t>
            </a:r>
            <a:endParaRPr lang="en-US" altLang="ja-JP" b="1" dirty="0"/>
          </a:p>
        </p:txBody>
      </p:sp>
    </p:spTree>
    <p:extLst>
      <p:ext uri="{BB962C8B-B14F-4D97-AF65-F5344CB8AC3E}">
        <p14:creationId xmlns:p14="http://schemas.microsoft.com/office/powerpoint/2010/main" val="177627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205B9ED-03C2-2BCE-2EA9-AC2CC11FED1D}"/>
              </a:ext>
            </a:extLst>
          </p:cNvPr>
          <p:cNvSpPr txBox="1"/>
          <p:nvPr/>
        </p:nvSpPr>
        <p:spPr>
          <a:xfrm>
            <a:off x="0" y="2036688"/>
            <a:ext cx="11419368" cy="830997"/>
          </a:xfrm>
          <a:prstGeom prst="rect">
            <a:avLst/>
          </a:prstGeom>
          <a:noFill/>
        </p:spPr>
        <p:txBody>
          <a:bodyPr wrap="square" rtlCol="0">
            <a:spAutoFit/>
          </a:bodyPr>
          <a:lstStyle/>
          <a:p>
            <a:pPr algn="ctr"/>
            <a:r>
              <a:rPr lang="ja-JP" altLang="en-US" sz="4800" b="1" dirty="0"/>
              <a:t>持続可能な尾瀬　</a:t>
            </a:r>
            <a:r>
              <a:rPr lang="en-US" altLang="ja-JP" sz="4800" b="1" dirty="0"/>
              <a:t>×</a:t>
            </a:r>
            <a:r>
              <a:rPr lang="ja-JP" altLang="en-US" sz="4800" b="1" dirty="0"/>
              <a:t>　○○</a:t>
            </a:r>
            <a:endParaRPr kumimoji="1" lang="ja-JP" altLang="en-US" sz="4800" b="1" dirty="0"/>
          </a:p>
        </p:txBody>
      </p:sp>
      <p:cxnSp>
        <p:nvCxnSpPr>
          <p:cNvPr id="9" name="直線コネクタ 8">
            <a:extLst>
              <a:ext uri="{FF2B5EF4-FFF2-40B4-BE49-F238E27FC236}">
                <a16:creationId xmlns:a16="http://schemas.microsoft.com/office/drawing/2014/main" id="{D1FFDD50-5F58-52CF-EDD1-9BAA161A4D5E}"/>
              </a:ext>
            </a:extLst>
          </p:cNvPr>
          <p:cNvCxnSpPr>
            <a:cxnSpLocks/>
          </p:cNvCxnSpPr>
          <p:nvPr/>
        </p:nvCxnSpPr>
        <p:spPr>
          <a:xfrm>
            <a:off x="8026302" y="2867685"/>
            <a:ext cx="1057275" cy="0"/>
          </a:xfrm>
          <a:prstGeom prst="line">
            <a:avLst/>
          </a:prstGeom>
          <a:ln w="190500">
            <a:solidFill>
              <a:schemeClr val="tx1"/>
            </a:solidFill>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9C8F0073-F402-D5AC-643A-27F73245A007}"/>
              </a:ext>
            </a:extLst>
          </p:cNvPr>
          <p:cNvCxnSpPr>
            <a:cxnSpLocks/>
          </p:cNvCxnSpPr>
          <p:nvPr/>
        </p:nvCxnSpPr>
        <p:spPr>
          <a:xfrm flipV="1">
            <a:off x="8554939" y="2935610"/>
            <a:ext cx="0" cy="786644"/>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CC90A4A-F8B4-2B3C-9333-4AACE502D4C8}"/>
              </a:ext>
            </a:extLst>
          </p:cNvPr>
          <p:cNvSpPr txBox="1"/>
          <p:nvPr/>
        </p:nvSpPr>
        <p:spPr>
          <a:xfrm>
            <a:off x="6216553" y="3817205"/>
            <a:ext cx="4676771" cy="646331"/>
          </a:xfrm>
          <a:prstGeom prst="rect">
            <a:avLst/>
          </a:prstGeom>
          <a:noFill/>
        </p:spPr>
        <p:txBody>
          <a:bodyPr wrap="square" rtlCol="0">
            <a:spAutoFit/>
          </a:bodyPr>
          <a:lstStyle/>
          <a:p>
            <a:pPr algn="ctr"/>
            <a:r>
              <a:rPr kumimoji="1" lang="ja-JP" altLang="en-US" sz="3600" b="1" dirty="0"/>
              <a:t>自分の興味・関心</a:t>
            </a:r>
            <a:endParaRPr kumimoji="1" lang="en-US" altLang="ja-JP" sz="3600" b="1" dirty="0"/>
          </a:p>
        </p:txBody>
      </p:sp>
      <p:grpSp>
        <p:nvGrpSpPr>
          <p:cNvPr id="12" name="グループ化 11">
            <a:extLst>
              <a:ext uri="{FF2B5EF4-FFF2-40B4-BE49-F238E27FC236}">
                <a16:creationId xmlns:a16="http://schemas.microsoft.com/office/drawing/2014/main" id="{A87E0524-E173-E3C5-2E26-C1B3176A9D76}"/>
              </a:ext>
            </a:extLst>
          </p:cNvPr>
          <p:cNvGrpSpPr/>
          <p:nvPr/>
        </p:nvGrpSpPr>
        <p:grpSpPr>
          <a:xfrm>
            <a:off x="939702" y="1927205"/>
            <a:ext cx="10267949" cy="2746142"/>
            <a:chOff x="942975" y="3950492"/>
            <a:chExt cx="10267949" cy="2746142"/>
          </a:xfrm>
        </p:grpSpPr>
        <p:sp>
          <p:nvSpPr>
            <p:cNvPr id="13" name="正方形/長方形 12">
              <a:extLst>
                <a:ext uri="{FF2B5EF4-FFF2-40B4-BE49-F238E27FC236}">
                  <a16:creationId xmlns:a16="http://schemas.microsoft.com/office/drawing/2014/main" id="{E13E53BF-92FB-5B8D-5C6E-70E87DF4BBE4}"/>
                </a:ext>
              </a:extLst>
            </p:cNvPr>
            <p:cNvSpPr/>
            <p:nvPr/>
          </p:nvSpPr>
          <p:spPr>
            <a:xfrm>
              <a:off x="942975" y="3950493"/>
              <a:ext cx="10267949"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2817323-EC1A-DE38-9984-813B39852023}"/>
                </a:ext>
              </a:extLst>
            </p:cNvPr>
            <p:cNvSpPr/>
            <p:nvPr/>
          </p:nvSpPr>
          <p:spPr>
            <a:xfrm>
              <a:off x="942975" y="3950492"/>
              <a:ext cx="900112"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tx1"/>
                  </a:solidFill>
                </a:rPr>
                <a:t>コンセプト</a:t>
              </a:r>
            </a:p>
          </p:txBody>
        </p:sp>
      </p:grpSp>
      <p:sp>
        <p:nvSpPr>
          <p:cNvPr id="15" name="タイトル 3">
            <a:extLst>
              <a:ext uri="{FF2B5EF4-FFF2-40B4-BE49-F238E27FC236}">
                <a16:creationId xmlns:a16="http://schemas.microsoft.com/office/drawing/2014/main" id="{DD39A247-4DB8-F462-5FCF-A63457F3A72B}"/>
              </a:ext>
            </a:extLst>
          </p:cNvPr>
          <p:cNvSpPr txBox="1">
            <a:spLocks/>
          </p:cNvSpPr>
          <p:nvPr/>
        </p:nvSpPr>
        <p:spPr>
          <a:xfrm>
            <a:off x="84524" y="104103"/>
            <a:ext cx="12107476" cy="115595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b="1" dirty="0"/>
              <a:t>このことを意識して散策できたかな？</a:t>
            </a:r>
          </a:p>
        </p:txBody>
      </p:sp>
      <p:sp>
        <p:nvSpPr>
          <p:cNvPr id="2" name="タイトル 3">
            <a:extLst>
              <a:ext uri="{FF2B5EF4-FFF2-40B4-BE49-F238E27FC236}">
                <a16:creationId xmlns:a16="http://schemas.microsoft.com/office/drawing/2014/main" id="{C6CEC704-E46D-A5F8-711B-3818D0BF6758}"/>
              </a:ext>
            </a:extLst>
          </p:cNvPr>
          <p:cNvSpPr txBox="1">
            <a:spLocks/>
          </p:cNvSpPr>
          <p:nvPr/>
        </p:nvSpPr>
        <p:spPr>
          <a:xfrm>
            <a:off x="-1" y="4741270"/>
            <a:ext cx="12192001" cy="115595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b="1" dirty="0">
                <a:solidFill>
                  <a:srgbClr val="FF0000"/>
                </a:solidFill>
              </a:rPr>
              <a:t>尾瀬の「課題」を解決したり、「よさ（価値）」を</a:t>
            </a:r>
            <a:endParaRPr lang="en-US" altLang="ja-JP" b="1" dirty="0">
              <a:solidFill>
                <a:srgbClr val="FF0000"/>
              </a:solidFill>
            </a:endParaRPr>
          </a:p>
          <a:p>
            <a:pPr algn="ctr">
              <a:lnSpc>
                <a:spcPct val="150000"/>
              </a:lnSpc>
            </a:pPr>
            <a:r>
              <a:rPr lang="ja-JP" altLang="en-US" b="1" dirty="0">
                <a:solidFill>
                  <a:srgbClr val="FF0000"/>
                </a:solidFill>
              </a:rPr>
              <a:t>伸ばすためのアイディアをまとめていこう！</a:t>
            </a:r>
          </a:p>
        </p:txBody>
      </p:sp>
    </p:spTree>
    <p:extLst>
      <p:ext uri="{BB962C8B-B14F-4D97-AF65-F5344CB8AC3E}">
        <p14:creationId xmlns:p14="http://schemas.microsoft.com/office/powerpoint/2010/main" val="1481798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4C2D4-D6C2-E1E3-FC8C-F958CBCAC2D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43D72AD-7981-1B8F-621F-339756E6E3A9}"/>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dirty="0"/>
              <a:t>２．アイディアを出す</a:t>
            </a:r>
            <a:endParaRPr lang="en-US" altLang="ja-JP" b="1" dirty="0"/>
          </a:p>
        </p:txBody>
      </p:sp>
    </p:spTree>
    <p:extLst>
      <p:ext uri="{BB962C8B-B14F-4D97-AF65-F5344CB8AC3E}">
        <p14:creationId xmlns:p14="http://schemas.microsoft.com/office/powerpoint/2010/main" val="2174261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B9EAA-CB36-6CE7-6514-249B33DE0DE1}"/>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B15231E9-C1D1-6A38-E4E7-FCFA421F1989}"/>
              </a:ext>
            </a:extLst>
          </p:cNvPr>
          <p:cNvSpPr txBox="1">
            <a:spLocks/>
          </p:cNvSpPr>
          <p:nvPr/>
        </p:nvSpPr>
        <p:spPr>
          <a:xfrm>
            <a:off x="84524" y="229093"/>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アイディアを出す</a:t>
            </a:r>
          </a:p>
        </p:txBody>
      </p:sp>
      <p:sp>
        <p:nvSpPr>
          <p:cNvPr id="14" name="テキスト ボックス 13">
            <a:extLst>
              <a:ext uri="{FF2B5EF4-FFF2-40B4-BE49-F238E27FC236}">
                <a16:creationId xmlns:a16="http://schemas.microsoft.com/office/drawing/2014/main" id="{41C4BC52-7094-91AB-BA5C-8B3D4126974C}"/>
              </a:ext>
            </a:extLst>
          </p:cNvPr>
          <p:cNvSpPr txBox="1"/>
          <p:nvPr/>
        </p:nvSpPr>
        <p:spPr>
          <a:xfrm>
            <a:off x="4160874" y="1256467"/>
            <a:ext cx="8031126" cy="5601533"/>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・自分の興味・関心を１つ設定する。</a:t>
            </a:r>
          </a:p>
          <a:p>
            <a:pPr>
              <a:spcAft>
                <a:spcPts val="600"/>
              </a:spcAft>
            </a:pPr>
            <a:r>
              <a:rPr kumimoji="1" lang="ja-JP" altLang="en-US" sz="2800" dirty="0"/>
              <a:t>・「持続可能な尾瀬</a:t>
            </a:r>
            <a:r>
              <a:rPr kumimoji="1" lang="en-US" altLang="ja-JP" sz="2800" dirty="0"/>
              <a:t>×</a:t>
            </a:r>
            <a:r>
              <a:rPr kumimoji="1" lang="ja-JP" altLang="en-US" sz="2800" dirty="0"/>
              <a:t>自分の興味・関心」に関する</a:t>
            </a:r>
            <a:endParaRPr kumimoji="1" lang="en-US" altLang="ja-JP" sz="2800" dirty="0"/>
          </a:p>
          <a:p>
            <a:pPr>
              <a:spcAft>
                <a:spcPts val="600"/>
              </a:spcAft>
            </a:pPr>
            <a:r>
              <a:rPr lang="ja-JP" altLang="en-US" sz="2800" dirty="0"/>
              <a:t>　</a:t>
            </a:r>
            <a:r>
              <a:rPr kumimoji="1" lang="ja-JP" altLang="en-US" sz="2800" dirty="0"/>
              <a:t>アイディアを出す</a:t>
            </a:r>
          </a:p>
          <a:p>
            <a:pPr>
              <a:spcAft>
                <a:spcPts val="600"/>
              </a:spcAft>
            </a:pPr>
            <a:r>
              <a:rPr kumimoji="1" lang="en-US" altLang="ja-JP" sz="2800" dirty="0"/>
              <a:t>【</a:t>
            </a:r>
            <a:r>
              <a:rPr kumimoji="1" lang="ja-JP" altLang="en-US" sz="2800" dirty="0"/>
              <a:t>流れ</a:t>
            </a:r>
            <a:r>
              <a:rPr kumimoji="1" lang="en-US" altLang="ja-JP" sz="2800" dirty="0"/>
              <a:t>】</a:t>
            </a:r>
          </a:p>
          <a:p>
            <a:pPr>
              <a:spcAft>
                <a:spcPts val="600"/>
              </a:spcAft>
            </a:pPr>
            <a:r>
              <a:rPr kumimoji="1" lang="ja-JP" altLang="en-US" sz="2800" dirty="0"/>
              <a:t>・クラス説明　　  　 </a:t>
            </a:r>
            <a:r>
              <a:rPr kumimoji="1" lang="en-US" altLang="ja-JP" sz="2800" dirty="0"/>
              <a:t>10</a:t>
            </a:r>
            <a:r>
              <a:rPr kumimoji="1" lang="ja-JP" altLang="en-US" sz="2800" dirty="0"/>
              <a:t>分</a:t>
            </a:r>
          </a:p>
          <a:p>
            <a:pPr>
              <a:spcAft>
                <a:spcPts val="600"/>
              </a:spcAft>
            </a:pPr>
            <a:r>
              <a:rPr kumimoji="1" lang="ja-JP" altLang="en-US" sz="2800" dirty="0"/>
              <a:t>・個人ワーク　　　  </a:t>
            </a:r>
            <a:r>
              <a:rPr kumimoji="1" lang="en-US" altLang="ja-JP" sz="2800" dirty="0"/>
              <a:t>10</a:t>
            </a:r>
            <a:r>
              <a:rPr kumimoji="1" lang="ja-JP" altLang="en-US" sz="2800" dirty="0"/>
              <a:t>分</a:t>
            </a:r>
          </a:p>
          <a:p>
            <a:pPr>
              <a:spcAft>
                <a:spcPts val="600"/>
              </a:spcAft>
            </a:pPr>
            <a:r>
              <a:rPr kumimoji="1" lang="ja-JP" altLang="en-US" sz="2800" dirty="0"/>
              <a:t>・グループワーク　</a:t>
            </a:r>
            <a:r>
              <a:rPr kumimoji="1" lang="en-US" altLang="ja-JP" sz="2800" dirty="0"/>
              <a:t>10</a:t>
            </a:r>
            <a:r>
              <a:rPr kumimoji="1" lang="ja-JP" altLang="en-US" sz="2800" dirty="0"/>
              <a:t>分</a:t>
            </a:r>
          </a:p>
          <a:p>
            <a:pPr>
              <a:spcAft>
                <a:spcPts val="600"/>
              </a:spcAft>
            </a:pPr>
            <a:r>
              <a:rPr lang="en-US" altLang="ja-JP" sz="2800" dirty="0"/>
              <a:t>【</a:t>
            </a:r>
            <a:r>
              <a:rPr lang="ja-JP" altLang="en-US" sz="2800" dirty="0"/>
              <a:t>形式</a:t>
            </a:r>
            <a:r>
              <a:rPr lang="en-US" altLang="ja-JP" sz="2800" dirty="0"/>
              <a:t>】</a:t>
            </a:r>
          </a:p>
          <a:p>
            <a:pPr>
              <a:spcAft>
                <a:spcPts val="600"/>
              </a:spcAft>
            </a:pPr>
            <a:r>
              <a:rPr lang="ja-JP" altLang="en-US" sz="2800" dirty="0"/>
              <a:t>・ワークシートを活用します。</a:t>
            </a:r>
            <a:endParaRPr lang="en-US" altLang="ja-JP" sz="2800" dirty="0"/>
          </a:p>
          <a:p>
            <a:pPr>
              <a:spcAft>
                <a:spcPts val="600"/>
              </a:spcAft>
            </a:pPr>
            <a:r>
              <a:rPr lang="ja-JP" altLang="en-US" sz="2800" dirty="0"/>
              <a:t>・タブレット端末を活用します。</a:t>
            </a:r>
            <a:endParaRPr lang="en-US" altLang="ja-JP" sz="2800" dirty="0"/>
          </a:p>
        </p:txBody>
      </p:sp>
      <p:pic>
        <p:nvPicPr>
          <p:cNvPr id="2" name="図 1">
            <a:extLst>
              <a:ext uri="{FF2B5EF4-FFF2-40B4-BE49-F238E27FC236}">
                <a16:creationId xmlns:a16="http://schemas.microsoft.com/office/drawing/2014/main" id="{CE7F49B1-40B2-D978-CD20-120FA256F4E7}"/>
              </a:ext>
            </a:extLst>
          </p:cNvPr>
          <p:cNvPicPr>
            <a:picLocks noChangeAspect="1"/>
          </p:cNvPicPr>
          <p:nvPr/>
        </p:nvPicPr>
        <p:blipFill>
          <a:blip r:embed="rId2"/>
          <a:stretch>
            <a:fillRect/>
          </a:stretch>
        </p:blipFill>
        <p:spPr>
          <a:xfrm>
            <a:off x="243917" y="1423065"/>
            <a:ext cx="3429297" cy="4953429"/>
          </a:xfrm>
          <a:prstGeom prst="rect">
            <a:avLst/>
          </a:prstGeom>
          <a:ln>
            <a:solidFill>
              <a:schemeClr val="tx1"/>
            </a:solidFill>
          </a:ln>
        </p:spPr>
      </p:pic>
    </p:spTree>
    <p:extLst>
      <p:ext uri="{BB962C8B-B14F-4D97-AF65-F5344CB8AC3E}">
        <p14:creationId xmlns:p14="http://schemas.microsoft.com/office/powerpoint/2010/main" val="2346268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AA7EC-5EAB-C9D5-8BEE-FAC70C67E197}"/>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A12E59C-9EDB-1782-42FF-54063B7FDFED}"/>
              </a:ext>
            </a:extLst>
          </p:cNvPr>
          <p:cNvSpPr/>
          <p:nvPr/>
        </p:nvSpPr>
        <p:spPr>
          <a:xfrm>
            <a:off x="135804" y="1544777"/>
            <a:ext cx="11941521" cy="26674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3">
            <a:extLst>
              <a:ext uri="{FF2B5EF4-FFF2-40B4-BE49-F238E27FC236}">
                <a16:creationId xmlns:a16="http://schemas.microsoft.com/office/drawing/2014/main" id="{A11943A0-B85A-15E5-9336-447972A55510}"/>
              </a:ext>
            </a:extLst>
          </p:cNvPr>
          <p:cNvSpPr txBox="1">
            <a:spLocks/>
          </p:cNvSpPr>
          <p:nvPr/>
        </p:nvSpPr>
        <p:spPr>
          <a:xfrm>
            <a:off x="-1" y="5007901"/>
            <a:ext cx="12192000" cy="170977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2400" b="1" u="sng" dirty="0"/>
              <a:t>現地学習をふまえて「もし、尾瀬と、○○をかけあわせたら、どうなるだろう？」</a:t>
            </a:r>
            <a:r>
              <a:rPr lang="ja-JP" altLang="en-US" sz="2400" b="1" dirty="0"/>
              <a:t>と、自問自答を繰り返してみる。「そのようなこと、無理だよ」と思わずに、自由に突飛なアイディアを、</a:t>
            </a:r>
            <a:endParaRPr lang="en-US" altLang="ja-JP" sz="2400" b="1" dirty="0"/>
          </a:p>
          <a:p>
            <a:pPr algn="ctr">
              <a:lnSpc>
                <a:spcPct val="150000"/>
              </a:lnSpc>
            </a:pPr>
            <a:r>
              <a:rPr lang="ja-JP" altLang="en-US" sz="2400" b="1" dirty="0"/>
              <a:t>思いついたら書き出してみよう！</a:t>
            </a:r>
          </a:p>
        </p:txBody>
      </p:sp>
      <p:pic>
        <p:nvPicPr>
          <p:cNvPr id="3" name="図 2">
            <a:extLst>
              <a:ext uri="{FF2B5EF4-FFF2-40B4-BE49-F238E27FC236}">
                <a16:creationId xmlns:a16="http://schemas.microsoft.com/office/drawing/2014/main" id="{29F2F2E9-87B3-1B94-CCFF-D1A80DD0DAD2}"/>
              </a:ext>
            </a:extLst>
          </p:cNvPr>
          <p:cNvPicPr>
            <a:picLocks noChangeAspect="1"/>
          </p:cNvPicPr>
          <p:nvPr/>
        </p:nvPicPr>
        <p:blipFill>
          <a:blip r:embed="rId2"/>
          <a:stretch>
            <a:fillRect/>
          </a:stretch>
        </p:blipFill>
        <p:spPr>
          <a:xfrm>
            <a:off x="615089" y="2035417"/>
            <a:ext cx="2675172" cy="1754528"/>
          </a:xfrm>
          <a:prstGeom prst="rect">
            <a:avLst/>
          </a:prstGeom>
          <a:ln>
            <a:solidFill>
              <a:schemeClr val="tx1"/>
            </a:solidFill>
          </a:ln>
        </p:spPr>
      </p:pic>
      <p:pic>
        <p:nvPicPr>
          <p:cNvPr id="4" name="図 3">
            <a:extLst>
              <a:ext uri="{FF2B5EF4-FFF2-40B4-BE49-F238E27FC236}">
                <a16:creationId xmlns:a16="http://schemas.microsoft.com/office/drawing/2014/main" id="{E386F499-5477-15E0-3EE5-112FFB6ECA83}"/>
              </a:ext>
            </a:extLst>
          </p:cNvPr>
          <p:cNvPicPr>
            <a:picLocks noChangeAspect="1"/>
          </p:cNvPicPr>
          <p:nvPr/>
        </p:nvPicPr>
        <p:blipFill>
          <a:blip r:embed="rId3"/>
          <a:stretch>
            <a:fillRect/>
          </a:stretch>
        </p:blipFill>
        <p:spPr>
          <a:xfrm>
            <a:off x="4574738" y="2051017"/>
            <a:ext cx="2994263" cy="1762249"/>
          </a:xfrm>
          <a:prstGeom prst="rect">
            <a:avLst/>
          </a:prstGeom>
          <a:ln>
            <a:solidFill>
              <a:schemeClr val="tx1"/>
            </a:solidFill>
          </a:ln>
        </p:spPr>
      </p:pic>
      <p:pic>
        <p:nvPicPr>
          <p:cNvPr id="5" name="図 4">
            <a:extLst>
              <a:ext uri="{FF2B5EF4-FFF2-40B4-BE49-F238E27FC236}">
                <a16:creationId xmlns:a16="http://schemas.microsoft.com/office/drawing/2014/main" id="{ACDE3BD9-E455-BC45-C14F-8C0DF63FBC55}"/>
              </a:ext>
            </a:extLst>
          </p:cNvPr>
          <p:cNvPicPr>
            <a:picLocks noChangeAspect="1"/>
          </p:cNvPicPr>
          <p:nvPr/>
        </p:nvPicPr>
        <p:blipFill>
          <a:blip r:embed="rId4"/>
          <a:stretch>
            <a:fillRect/>
          </a:stretch>
        </p:blipFill>
        <p:spPr>
          <a:xfrm>
            <a:off x="8890503" y="1993737"/>
            <a:ext cx="2563547" cy="1762249"/>
          </a:xfrm>
          <a:prstGeom prst="rect">
            <a:avLst/>
          </a:prstGeom>
          <a:ln>
            <a:solidFill>
              <a:schemeClr val="tx1"/>
            </a:solidFill>
          </a:ln>
        </p:spPr>
      </p:pic>
      <p:sp>
        <p:nvSpPr>
          <p:cNvPr id="6" name="Footer Placeholder 4">
            <a:extLst>
              <a:ext uri="{FF2B5EF4-FFF2-40B4-BE49-F238E27FC236}">
                <a16:creationId xmlns:a16="http://schemas.microsoft.com/office/drawing/2014/main" id="{F72509B3-07FC-0F02-AD20-9D04514DBE44}"/>
              </a:ext>
            </a:extLst>
          </p:cNvPr>
          <p:cNvSpPr txBox="1">
            <a:spLocks/>
          </p:cNvSpPr>
          <p:nvPr/>
        </p:nvSpPr>
        <p:spPr>
          <a:xfrm>
            <a:off x="6700127" y="3895057"/>
            <a:ext cx="5491873"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a:t>※</a:t>
            </a:r>
            <a:r>
              <a:rPr kumimoji="1" lang="ja-JP" altLang="en-US" sz="1200" dirty="0"/>
              <a:t>このアウトプット例は、実際の中学生が考えたものです。</a:t>
            </a:r>
          </a:p>
        </p:txBody>
      </p:sp>
      <p:sp>
        <p:nvSpPr>
          <p:cNvPr id="9" name="テキスト ボックス 8">
            <a:extLst>
              <a:ext uri="{FF2B5EF4-FFF2-40B4-BE49-F238E27FC236}">
                <a16:creationId xmlns:a16="http://schemas.microsoft.com/office/drawing/2014/main" id="{22C632DB-CF0F-7345-C6F0-50AA20F73213}"/>
              </a:ext>
            </a:extLst>
          </p:cNvPr>
          <p:cNvSpPr txBox="1"/>
          <p:nvPr/>
        </p:nvSpPr>
        <p:spPr>
          <a:xfrm>
            <a:off x="4598868" y="1223898"/>
            <a:ext cx="2994263" cy="584775"/>
          </a:xfrm>
          <a:prstGeom prst="rect">
            <a:avLst/>
          </a:prstGeom>
          <a:solidFill>
            <a:schemeClr val="bg1"/>
          </a:solidFill>
          <a:ln>
            <a:solidFill>
              <a:schemeClr val="tx1"/>
            </a:solidFill>
          </a:ln>
        </p:spPr>
        <p:txBody>
          <a:bodyPr wrap="square" rtlCol="0">
            <a:spAutoFit/>
          </a:bodyPr>
          <a:lstStyle/>
          <a:p>
            <a:pPr algn="ctr"/>
            <a:r>
              <a:rPr kumimoji="1" lang="ja-JP" altLang="en-US" sz="3200" b="1" dirty="0"/>
              <a:t>サンプル</a:t>
            </a:r>
          </a:p>
        </p:txBody>
      </p:sp>
      <p:sp>
        <p:nvSpPr>
          <p:cNvPr id="11" name="テキスト ボックス 10">
            <a:extLst>
              <a:ext uri="{FF2B5EF4-FFF2-40B4-BE49-F238E27FC236}">
                <a16:creationId xmlns:a16="http://schemas.microsoft.com/office/drawing/2014/main" id="{981F2B80-4F9F-3B95-1E28-1E881F7AB458}"/>
              </a:ext>
            </a:extLst>
          </p:cNvPr>
          <p:cNvSpPr txBox="1"/>
          <p:nvPr/>
        </p:nvSpPr>
        <p:spPr>
          <a:xfrm>
            <a:off x="3665781" y="4348166"/>
            <a:ext cx="4862590" cy="584775"/>
          </a:xfrm>
          <a:prstGeom prst="rect">
            <a:avLst/>
          </a:prstGeom>
          <a:solidFill>
            <a:schemeClr val="bg1"/>
          </a:solidFill>
          <a:ln>
            <a:solidFill>
              <a:schemeClr val="tx1"/>
            </a:solidFill>
          </a:ln>
        </p:spPr>
        <p:txBody>
          <a:bodyPr wrap="square" rtlCol="0">
            <a:spAutoFit/>
          </a:bodyPr>
          <a:lstStyle/>
          <a:p>
            <a:pPr algn="ctr"/>
            <a:r>
              <a:rPr lang="ja-JP" altLang="en-US" sz="3200" b="1" dirty="0"/>
              <a:t>アイディアを出すポイント</a:t>
            </a:r>
            <a:endParaRPr kumimoji="1" lang="ja-JP" altLang="en-US" sz="3200" b="1" dirty="0"/>
          </a:p>
        </p:txBody>
      </p:sp>
      <p:sp>
        <p:nvSpPr>
          <p:cNvPr id="12" name="タイトル 3">
            <a:extLst>
              <a:ext uri="{FF2B5EF4-FFF2-40B4-BE49-F238E27FC236}">
                <a16:creationId xmlns:a16="http://schemas.microsoft.com/office/drawing/2014/main" id="{7CAD11AA-A368-EB20-A073-1059F7069507}"/>
              </a:ext>
            </a:extLst>
          </p:cNvPr>
          <p:cNvSpPr txBox="1">
            <a:spLocks/>
          </p:cNvSpPr>
          <p:nvPr/>
        </p:nvSpPr>
        <p:spPr>
          <a:xfrm>
            <a:off x="84524" y="229093"/>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サンプルとアイディア出しのポイント</a:t>
            </a:r>
          </a:p>
        </p:txBody>
      </p:sp>
    </p:spTree>
    <p:extLst>
      <p:ext uri="{BB962C8B-B14F-4D97-AF65-F5344CB8AC3E}">
        <p14:creationId xmlns:p14="http://schemas.microsoft.com/office/powerpoint/2010/main" val="538724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88B08-4620-FB3B-29BA-03F66DF7F92F}"/>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26C737FB-D45A-2162-3237-084888C217D0}"/>
              </a:ext>
            </a:extLst>
          </p:cNvPr>
          <p:cNvPicPr>
            <a:picLocks noChangeAspect="1"/>
          </p:cNvPicPr>
          <p:nvPr/>
        </p:nvPicPr>
        <p:blipFill>
          <a:blip r:embed="rId2"/>
          <a:stretch>
            <a:fillRect/>
          </a:stretch>
        </p:blipFill>
        <p:spPr>
          <a:xfrm>
            <a:off x="243917" y="1423065"/>
            <a:ext cx="3429297" cy="4953429"/>
          </a:xfrm>
          <a:prstGeom prst="rect">
            <a:avLst/>
          </a:prstGeom>
          <a:ln>
            <a:solidFill>
              <a:schemeClr val="tx1"/>
            </a:solidFill>
          </a:ln>
        </p:spPr>
      </p:pic>
      <p:sp>
        <p:nvSpPr>
          <p:cNvPr id="2" name="タイトル 3">
            <a:extLst>
              <a:ext uri="{FF2B5EF4-FFF2-40B4-BE49-F238E27FC236}">
                <a16:creationId xmlns:a16="http://schemas.microsoft.com/office/drawing/2014/main" id="{E56B22C4-0A0A-7E62-98E3-F6806766E6D7}"/>
              </a:ext>
            </a:extLst>
          </p:cNvPr>
          <p:cNvSpPr txBox="1">
            <a:spLocks/>
          </p:cNvSpPr>
          <p:nvPr/>
        </p:nvSpPr>
        <p:spPr>
          <a:xfrm>
            <a:off x="0" y="161365"/>
            <a:ext cx="12192000" cy="99719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b="1" dirty="0"/>
              <a:t>個人ワーク：アイディアを出そう　</a:t>
            </a:r>
            <a:r>
              <a:rPr lang="en-US" altLang="ja-JP" b="1" dirty="0"/>
              <a:t>10</a:t>
            </a:r>
            <a:r>
              <a:rPr lang="ja-JP" altLang="en-US" b="1" dirty="0"/>
              <a:t>分程度</a:t>
            </a:r>
          </a:p>
        </p:txBody>
      </p:sp>
      <p:sp>
        <p:nvSpPr>
          <p:cNvPr id="4" name="テキスト ボックス 3">
            <a:extLst>
              <a:ext uri="{FF2B5EF4-FFF2-40B4-BE49-F238E27FC236}">
                <a16:creationId xmlns:a16="http://schemas.microsoft.com/office/drawing/2014/main" id="{26080031-F93D-A7A7-D548-0D08D765BFBB}"/>
              </a:ext>
            </a:extLst>
          </p:cNvPr>
          <p:cNvSpPr txBox="1"/>
          <p:nvPr/>
        </p:nvSpPr>
        <p:spPr>
          <a:xfrm>
            <a:off x="4037845" y="1160869"/>
            <a:ext cx="8306555" cy="5183150"/>
          </a:xfrm>
          <a:prstGeom prst="rect">
            <a:avLst/>
          </a:prstGeom>
          <a:noFill/>
        </p:spPr>
        <p:txBody>
          <a:bodyPr wrap="square" rtlCol="0">
            <a:spAutoFit/>
          </a:bodyPr>
          <a:lstStyle/>
          <a:p>
            <a:pPr>
              <a:lnSpc>
                <a:spcPct val="150000"/>
              </a:lnSpc>
            </a:pPr>
            <a:r>
              <a:rPr kumimoji="1" lang="en-US" altLang="ja-JP" sz="2800" b="1" dirty="0"/>
              <a:t>【</a:t>
            </a:r>
            <a:r>
              <a:rPr lang="ja-JP" altLang="en-US" sz="2800" b="1" dirty="0"/>
              <a:t>ワーク</a:t>
            </a:r>
            <a:r>
              <a:rPr kumimoji="1" lang="ja-JP" altLang="en-US" sz="2800" b="1" dirty="0"/>
              <a:t>のポイント</a:t>
            </a:r>
            <a:r>
              <a:rPr kumimoji="1" lang="en-US" altLang="ja-JP" sz="2800" b="1" dirty="0"/>
              <a:t>】</a:t>
            </a:r>
          </a:p>
          <a:p>
            <a:pPr>
              <a:lnSpc>
                <a:spcPct val="150000"/>
              </a:lnSpc>
            </a:pPr>
            <a:r>
              <a:rPr lang="ja-JP" altLang="en-US" sz="2800" dirty="0"/>
              <a:t>・自分の興味・関心を１つ設定しよう</a:t>
            </a:r>
            <a:endParaRPr lang="en-US" altLang="ja-JP" sz="2800" dirty="0"/>
          </a:p>
          <a:p>
            <a:pPr>
              <a:lnSpc>
                <a:spcPct val="150000"/>
              </a:lnSpc>
            </a:pPr>
            <a:r>
              <a:rPr lang="ja-JP" altLang="en-US" sz="2800" dirty="0"/>
              <a:t>・「持続可能な尾瀬　</a:t>
            </a:r>
            <a:r>
              <a:rPr lang="en-US" altLang="ja-JP" sz="2800" dirty="0"/>
              <a:t>×</a:t>
            </a:r>
            <a:r>
              <a:rPr lang="ja-JP" altLang="en-US" sz="2800" dirty="0"/>
              <a:t>　○○」のアイディアを</a:t>
            </a:r>
            <a:br>
              <a:rPr lang="en-US" altLang="ja-JP" sz="2800" dirty="0"/>
            </a:br>
            <a:r>
              <a:rPr lang="ja-JP" altLang="en-US" sz="2800" dirty="0"/>
              <a:t>　書き出してみよう</a:t>
            </a:r>
            <a:endParaRPr lang="en-US" altLang="ja-JP" sz="2800" dirty="0"/>
          </a:p>
          <a:p>
            <a:pPr>
              <a:lnSpc>
                <a:spcPct val="150000"/>
              </a:lnSpc>
            </a:pPr>
            <a:r>
              <a:rPr lang="ja-JP" altLang="en-US" sz="2800" dirty="0"/>
              <a:t>・「こんなこともできそう、あんなこともできそう」と</a:t>
            </a:r>
            <a:endParaRPr lang="en-US" altLang="ja-JP" sz="2800" dirty="0"/>
          </a:p>
          <a:p>
            <a:pPr>
              <a:lnSpc>
                <a:spcPct val="150000"/>
              </a:lnSpc>
            </a:pPr>
            <a:r>
              <a:rPr lang="ja-JP" altLang="en-US" sz="2800" dirty="0"/>
              <a:t>　思いつくままたくさん書き出してみよう</a:t>
            </a:r>
            <a:endParaRPr lang="en-US" altLang="ja-JP" sz="2800" dirty="0"/>
          </a:p>
          <a:p>
            <a:pPr>
              <a:lnSpc>
                <a:spcPct val="150000"/>
              </a:lnSpc>
            </a:pPr>
            <a:r>
              <a:rPr lang="ja-JP" altLang="en-US" sz="2800" dirty="0"/>
              <a:t>・もし思いつかない場合は、事例などの情報収集を</a:t>
            </a:r>
            <a:endParaRPr lang="en-US" altLang="ja-JP" sz="2800" dirty="0"/>
          </a:p>
          <a:p>
            <a:pPr>
              <a:lnSpc>
                <a:spcPct val="150000"/>
              </a:lnSpc>
            </a:pPr>
            <a:r>
              <a:rPr lang="ja-JP" altLang="en-US" sz="2800" dirty="0"/>
              <a:t>　して、参考にしていこう</a:t>
            </a:r>
            <a:endParaRPr lang="en-US" altLang="ja-JP" sz="2800" dirty="0"/>
          </a:p>
        </p:txBody>
      </p:sp>
      <p:sp>
        <p:nvSpPr>
          <p:cNvPr id="3" name="四角形: 角を丸くする 2">
            <a:extLst>
              <a:ext uri="{FF2B5EF4-FFF2-40B4-BE49-F238E27FC236}">
                <a16:creationId xmlns:a16="http://schemas.microsoft.com/office/drawing/2014/main" id="{F5A65DAC-F662-03BC-193F-BF7046F9B1AB}"/>
              </a:ext>
            </a:extLst>
          </p:cNvPr>
          <p:cNvSpPr/>
          <p:nvPr/>
        </p:nvSpPr>
        <p:spPr>
          <a:xfrm>
            <a:off x="241423" y="1423065"/>
            <a:ext cx="3429297" cy="2815628"/>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9424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2DE67-7EF0-4C85-86B0-7C675888BA1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B8A3A59-43B0-267E-3E0E-644EAD6E37B0}"/>
              </a:ext>
            </a:extLst>
          </p:cNvPr>
          <p:cNvPicPr>
            <a:picLocks noChangeAspect="1"/>
          </p:cNvPicPr>
          <p:nvPr/>
        </p:nvPicPr>
        <p:blipFill>
          <a:blip r:embed="rId2"/>
          <a:stretch>
            <a:fillRect/>
          </a:stretch>
        </p:blipFill>
        <p:spPr>
          <a:xfrm>
            <a:off x="243917" y="1423065"/>
            <a:ext cx="3429297" cy="4953429"/>
          </a:xfrm>
          <a:prstGeom prst="rect">
            <a:avLst/>
          </a:prstGeom>
          <a:ln>
            <a:solidFill>
              <a:schemeClr val="tx1"/>
            </a:solidFill>
          </a:ln>
        </p:spPr>
      </p:pic>
      <p:sp>
        <p:nvSpPr>
          <p:cNvPr id="2" name="タイトル 3">
            <a:extLst>
              <a:ext uri="{FF2B5EF4-FFF2-40B4-BE49-F238E27FC236}">
                <a16:creationId xmlns:a16="http://schemas.microsoft.com/office/drawing/2014/main" id="{7BCB3969-AD1F-AD8C-6339-D406FE38AE2C}"/>
              </a:ext>
            </a:extLst>
          </p:cNvPr>
          <p:cNvSpPr txBox="1">
            <a:spLocks/>
          </p:cNvSpPr>
          <p:nvPr/>
        </p:nvSpPr>
        <p:spPr>
          <a:xfrm>
            <a:off x="0" y="161365"/>
            <a:ext cx="12192000" cy="99719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b="1" dirty="0"/>
              <a:t>グループワーク：共有しよう　</a:t>
            </a:r>
            <a:r>
              <a:rPr lang="en-US" altLang="ja-JP" b="1" dirty="0"/>
              <a:t>10</a:t>
            </a:r>
            <a:r>
              <a:rPr lang="ja-JP" altLang="en-US" b="1" dirty="0"/>
              <a:t>分程度</a:t>
            </a:r>
          </a:p>
        </p:txBody>
      </p:sp>
      <p:sp>
        <p:nvSpPr>
          <p:cNvPr id="3" name="四角形: 角を丸くする 2">
            <a:extLst>
              <a:ext uri="{FF2B5EF4-FFF2-40B4-BE49-F238E27FC236}">
                <a16:creationId xmlns:a16="http://schemas.microsoft.com/office/drawing/2014/main" id="{FCCC67AA-BC39-110D-2A71-95F623A2099B}"/>
              </a:ext>
            </a:extLst>
          </p:cNvPr>
          <p:cNvSpPr/>
          <p:nvPr/>
        </p:nvSpPr>
        <p:spPr>
          <a:xfrm>
            <a:off x="241423" y="1423065"/>
            <a:ext cx="3429297" cy="2815628"/>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332ADBB-0962-258C-1003-F95D4932FCFF}"/>
              </a:ext>
            </a:extLst>
          </p:cNvPr>
          <p:cNvSpPr txBox="1"/>
          <p:nvPr/>
        </p:nvSpPr>
        <p:spPr>
          <a:xfrm>
            <a:off x="4068511" y="1160869"/>
            <a:ext cx="8275890" cy="3990901"/>
          </a:xfrm>
          <a:prstGeom prst="rect">
            <a:avLst/>
          </a:prstGeom>
          <a:noFill/>
        </p:spPr>
        <p:txBody>
          <a:bodyPr wrap="square" rtlCol="0">
            <a:spAutoFit/>
          </a:bodyPr>
          <a:lstStyle/>
          <a:p>
            <a:pPr>
              <a:lnSpc>
                <a:spcPct val="150000"/>
              </a:lnSpc>
            </a:pPr>
            <a:r>
              <a:rPr kumimoji="1" lang="en-US" altLang="ja-JP" sz="2800" b="1" dirty="0"/>
              <a:t>【</a:t>
            </a:r>
            <a:r>
              <a:rPr lang="ja-JP" altLang="en-US" sz="2800" b="1" dirty="0"/>
              <a:t>グループワークのポイント</a:t>
            </a:r>
            <a:r>
              <a:rPr kumimoji="1" lang="en-US" altLang="ja-JP" sz="2800" b="1" dirty="0"/>
              <a:t>】</a:t>
            </a:r>
          </a:p>
          <a:p>
            <a:pPr>
              <a:lnSpc>
                <a:spcPct val="150000"/>
              </a:lnSpc>
            </a:pPr>
            <a:r>
              <a:rPr lang="ja-JP" altLang="en-US" sz="2400" dirty="0"/>
              <a:t>・前後左右等の４人程度のグループで共有しましょう</a:t>
            </a:r>
            <a:endParaRPr lang="en-US" altLang="ja-JP" sz="2400" dirty="0"/>
          </a:p>
          <a:p>
            <a:pPr>
              <a:lnSpc>
                <a:spcPct val="150000"/>
              </a:lnSpc>
            </a:pPr>
            <a:r>
              <a:rPr lang="ja-JP" altLang="en-US" sz="2400" dirty="0"/>
              <a:t>・自分が考えたアイディアを紹介してみましょう</a:t>
            </a:r>
            <a:endParaRPr lang="en-US" altLang="ja-JP" sz="2400" dirty="0"/>
          </a:p>
          <a:p>
            <a:pPr>
              <a:lnSpc>
                <a:spcPct val="150000"/>
              </a:lnSpc>
            </a:pPr>
            <a:r>
              <a:rPr lang="ja-JP" altLang="en-US" sz="2400" dirty="0"/>
              <a:t>・聴き手は「相手に興味・関心をもちながら」話を聴きましょう</a:t>
            </a:r>
            <a:endParaRPr lang="en-US" altLang="ja-JP" sz="2400" dirty="0"/>
          </a:p>
          <a:p>
            <a:pPr>
              <a:lnSpc>
                <a:spcPct val="150000"/>
              </a:lnSpc>
            </a:pPr>
            <a:r>
              <a:rPr lang="ja-JP" altLang="en-US" sz="2400" dirty="0"/>
              <a:t>・上記のことを共有して時間が余ったら、「この○○だったら、</a:t>
            </a:r>
            <a:endParaRPr lang="en-US" altLang="ja-JP" sz="2400" dirty="0"/>
          </a:p>
          <a:p>
            <a:pPr>
              <a:lnSpc>
                <a:spcPct val="150000"/>
              </a:lnSpc>
            </a:pPr>
            <a:r>
              <a:rPr lang="ja-JP" altLang="en-US" sz="2400" dirty="0"/>
              <a:t>　こんなこともできそうじゃない？こんなアイディアはどう？」と</a:t>
            </a:r>
            <a:endParaRPr lang="en-US" altLang="ja-JP" sz="2400" dirty="0"/>
          </a:p>
          <a:p>
            <a:pPr>
              <a:lnSpc>
                <a:spcPct val="150000"/>
              </a:lnSpc>
            </a:pPr>
            <a:r>
              <a:rPr lang="ja-JP" altLang="en-US" sz="2400" dirty="0"/>
              <a:t>　互いに貢献し合ってみましょう</a:t>
            </a:r>
            <a:endParaRPr lang="en-US" altLang="ja-JP" sz="2400" dirty="0"/>
          </a:p>
        </p:txBody>
      </p:sp>
    </p:spTree>
    <p:extLst>
      <p:ext uri="{BB962C8B-B14F-4D97-AF65-F5344CB8AC3E}">
        <p14:creationId xmlns:p14="http://schemas.microsoft.com/office/powerpoint/2010/main" val="2255547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BFDD5-3006-88C7-ADD8-DBA5D05C30E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8838261-E8DF-4EC3-97D0-35F7A3B07293}"/>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a:t>３．まとめ・次回予告</a:t>
            </a:r>
            <a:endParaRPr lang="en-US" altLang="ja-JP" b="1" dirty="0"/>
          </a:p>
        </p:txBody>
      </p:sp>
    </p:spTree>
    <p:extLst>
      <p:ext uri="{BB962C8B-B14F-4D97-AF65-F5344CB8AC3E}">
        <p14:creationId xmlns:p14="http://schemas.microsoft.com/office/powerpoint/2010/main" val="2844027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6E531-8EB7-9A38-E841-89D105B6A32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D75FB1F-484F-68A9-044E-85EB57B2E36F}"/>
              </a:ext>
            </a:extLst>
          </p:cNvPr>
          <p:cNvSpPr>
            <a:spLocks noGrp="1"/>
          </p:cNvSpPr>
          <p:nvPr>
            <p:ph type="ctrTitle"/>
          </p:nvPr>
        </p:nvSpPr>
        <p:spPr>
          <a:xfrm>
            <a:off x="0" y="161365"/>
            <a:ext cx="12192000" cy="997195"/>
          </a:xfrm>
        </p:spPr>
        <p:txBody>
          <a:bodyPr>
            <a:noAutofit/>
          </a:bodyPr>
          <a:lstStyle/>
          <a:p>
            <a:pPr>
              <a:lnSpc>
                <a:spcPct val="150000"/>
              </a:lnSpc>
            </a:pPr>
            <a:r>
              <a:rPr kumimoji="1" lang="ja-JP" altLang="en-US" sz="4000" b="1" dirty="0"/>
              <a:t>まとめ・次回予告</a:t>
            </a:r>
          </a:p>
        </p:txBody>
      </p:sp>
      <p:sp>
        <p:nvSpPr>
          <p:cNvPr id="2" name="タイトル 3">
            <a:extLst>
              <a:ext uri="{FF2B5EF4-FFF2-40B4-BE49-F238E27FC236}">
                <a16:creationId xmlns:a16="http://schemas.microsoft.com/office/drawing/2014/main" id="{7E3D90FB-EFF7-CE0E-D83A-086523532F76}"/>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1" name="テキスト ボックス 10">
            <a:extLst>
              <a:ext uri="{FF2B5EF4-FFF2-40B4-BE49-F238E27FC236}">
                <a16:creationId xmlns:a16="http://schemas.microsoft.com/office/drawing/2014/main" id="{4EE5B08A-6ED5-38B2-01F9-C082334E78CE}"/>
              </a:ext>
            </a:extLst>
          </p:cNvPr>
          <p:cNvSpPr txBox="1"/>
          <p:nvPr/>
        </p:nvSpPr>
        <p:spPr>
          <a:xfrm>
            <a:off x="98079" y="1075134"/>
            <a:ext cx="11995842" cy="4462760"/>
          </a:xfrm>
          <a:prstGeom prst="rect">
            <a:avLst/>
          </a:prstGeom>
          <a:noFill/>
        </p:spPr>
        <p:txBody>
          <a:bodyPr wrap="square">
            <a:spAutoFit/>
          </a:bodyPr>
          <a:lstStyle/>
          <a:p>
            <a:pPr>
              <a:spcAft>
                <a:spcPts val="1200"/>
              </a:spcAft>
            </a:pPr>
            <a:r>
              <a:rPr kumimoji="1" lang="en-US" altLang="ja-JP" sz="3200" b="1" dirty="0"/>
              <a:t>【</a:t>
            </a:r>
            <a:r>
              <a:rPr kumimoji="1" lang="ja-JP" altLang="en-US" sz="3200" b="1" dirty="0"/>
              <a:t>まとめ</a:t>
            </a:r>
            <a:r>
              <a:rPr kumimoji="1" lang="en-US" altLang="ja-JP" sz="3200" b="1" dirty="0"/>
              <a:t>】</a:t>
            </a:r>
          </a:p>
          <a:p>
            <a:pPr>
              <a:spcAft>
                <a:spcPts val="1200"/>
              </a:spcAft>
            </a:pPr>
            <a:r>
              <a:rPr kumimoji="1" lang="ja-JP" altLang="en-US" sz="3200" b="1" dirty="0"/>
              <a:t>・現地学習ではよりリアルな尾瀬を知れました</a:t>
            </a:r>
            <a:endParaRPr kumimoji="1" lang="en-US" altLang="ja-JP" sz="3200" b="1" dirty="0"/>
          </a:p>
          <a:p>
            <a:pPr>
              <a:spcAft>
                <a:spcPts val="1200"/>
              </a:spcAft>
            </a:pPr>
            <a:r>
              <a:rPr lang="ja-JP" altLang="en-US" sz="3200" b="1" dirty="0"/>
              <a:t>・自分が知った尾瀬を、より持続可能なものにするために、</a:t>
            </a:r>
            <a:endParaRPr lang="en-US" altLang="ja-JP" sz="3200" b="1" dirty="0"/>
          </a:p>
          <a:p>
            <a:pPr>
              <a:spcAft>
                <a:spcPts val="1200"/>
              </a:spcAft>
            </a:pPr>
            <a:r>
              <a:rPr lang="ja-JP" altLang="en-US" sz="3200" b="1" dirty="0"/>
              <a:t>　自分の興味・関心から考えるアイディアを出していきました</a:t>
            </a:r>
            <a:endParaRPr lang="en-US" altLang="ja-JP" sz="3200" b="1" dirty="0"/>
          </a:p>
          <a:p>
            <a:pPr>
              <a:spcAft>
                <a:spcPts val="1200"/>
              </a:spcAft>
            </a:pPr>
            <a:r>
              <a:rPr kumimoji="1" lang="en-US" altLang="ja-JP" sz="3200" b="1" dirty="0"/>
              <a:t>【</a:t>
            </a:r>
            <a:r>
              <a:rPr kumimoji="1" lang="ja-JP" altLang="en-US" sz="3200" b="1" dirty="0"/>
              <a:t>次回予告</a:t>
            </a:r>
            <a:r>
              <a:rPr kumimoji="1" lang="en-US" altLang="ja-JP" sz="3200" b="1" dirty="0"/>
              <a:t>】</a:t>
            </a:r>
          </a:p>
          <a:p>
            <a:pPr>
              <a:spcAft>
                <a:spcPts val="1200"/>
              </a:spcAft>
            </a:pPr>
            <a:r>
              <a:rPr lang="ja-JP" altLang="en-US" sz="3200" b="1" dirty="0"/>
              <a:t>・アイディアを整理します。</a:t>
            </a:r>
            <a:endParaRPr lang="en-US" altLang="ja-JP" sz="3200" b="1" dirty="0"/>
          </a:p>
          <a:p>
            <a:pPr>
              <a:spcAft>
                <a:spcPts val="1200"/>
              </a:spcAft>
            </a:pPr>
            <a:r>
              <a:rPr kumimoji="1" lang="ja-JP" altLang="en-US" sz="3200" b="1" dirty="0"/>
              <a:t>・自分のアイディアを人に発表できるように準備していきましょう。</a:t>
            </a:r>
          </a:p>
        </p:txBody>
      </p:sp>
    </p:spTree>
    <p:extLst>
      <p:ext uri="{BB962C8B-B14F-4D97-AF65-F5344CB8AC3E}">
        <p14:creationId xmlns:p14="http://schemas.microsoft.com/office/powerpoint/2010/main" val="4201635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8869-C45E-6AFD-10F3-AB00B60E489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8EE227E-9979-2E7A-C281-FC8E8AFC792C}"/>
              </a:ext>
            </a:extLst>
          </p:cNvPr>
          <p:cNvSpPr>
            <a:spLocks noGrp="1"/>
          </p:cNvSpPr>
          <p:nvPr>
            <p:ph type="ctrTitle"/>
          </p:nvPr>
        </p:nvSpPr>
        <p:spPr>
          <a:xfrm>
            <a:off x="-500061" y="-118469"/>
            <a:ext cx="12692061" cy="3311612"/>
          </a:xfrm>
        </p:spPr>
        <p:txBody>
          <a:bodyPr>
            <a:noAutofit/>
          </a:bodyPr>
          <a:lstStyle/>
          <a:p>
            <a:pPr algn="r">
              <a:lnSpc>
                <a:spcPct val="150000"/>
              </a:lnSpc>
            </a:pPr>
            <a:r>
              <a:rPr kumimoji="1" lang="ja-JP" altLang="en-US" sz="1050" dirty="0"/>
              <a:t>　　　　　　　</a:t>
            </a:r>
            <a:r>
              <a:rPr kumimoji="1" lang="ja-JP" altLang="en-US" sz="3600" dirty="0"/>
              <a:t>尾瀬ネイチャーラーニングモデルプログラム　</a:t>
            </a:r>
            <a:r>
              <a:rPr lang="ja-JP" altLang="en-US" sz="3600" dirty="0"/>
              <a:t>中学校</a:t>
            </a:r>
            <a:r>
              <a:rPr kumimoji="1" lang="ja-JP" altLang="en-US" sz="3600" dirty="0"/>
              <a:t>編</a:t>
            </a:r>
            <a:br>
              <a:rPr kumimoji="1" lang="en-US" altLang="ja-JP" sz="1050" dirty="0"/>
            </a:br>
            <a:r>
              <a:rPr lang="ja-JP" altLang="en-US" sz="7600" b="1" dirty="0"/>
              <a:t>持続可能な尾瀬</a:t>
            </a:r>
            <a:r>
              <a:rPr lang="en-US" altLang="ja-JP" sz="7600" b="1" dirty="0"/>
              <a:t>×</a:t>
            </a:r>
            <a:r>
              <a:rPr lang="ja-JP" altLang="en-US" sz="7600" b="1" dirty="0"/>
              <a:t>○○探究</a:t>
            </a:r>
            <a:r>
              <a:rPr kumimoji="1" lang="ja-JP" altLang="en-US" sz="7600" b="1" dirty="0"/>
              <a:t>　</a:t>
            </a:r>
          </a:p>
        </p:txBody>
      </p:sp>
      <p:sp>
        <p:nvSpPr>
          <p:cNvPr id="6" name="テキスト ボックス 5">
            <a:extLst>
              <a:ext uri="{FF2B5EF4-FFF2-40B4-BE49-F238E27FC236}">
                <a16:creationId xmlns:a16="http://schemas.microsoft.com/office/drawing/2014/main" id="{48600D4E-0BBE-F53B-A2D5-0D475823486E}"/>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２時間目</a:t>
            </a:r>
          </a:p>
        </p:txBody>
      </p:sp>
      <p:sp>
        <p:nvSpPr>
          <p:cNvPr id="5" name="テキスト ボックス 4">
            <a:extLst>
              <a:ext uri="{FF2B5EF4-FFF2-40B4-BE49-F238E27FC236}">
                <a16:creationId xmlns:a16="http://schemas.microsoft.com/office/drawing/2014/main" id="{3A557A4C-0219-FC82-A34C-CA7A13DC0FA4}"/>
              </a:ext>
            </a:extLst>
          </p:cNvPr>
          <p:cNvSpPr txBox="1"/>
          <p:nvPr/>
        </p:nvSpPr>
        <p:spPr>
          <a:xfrm>
            <a:off x="867667" y="3429000"/>
            <a:ext cx="10456666" cy="1938992"/>
          </a:xfrm>
          <a:prstGeom prst="rect">
            <a:avLst/>
          </a:prstGeom>
          <a:noFill/>
        </p:spPr>
        <p:txBody>
          <a:bodyPr wrap="square">
            <a:spAutoFit/>
          </a:bodyPr>
          <a:lstStyle/>
          <a:p>
            <a:pPr algn="ctr"/>
            <a:r>
              <a:rPr lang="ja-JP" altLang="en-US" sz="6000" dirty="0"/>
              <a:t>アイディアを整理して</a:t>
            </a:r>
            <a:endParaRPr lang="en-US" altLang="ja-JP" sz="6000" dirty="0"/>
          </a:p>
          <a:p>
            <a:pPr algn="ctr"/>
            <a:r>
              <a:rPr lang="ja-JP" altLang="en-US" sz="6000" dirty="0"/>
              <a:t>発表資料を作成する</a:t>
            </a:r>
          </a:p>
        </p:txBody>
      </p:sp>
    </p:spTree>
    <p:extLst>
      <p:ext uri="{BB962C8B-B14F-4D97-AF65-F5344CB8AC3E}">
        <p14:creationId xmlns:p14="http://schemas.microsoft.com/office/powerpoint/2010/main" val="1429231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F3D0-F40B-693F-1E34-0534211ADCA1}"/>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79C89D8A-1F8B-3B42-0435-7A54346433FF}"/>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4" name="タイトル 3">
            <a:extLst>
              <a:ext uri="{FF2B5EF4-FFF2-40B4-BE49-F238E27FC236}">
                <a16:creationId xmlns:a16="http://schemas.microsoft.com/office/drawing/2014/main" id="{20D646ED-84F1-8AB6-0DE1-735C3CED95AA}"/>
              </a:ext>
            </a:extLst>
          </p:cNvPr>
          <p:cNvSpPr txBox="1">
            <a:spLocks/>
          </p:cNvSpPr>
          <p:nvPr/>
        </p:nvSpPr>
        <p:spPr>
          <a:xfrm>
            <a:off x="180969" y="1148693"/>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p>
        </p:txBody>
      </p:sp>
      <p:pic>
        <p:nvPicPr>
          <p:cNvPr id="3" name="図 2">
            <a:extLst>
              <a:ext uri="{FF2B5EF4-FFF2-40B4-BE49-F238E27FC236}">
                <a16:creationId xmlns:a16="http://schemas.microsoft.com/office/drawing/2014/main" id="{28885D26-B257-4BE4-2BB8-D3C2A602EA74}"/>
              </a:ext>
            </a:extLst>
          </p:cNvPr>
          <p:cNvPicPr>
            <a:picLocks noChangeAspect="1"/>
          </p:cNvPicPr>
          <p:nvPr/>
        </p:nvPicPr>
        <p:blipFill>
          <a:blip r:embed="rId2"/>
          <a:stretch>
            <a:fillRect/>
          </a:stretch>
        </p:blipFill>
        <p:spPr>
          <a:xfrm>
            <a:off x="1300945" y="2231909"/>
            <a:ext cx="2926760" cy="4227543"/>
          </a:xfrm>
          <a:prstGeom prst="rect">
            <a:avLst/>
          </a:prstGeom>
          <a:ln>
            <a:solidFill>
              <a:schemeClr val="tx1"/>
            </a:solidFill>
          </a:ln>
        </p:spPr>
      </p:pic>
      <p:sp>
        <p:nvSpPr>
          <p:cNvPr id="5" name="タイトル 3">
            <a:extLst>
              <a:ext uri="{FF2B5EF4-FFF2-40B4-BE49-F238E27FC236}">
                <a16:creationId xmlns:a16="http://schemas.microsoft.com/office/drawing/2014/main" id="{C6C76288-8A38-459F-1859-B37146A08C15}"/>
              </a:ext>
            </a:extLst>
          </p:cNvPr>
          <p:cNvSpPr txBox="1">
            <a:spLocks/>
          </p:cNvSpPr>
          <p:nvPr/>
        </p:nvSpPr>
        <p:spPr>
          <a:xfrm>
            <a:off x="5497707" y="1344706"/>
            <a:ext cx="6694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（使用する場合のみ）タブレット端末</a:t>
            </a:r>
          </a:p>
        </p:txBody>
      </p:sp>
      <p:grpSp>
        <p:nvGrpSpPr>
          <p:cNvPr id="6" name="グループ化 5">
            <a:extLst>
              <a:ext uri="{FF2B5EF4-FFF2-40B4-BE49-F238E27FC236}">
                <a16:creationId xmlns:a16="http://schemas.microsoft.com/office/drawing/2014/main" id="{26FA1E71-7F5C-E589-0279-B6C9CC845C7F}"/>
              </a:ext>
            </a:extLst>
          </p:cNvPr>
          <p:cNvGrpSpPr/>
          <p:nvPr/>
        </p:nvGrpSpPr>
        <p:grpSpPr>
          <a:xfrm>
            <a:off x="6945482" y="2427922"/>
            <a:ext cx="4241326" cy="4241326"/>
            <a:chOff x="6945482" y="2427922"/>
            <a:chExt cx="4241326" cy="4241326"/>
          </a:xfrm>
        </p:grpSpPr>
        <p:pic>
          <p:nvPicPr>
            <p:cNvPr id="7" name="グラフィックス 6" descr="タブレット 単色塗りつぶし">
              <a:extLst>
                <a:ext uri="{FF2B5EF4-FFF2-40B4-BE49-F238E27FC236}">
                  <a16:creationId xmlns:a16="http://schemas.microsoft.com/office/drawing/2014/main" id="{BDED4CF6-3F97-4909-87B9-DA31D30620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482" y="2427922"/>
              <a:ext cx="4241326" cy="4241326"/>
            </a:xfrm>
            <a:prstGeom prst="rect">
              <a:avLst/>
            </a:prstGeom>
          </p:spPr>
        </p:pic>
        <p:pic>
          <p:nvPicPr>
            <p:cNvPr id="8" name="グラフィックス 7" descr="Web カメラ 単色塗りつぶし">
              <a:extLst>
                <a:ext uri="{FF2B5EF4-FFF2-40B4-BE49-F238E27FC236}">
                  <a16:creationId xmlns:a16="http://schemas.microsoft.com/office/drawing/2014/main" id="{CCF841C8-EDFE-E188-F5C4-AE095427DB9B}"/>
                </a:ext>
              </a:extLst>
            </p:cNvPr>
            <p:cNvPicPr>
              <a:picLocks noChangeAspect="1"/>
            </p:cNvPicPr>
            <p:nvPr/>
          </p:nvPicPr>
          <p:blipFill>
            <a:blip r:embed="rId5">
              <a:extLst>
                <a:ext uri="{96DAC541-7B7A-43D3-8B79-37D633B846F1}">
                  <asvg:svgBlip xmlns:asvg="http://schemas.microsoft.com/office/drawing/2016/SVG/main" r:embed="rId6"/>
                </a:ext>
              </a:extLst>
            </a:blip>
            <a:srcRect b="27518"/>
            <a:stretch/>
          </p:blipFill>
          <p:spPr>
            <a:xfrm rot="10800000">
              <a:off x="8635695" y="3510699"/>
              <a:ext cx="882231" cy="639451"/>
            </a:xfrm>
            <a:prstGeom prst="rect">
              <a:avLst/>
            </a:prstGeom>
          </p:spPr>
        </p:pic>
      </p:grpSp>
    </p:spTree>
    <p:extLst>
      <p:ext uri="{BB962C8B-B14F-4D97-AF65-F5344CB8AC3E}">
        <p14:creationId xmlns:p14="http://schemas.microsoft.com/office/powerpoint/2010/main" val="49850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151C-9718-9CBB-5107-1E475CA76A8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B6215D1-82E1-8658-7F42-48EEF9B4A144}"/>
              </a:ext>
            </a:extLst>
          </p:cNvPr>
          <p:cNvSpPr>
            <a:spLocks noGrp="1"/>
          </p:cNvSpPr>
          <p:nvPr>
            <p:ph type="ctrTitle"/>
          </p:nvPr>
        </p:nvSpPr>
        <p:spPr>
          <a:xfrm>
            <a:off x="42262" y="2592122"/>
            <a:ext cx="12107476" cy="1155954"/>
          </a:xfrm>
        </p:spPr>
        <p:txBody>
          <a:bodyPr>
            <a:noAutofit/>
          </a:bodyPr>
          <a:lstStyle/>
          <a:p>
            <a:pPr>
              <a:lnSpc>
                <a:spcPct val="100000"/>
              </a:lnSpc>
            </a:pPr>
            <a:r>
              <a:rPr lang="ja-JP" altLang="en-US" b="1" dirty="0"/>
              <a:t>１．尾瀬ネイチャーラーニングを知る</a:t>
            </a:r>
            <a:endParaRPr lang="en-US" altLang="ja-JP" b="1" dirty="0"/>
          </a:p>
        </p:txBody>
      </p:sp>
    </p:spTree>
    <p:extLst>
      <p:ext uri="{BB962C8B-B14F-4D97-AF65-F5344CB8AC3E}">
        <p14:creationId xmlns:p14="http://schemas.microsoft.com/office/powerpoint/2010/main" val="4069264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E140-622A-83CB-7A35-4CBA8108FCA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836CD92-1FCE-0BCD-BDF7-ADC84EF30132}"/>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32A39FF5-4D5D-CE8F-BCFF-F32AA25A9B76}"/>
              </a:ext>
            </a:extLst>
          </p:cNvPr>
          <p:cNvSpPr txBox="1">
            <a:spLocks/>
          </p:cNvSpPr>
          <p:nvPr/>
        </p:nvSpPr>
        <p:spPr>
          <a:xfrm>
            <a:off x="233917" y="1466660"/>
            <a:ext cx="11724166" cy="40468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5400" b="1" dirty="0"/>
              <a:t>１．アイディアを整理して</a:t>
            </a:r>
            <a:br>
              <a:rPr lang="en-US" altLang="ja-JP" sz="5400" b="1" dirty="0"/>
            </a:br>
            <a:r>
              <a:rPr lang="ja-JP" altLang="en-US" sz="5400" b="1" dirty="0"/>
              <a:t>　　発表資料を作成する</a:t>
            </a:r>
            <a:endParaRPr lang="en-US" altLang="ja-JP" sz="5400" b="1" dirty="0"/>
          </a:p>
          <a:p>
            <a:pPr algn="l">
              <a:lnSpc>
                <a:spcPct val="100000"/>
              </a:lnSpc>
            </a:pPr>
            <a:r>
              <a:rPr lang="ja-JP" altLang="en-US" sz="5400" b="1" dirty="0"/>
              <a:t>▼</a:t>
            </a:r>
            <a:endParaRPr lang="en-US" altLang="ja-JP" sz="5400" b="1" dirty="0"/>
          </a:p>
          <a:p>
            <a:pPr algn="l">
              <a:lnSpc>
                <a:spcPct val="100000"/>
              </a:lnSpc>
            </a:pPr>
            <a:r>
              <a:rPr lang="ja-JP" altLang="en-US" sz="5400" b="1" dirty="0"/>
              <a:t>２．まとめ・次回予告</a:t>
            </a:r>
          </a:p>
        </p:txBody>
      </p:sp>
    </p:spTree>
    <p:extLst>
      <p:ext uri="{BB962C8B-B14F-4D97-AF65-F5344CB8AC3E}">
        <p14:creationId xmlns:p14="http://schemas.microsoft.com/office/powerpoint/2010/main" val="1029769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B26C-8CF0-47BF-A9DB-4940913D1C1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887A22C-9B8E-6109-6011-23249699E9AE}"/>
              </a:ext>
            </a:extLst>
          </p:cNvPr>
          <p:cNvSpPr>
            <a:spLocks noGrp="1"/>
          </p:cNvSpPr>
          <p:nvPr>
            <p:ph type="ctrTitle"/>
          </p:nvPr>
        </p:nvSpPr>
        <p:spPr>
          <a:xfrm>
            <a:off x="42262" y="2592122"/>
            <a:ext cx="12107476" cy="1128852"/>
          </a:xfrm>
        </p:spPr>
        <p:txBody>
          <a:bodyPr>
            <a:noAutofit/>
          </a:bodyPr>
          <a:lstStyle/>
          <a:p>
            <a:pPr>
              <a:lnSpc>
                <a:spcPct val="100000"/>
              </a:lnSpc>
            </a:pPr>
            <a:r>
              <a:rPr lang="ja-JP" altLang="en-US" b="1" dirty="0"/>
              <a:t>１．</a:t>
            </a:r>
            <a:r>
              <a:rPr lang="ja-JP" altLang="en-US" sz="6000" b="1" dirty="0"/>
              <a:t>アイディアを整理して</a:t>
            </a:r>
            <a:br>
              <a:rPr lang="en-US" altLang="ja-JP" sz="6000" b="1" dirty="0"/>
            </a:br>
            <a:r>
              <a:rPr lang="ja-JP" altLang="en-US" sz="6000" b="1" dirty="0"/>
              <a:t>　　発表資料を作成する</a:t>
            </a:r>
            <a:endParaRPr lang="en-US" altLang="ja-JP" b="1" dirty="0"/>
          </a:p>
        </p:txBody>
      </p:sp>
    </p:spTree>
    <p:extLst>
      <p:ext uri="{BB962C8B-B14F-4D97-AF65-F5344CB8AC3E}">
        <p14:creationId xmlns:p14="http://schemas.microsoft.com/office/powerpoint/2010/main" val="2805936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3C25-01EC-DC5C-6FA4-8156EE2D015B}"/>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AEB53508-5CAB-0DFB-9025-417763982ED4}"/>
              </a:ext>
            </a:extLst>
          </p:cNvPr>
          <p:cNvSpPr txBox="1">
            <a:spLocks/>
          </p:cNvSpPr>
          <p:nvPr/>
        </p:nvSpPr>
        <p:spPr>
          <a:xfrm>
            <a:off x="84524" y="229093"/>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アイディアを整理して発表資料を作成する</a:t>
            </a:r>
          </a:p>
        </p:txBody>
      </p:sp>
      <p:sp>
        <p:nvSpPr>
          <p:cNvPr id="14" name="テキスト ボックス 13">
            <a:extLst>
              <a:ext uri="{FF2B5EF4-FFF2-40B4-BE49-F238E27FC236}">
                <a16:creationId xmlns:a16="http://schemas.microsoft.com/office/drawing/2014/main" id="{0969D0E3-9DCD-62D5-2D81-A14E5644B0AD}"/>
              </a:ext>
            </a:extLst>
          </p:cNvPr>
          <p:cNvSpPr txBox="1"/>
          <p:nvPr/>
        </p:nvSpPr>
        <p:spPr>
          <a:xfrm>
            <a:off x="4160874" y="1356055"/>
            <a:ext cx="8031126" cy="5032147"/>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・アイディアを３つの項目で整理する。</a:t>
            </a:r>
            <a:endParaRPr kumimoji="1" lang="en-US" altLang="ja-JP" sz="2800" dirty="0"/>
          </a:p>
          <a:p>
            <a:pPr>
              <a:spcAft>
                <a:spcPts val="600"/>
              </a:spcAft>
            </a:pPr>
            <a:r>
              <a:rPr kumimoji="1" lang="ja-JP" altLang="en-US" sz="2800" dirty="0"/>
              <a:t>・発表資料を作成する。</a:t>
            </a:r>
          </a:p>
          <a:p>
            <a:pPr>
              <a:spcAft>
                <a:spcPts val="600"/>
              </a:spcAft>
            </a:pPr>
            <a:r>
              <a:rPr kumimoji="1" lang="en-US" altLang="ja-JP" sz="2800" dirty="0"/>
              <a:t>【</a:t>
            </a:r>
            <a:r>
              <a:rPr kumimoji="1" lang="ja-JP" altLang="en-US" sz="2800" dirty="0"/>
              <a:t>流れ</a:t>
            </a:r>
            <a:r>
              <a:rPr kumimoji="1" lang="en-US" altLang="ja-JP" sz="2800" dirty="0"/>
              <a:t>】</a:t>
            </a:r>
          </a:p>
          <a:p>
            <a:pPr>
              <a:spcAft>
                <a:spcPts val="600"/>
              </a:spcAft>
            </a:pPr>
            <a:r>
              <a:rPr kumimoji="1" lang="ja-JP" altLang="en-US" sz="2800" dirty="0"/>
              <a:t>・クラス説明　　  　 　　</a:t>
            </a:r>
            <a:r>
              <a:rPr kumimoji="1" lang="en-US" altLang="ja-JP" sz="2800" dirty="0"/>
              <a:t>10</a:t>
            </a:r>
            <a:r>
              <a:rPr kumimoji="1" lang="ja-JP" altLang="en-US" sz="2800" dirty="0"/>
              <a:t>分</a:t>
            </a:r>
          </a:p>
          <a:p>
            <a:pPr>
              <a:spcAft>
                <a:spcPts val="600"/>
              </a:spcAft>
            </a:pPr>
            <a:r>
              <a:rPr kumimoji="1" lang="ja-JP" altLang="en-US" sz="2800" dirty="0"/>
              <a:t>・個人ワーク　 　　　　 </a:t>
            </a:r>
            <a:r>
              <a:rPr kumimoji="1" lang="en-US" altLang="ja-JP" sz="2800" dirty="0"/>
              <a:t>20</a:t>
            </a:r>
            <a:r>
              <a:rPr kumimoji="1" lang="ja-JP" altLang="en-US" sz="2800" dirty="0"/>
              <a:t>分</a:t>
            </a:r>
          </a:p>
          <a:p>
            <a:pPr>
              <a:spcAft>
                <a:spcPts val="600"/>
              </a:spcAft>
            </a:pPr>
            <a:r>
              <a:rPr lang="en-US" altLang="ja-JP" sz="2800" dirty="0"/>
              <a:t>【</a:t>
            </a:r>
            <a:r>
              <a:rPr lang="ja-JP" altLang="en-US" sz="2800" dirty="0"/>
              <a:t>資料形式</a:t>
            </a:r>
            <a:r>
              <a:rPr lang="en-US" altLang="ja-JP" sz="2800" dirty="0"/>
              <a:t>】</a:t>
            </a:r>
            <a:r>
              <a:rPr lang="ja-JP" altLang="en-US" sz="2800" dirty="0"/>
              <a:t>　</a:t>
            </a:r>
            <a:endParaRPr lang="en-US" altLang="ja-JP" sz="2800" dirty="0"/>
          </a:p>
          <a:p>
            <a:pPr>
              <a:spcAft>
                <a:spcPts val="600"/>
              </a:spcAft>
            </a:pPr>
            <a:r>
              <a:rPr lang="ja-JP" altLang="en-US" sz="2800" dirty="0"/>
              <a:t>・形式１：紙芝居を活用する（白紙）</a:t>
            </a:r>
            <a:endParaRPr lang="en-US" altLang="ja-JP" sz="2800" dirty="0"/>
          </a:p>
          <a:p>
            <a:pPr>
              <a:spcAft>
                <a:spcPts val="600"/>
              </a:spcAft>
            </a:pPr>
            <a:r>
              <a:rPr lang="ja-JP" altLang="en-US" sz="2800" dirty="0"/>
              <a:t>・形式２：プレゼンテーションソフトを活用する</a:t>
            </a:r>
            <a:endParaRPr lang="en-US" altLang="ja-JP" sz="2800" dirty="0"/>
          </a:p>
          <a:p>
            <a:pPr>
              <a:spcAft>
                <a:spcPts val="600"/>
              </a:spcAft>
            </a:pPr>
            <a:r>
              <a:rPr lang="ja-JP" altLang="en-US" sz="2400" dirty="0"/>
              <a:t>　</a:t>
            </a:r>
            <a:r>
              <a:rPr lang="en-US" altLang="ja-JP" sz="2400" dirty="0"/>
              <a:t>※</a:t>
            </a:r>
            <a:r>
              <a:rPr lang="ja-JP" altLang="en-US" sz="2400" dirty="0"/>
              <a:t>どちらの形式にするかは先生の指示に従いましょう</a:t>
            </a:r>
            <a:endParaRPr lang="en-US" altLang="ja-JP" dirty="0"/>
          </a:p>
        </p:txBody>
      </p:sp>
      <p:pic>
        <p:nvPicPr>
          <p:cNvPr id="2" name="図 1">
            <a:extLst>
              <a:ext uri="{FF2B5EF4-FFF2-40B4-BE49-F238E27FC236}">
                <a16:creationId xmlns:a16="http://schemas.microsoft.com/office/drawing/2014/main" id="{3D1AE856-DFB0-E962-ED1C-31E9007251D1}"/>
              </a:ext>
            </a:extLst>
          </p:cNvPr>
          <p:cNvPicPr>
            <a:picLocks noChangeAspect="1"/>
          </p:cNvPicPr>
          <p:nvPr/>
        </p:nvPicPr>
        <p:blipFill>
          <a:blip r:embed="rId2"/>
          <a:stretch>
            <a:fillRect/>
          </a:stretch>
        </p:blipFill>
        <p:spPr>
          <a:xfrm>
            <a:off x="243917" y="1423065"/>
            <a:ext cx="3429297" cy="4953429"/>
          </a:xfrm>
          <a:prstGeom prst="rect">
            <a:avLst/>
          </a:prstGeom>
          <a:ln>
            <a:solidFill>
              <a:schemeClr val="tx1"/>
            </a:solidFill>
          </a:ln>
        </p:spPr>
      </p:pic>
    </p:spTree>
    <p:extLst>
      <p:ext uri="{BB962C8B-B14F-4D97-AF65-F5344CB8AC3E}">
        <p14:creationId xmlns:p14="http://schemas.microsoft.com/office/powerpoint/2010/main" val="2834335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1E9A-E44E-79AF-9F05-A4847F7A76DD}"/>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CA26EF11-12B9-C5DD-33CE-52D73E67D7E6}"/>
              </a:ext>
            </a:extLst>
          </p:cNvPr>
          <p:cNvSpPr txBox="1">
            <a:spLocks/>
          </p:cNvSpPr>
          <p:nvPr/>
        </p:nvSpPr>
        <p:spPr>
          <a:xfrm>
            <a:off x="84524" y="0"/>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アイディア整理サンプルと３つの項目について</a:t>
            </a:r>
          </a:p>
        </p:txBody>
      </p:sp>
      <p:graphicFrame>
        <p:nvGraphicFramePr>
          <p:cNvPr id="5" name="表 4">
            <a:extLst>
              <a:ext uri="{FF2B5EF4-FFF2-40B4-BE49-F238E27FC236}">
                <a16:creationId xmlns:a16="http://schemas.microsoft.com/office/drawing/2014/main" id="{C7411FB1-2F15-60A8-6D36-0DFEDF019866}"/>
              </a:ext>
            </a:extLst>
          </p:cNvPr>
          <p:cNvGraphicFramePr>
            <a:graphicFrameLocks noGrp="1"/>
          </p:cNvGraphicFramePr>
          <p:nvPr>
            <p:extLst>
              <p:ext uri="{D42A27DB-BD31-4B8C-83A1-F6EECF244321}">
                <p14:modId xmlns:p14="http://schemas.microsoft.com/office/powerpoint/2010/main" val="1728942384"/>
              </p:ext>
            </p:extLst>
          </p:nvPr>
        </p:nvGraphicFramePr>
        <p:xfrm>
          <a:off x="322414" y="1903926"/>
          <a:ext cx="11231895" cy="4849112"/>
        </p:xfrm>
        <a:graphic>
          <a:graphicData uri="http://schemas.openxmlformats.org/drawingml/2006/table">
            <a:tbl>
              <a:tblPr firstRow="1" bandRow="1">
                <a:tableStyleId>{5940675A-B579-460E-94D1-54222C63F5DA}</a:tableStyleId>
              </a:tblPr>
              <a:tblGrid>
                <a:gridCol w="1151895">
                  <a:extLst>
                    <a:ext uri="{9D8B030D-6E8A-4147-A177-3AD203B41FA5}">
                      <a16:colId xmlns:a16="http://schemas.microsoft.com/office/drawing/2014/main" val="2300708474"/>
                    </a:ext>
                  </a:extLst>
                </a:gridCol>
                <a:gridCol w="5040000">
                  <a:extLst>
                    <a:ext uri="{9D8B030D-6E8A-4147-A177-3AD203B41FA5}">
                      <a16:colId xmlns:a16="http://schemas.microsoft.com/office/drawing/2014/main" val="856880235"/>
                    </a:ext>
                  </a:extLst>
                </a:gridCol>
                <a:gridCol w="5040000">
                  <a:extLst>
                    <a:ext uri="{9D8B030D-6E8A-4147-A177-3AD203B41FA5}">
                      <a16:colId xmlns:a16="http://schemas.microsoft.com/office/drawing/2014/main" val="546456912"/>
                    </a:ext>
                  </a:extLst>
                </a:gridCol>
              </a:tblGrid>
              <a:tr h="424299">
                <a:tc>
                  <a:txBody>
                    <a:bodyPr/>
                    <a:lstStyle/>
                    <a:p>
                      <a:endParaRPr kumimoji="1" lang="ja-JP" altLang="en-US" sz="2400" dirty="0">
                        <a:latin typeface="HGP創英角ｺﾞｼｯｸUB" panose="020B0900000000000000" pitchFamily="50" charset="-128"/>
                        <a:ea typeface="HGP創英角ｺﾞｼｯｸUB" panose="020B0900000000000000"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サンプル１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サンプル２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908227192"/>
                  </a:ext>
                </a:extLst>
              </a:tr>
              <a:tr h="1612335">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テーマ・</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理由</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ja-JP" altLang="en-US" sz="2000" dirty="0"/>
                        <a:t>■テーマ：</a:t>
                      </a:r>
                      <a:endParaRPr lang="en-US" altLang="ja-JP" sz="2000" dirty="0"/>
                    </a:p>
                    <a:p>
                      <a:r>
                        <a:rPr lang="ja-JP" altLang="en-US" sz="2000" b="1" dirty="0">
                          <a:solidFill>
                            <a:srgbClr val="FF0000"/>
                          </a:solidFill>
                        </a:rPr>
                        <a:t>持続可能な尾瀬 </a:t>
                      </a:r>
                      <a:r>
                        <a:rPr lang="en-US" altLang="ja-JP" sz="2000" b="1" dirty="0">
                          <a:solidFill>
                            <a:srgbClr val="FF0000"/>
                          </a:solidFill>
                        </a:rPr>
                        <a:t>× </a:t>
                      </a:r>
                      <a:r>
                        <a:rPr lang="ja-JP" altLang="en-US" sz="2000" b="1" dirty="0">
                          <a:solidFill>
                            <a:srgbClr val="FF0000"/>
                          </a:solidFill>
                        </a:rPr>
                        <a:t>お風呂</a:t>
                      </a:r>
                      <a:endParaRPr kumimoji="1" lang="en-US" altLang="ja-JP" sz="2000" dirty="0">
                        <a:solidFill>
                          <a:srgbClr val="FF0000"/>
                        </a:solidFill>
                        <a:latin typeface="+mn-ea"/>
                        <a:ea typeface="+mn-ea"/>
                      </a:endParaRPr>
                    </a:p>
                    <a:p>
                      <a:r>
                        <a:rPr kumimoji="1" lang="ja-JP" altLang="en-US" sz="1600" dirty="0">
                          <a:latin typeface="+mn-ea"/>
                          <a:ea typeface="+mn-ea"/>
                        </a:rPr>
                        <a:t>■理由：</a:t>
                      </a:r>
                      <a:endParaRPr kumimoji="1" lang="en-US" altLang="ja-JP" sz="1600" dirty="0">
                        <a:latin typeface="+mn-ea"/>
                        <a:ea typeface="+mn-ea"/>
                      </a:endParaRPr>
                    </a:p>
                    <a:p>
                      <a:r>
                        <a:rPr kumimoji="1" lang="ja-JP" altLang="en-US" sz="1600" dirty="0">
                          <a:latin typeface="+mn-ea"/>
                          <a:ea typeface="+mn-ea"/>
                        </a:rPr>
                        <a:t>お風呂が好きで、尾瀬散策した後に入りたくなったから。でも、環境のために我慢する必要もあるので、お風呂のありがたみを感じられるようにしたい。</a:t>
                      </a:r>
                      <a:endParaRPr kumimoji="1" lang="ja-JP"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2000" dirty="0">
                          <a:latin typeface="+mn-ea"/>
                          <a:ea typeface="+mn-ea"/>
                        </a:rPr>
                        <a:t>■テーマ：</a:t>
                      </a:r>
                      <a:endParaRPr kumimoji="1" lang="en-US" altLang="ja-JP" sz="2000" dirty="0">
                        <a:latin typeface="+mn-ea"/>
                        <a:ea typeface="+mn-ea"/>
                      </a:endParaRPr>
                    </a:p>
                    <a:p>
                      <a:r>
                        <a:rPr kumimoji="1" lang="ja-JP" altLang="en-US" sz="2000" b="1" dirty="0">
                          <a:solidFill>
                            <a:srgbClr val="FF0000"/>
                          </a:solidFill>
                          <a:latin typeface="+mn-ea"/>
                          <a:ea typeface="+mn-ea"/>
                        </a:rPr>
                        <a:t>持続可能な尾瀬 </a:t>
                      </a:r>
                      <a:r>
                        <a:rPr kumimoji="1" lang="en-US" altLang="ja-JP" sz="2000" b="1" dirty="0">
                          <a:solidFill>
                            <a:srgbClr val="FF0000"/>
                          </a:solidFill>
                          <a:latin typeface="+mn-ea"/>
                          <a:ea typeface="+mn-ea"/>
                        </a:rPr>
                        <a:t>× </a:t>
                      </a:r>
                      <a:r>
                        <a:rPr kumimoji="1" lang="ja-JP" altLang="en-US" sz="2000" b="1" dirty="0">
                          <a:solidFill>
                            <a:srgbClr val="FF0000"/>
                          </a:solidFill>
                          <a:latin typeface="+mn-ea"/>
                          <a:ea typeface="+mn-ea"/>
                        </a:rPr>
                        <a:t>家族</a:t>
                      </a:r>
                      <a:endParaRPr kumimoji="1" lang="en-US" altLang="ja-JP" sz="2000" dirty="0">
                        <a:solidFill>
                          <a:srgbClr val="FF0000"/>
                        </a:solidFill>
                        <a:latin typeface="+mn-ea"/>
                        <a:ea typeface="+mn-ea"/>
                      </a:endParaRPr>
                    </a:p>
                    <a:p>
                      <a:r>
                        <a:rPr kumimoji="1" lang="ja-JP" altLang="en-US" sz="1600" dirty="0">
                          <a:latin typeface="+mn-ea"/>
                          <a:ea typeface="+mn-ea"/>
                        </a:rPr>
                        <a:t>■理由：</a:t>
                      </a:r>
                      <a:endParaRPr kumimoji="1" lang="en-US" altLang="ja-JP" sz="1600" dirty="0">
                        <a:latin typeface="+mn-ea"/>
                        <a:ea typeface="+mn-ea"/>
                      </a:endParaRPr>
                    </a:p>
                    <a:p>
                      <a:r>
                        <a:rPr lang="ja-JP" altLang="en-US" sz="1600" dirty="0"/>
                        <a:t>家族が大好きだから。家族の思い出作りの場として尾瀬を活用できれば、より多くの人が自然を大切にするようになるのではないかと思いました。</a:t>
                      </a:r>
                      <a:endParaRPr kumimoji="1" lang="ja-JP" altLang="en-US" sz="16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3959929"/>
                  </a:ext>
                </a:extLst>
              </a:tr>
              <a:tr h="1612335">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アイディア</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ja-JP" altLang="en-US" sz="1600" b="1" dirty="0"/>
                        <a:t>登山後に楽しめる</a:t>
                      </a:r>
                      <a:endParaRPr lang="en-US" altLang="ja-JP" sz="1600" b="1" dirty="0"/>
                    </a:p>
                    <a:p>
                      <a:r>
                        <a:rPr lang="ja-JP" altLang="en-US" sz="1600" b="1" dirty="0"/>
                        <a:t>「尾瀬温泉 </a:t>
                      </a:r>
                      <a:r>
                        <a:rPr lang="en-US" altLang="ja-JP" sz="1600" b="1" dirty="0"/>
                        <a:t>× </a:t>
                      </a:r>
                      <a:r>
                        <a:rPr lang="ja-JP" altLang="en-US" sz="1600" b="1" dirty="0"/>
                        <a:t>エコ風呂」アイディア</a:t>
                      </a:r>
                      <a:br>
                        <a:rPr lang="ja-JP" altLang="en-US" sz="1600" dirty="0"/>
                      </a:br>
                      <a:r>
                        <a:rPr lang="ja-JP" altLang="en-US" sz="1600" dirty="0"/>
                        <a:t>・不要になった木道等をくだいて木のチップを活用した燃料でお湯を沸かし、環境負荷を削減。ただし、不要になったものが出た時にしか入れない限定バージョン。</a:t>
                      </a:r>
                      <a:endParaRPr kumimoji="1" lang="ja-JP" altLang="en-US" sz="14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ja-JP" altLang="en-US" sz="1600" b="1" dirty="0"/>
                        <a:t>「親子で挑戦！エコキャンプ </a:t>
                      </a:r>
                      <a:r>
                        <a:rPr lang="en-US" altLang="ja-JP" sz="1600" b="1" dirty="0"/>
                        <a:t>in </a:t>
                      </a:r>
                      <a:r>
                        <a:rPr lang="ja-JP" altLang="en-US" sz="1600" b="1" dirty="0"/>
                        <a:t>尾瀬」</a:t>
                      </a:r>
                      <a:br>
                        <a:rPr lang="ja-JP" altLang="en-US" sz="1600" dirty="0"/>
                      </a:br>
                      <a:r>
                        <a:rPr lang="ja-JP" altLang="en-US" sz="1600" dirty="0"/>
                        <a:t>・「ゴミを出さないキャンプ」をテーマに、持ち込んだ食材を使い切る工夫や、自然に優しいアウトドアライフを実践する。</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71522042"/>
                  </a:ext>
                </a:extLst>
              </a:tr>
              <a:tr h="1103177">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まとめ</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kumimoji="1" lang="ja-JP" altLang="en-US" sz="1600" dirty="0">
                          <a:latin typeface="+mn-ea"/>
                          <a:ea typeface="+mn-ea"/>
                        </a:rPr>
                        <a:t>登山で疲れた体をいやしながら、環境にも優しい温泉を楽しめるようになります。</a:t>
                      </a:r>
                      <a:endParaRPr kumimoji="1" lang="en-US" altLang="ja-JP" sz="1600" dirty="0">
                        <a:latin typeface="+mn-ea"/>
                        <a:ea typeface="+mn-ea"/>
                      </a:endParaRPr>
                    </a:p>
                    <a:p>
                      <a:r>
                        <a:rPr kumimoji="1" lang="ja-JP" altLang="en-US" sz="1600" dirty="0">
                          <a:latin typeface="+mn-ea"/>
                          <a:ea typeface="+mn-ea"/>
                        </a:rPr>
                        <a:t>ありがたいことがわかって、家でお風呂入る時も、むだな水をつかわなくなるかもしれない！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ja-JP" altLang="en-US" sz="1600" dirty="0"/>
                        <a:t>このアイディアが実現すると、親子で環境について楽しく学べる機会が増えると思う。</a:t>
                      </a:r>
                      <a:endParaRPr kumimoji="1" lang="ja-JP"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7008758"/>
                  </a:ext>
                </a:extLst>
              </a:tr>
            </a:tbl>
          </a:graphicData>
        </a:graphic>
      </p:graphicFrame>
      <p:sp>
        <p:nvSpPr>
          <p:cNvPr id="6" name="テキスト ボックス 5">
            <a:extLst>
              <a:ext uri="{FF2B5EF4-FFF2-40B4-BE49-F238E27FC236}">
                <a16:creationId xmlns:a16="http://schemas.microsoft.com/office/drawing/2014/main" id="{FCFFCECF-E01A-5B82-551B-D76D88E46DE8}"/>
              </a:ext>
            </a:extLst>
          </p:cNvPr>
          <p:cNvSpPr txBox="1"/>
          <p:nvPr/>
        </p:nvSpPr>
        <p:spPr>
          <a:xfrm>
            <a:off x="322413" y="890408"/>
            <a:ext cx="11231895" cy="954107"/>
          </a:xfrm>
          <a:prstGeom prst="rect">
            <a:avLst/>
          </a:prstGeom>
          <a:noFill/>
        </p:spPr>
        <p:txBody>
          <a:bodyPr wrap="square" rtlCol="0">
            <a:spAutoFit/>
          </a:bodyPr>
          <a:lstStyle/>
          <a:p>
            <a:pPr algn="ctr"/>
            <a:r>
              <a:rPr kumimoji="1" lang="ja-JP" altLang="en-US" sz="2800" dirty="0"/>
              <a:t>「テーマ・理由」「アイディア」「まとめ」の３つの項目で、</a:t>
            </a:r>
            <a:endParaRPr kumimoji="1" lang="en-US" altLang="ja-JP" sz="2800" dirty="0"/>
          </a:p>
          <a:p>
            <a:pPr algn="ctr"/>
            <a:r>
              <a:rPr kumimoji="1" lang="ja-JP" altLang="en-US" sz="2800" dirty="0"/>
              <a:t>自分のアイディアを整理していきましょう</a:t>
            </a:r>
          </a:p>
        </p:txBody>
      </p:sp>
    </p:spTree>
    <p:extLst>
      <p:ext uri="{BB962C8B-B14F-4D97-AF65-F5344CB8AC3E}">
        <p14:creationId xmlns:p14="http://schemas.microsoft.com/office/powerpoint/2010/main" val="2312750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16259-8694-E639-6542-535A4FAB0267}"/>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912402F2-A75E-04CE-7653-9D13A7C72B36}"/>
              </a:ext>
            </a:extLst>
          </p:cNvPr>
          <p:cNvSpPr txBox="1">
            <a:spLocks/>
          </p:cNvSpPr>
          <p:nvPr/>
        </p:nvSpPr>
        <p:spPr>
          <a:xfrm>
            <a:off x="84524" y="0"/>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発表資料の作成について</a:t>
            </a:r>
          </a:p>
        </p:txBody>
      </p:sp>
      <p:sp>
        <p:nvSpPr>
          <p:cNvPr id="6" name="テキスト ボックス 5">
            <a:extLst>
              <a:ext uri="{FF2B5EF4-FFF2-40B4-BE49-F238E27FC236}">
                <a16:creationId xmlns:a16="http://schemas.microsoft.com/office/drawing/2014/main" id="{C2DFBAAB-2D98-FD52-696B-7980EDE05405}"/>
              </a:ext>
            </a:extLst>
          </p:cNvPr>
          <p:cNvSpPr txBox="1"/>
          <p:nvPr/>
        </p:nvSpPr>
        <p:spPr>
          <a:xfrm>
            <a:off x="322413" y="890408"/>
            <a:ext cx="11510466" cy="1384995"/>
          </a:xfrm>
          <a:prstGeom prst="rect">
            <a:avLst/>
          </a:prstGeom>
          <a:noFill/>
        </p:spPr>
        <p:txBody>
          <a:bodyPr wrap="square" rtlCol="0">
            <a:spAutoFit/>
          </a:bodyPr>
          <a:lstStyle/>
          <a:p>
            <a:pPr algn="ctr"/>
            <a:r>
              <a:rPr lang="ja-JP" altLang="en-US" sz="2800" dirty="0"/>
              <a:t>アイディアを整理できたら発表資料を作成しましょう。</a:t>
            </a:r>
            <a:endParaRPr lang="en-US" altLang="ja-JP" sz="2800" dirty="0"/>
          </a:p>
          <a:p>
            <a:pPr algn="ctr"/>
            <a:r>
              <a:rPr kumimoji="1" lang="ja-JP" altLang="en-US" sz="2800" dirty="0"/>
              <a:t>３つの項目は必ず入れて、それ以外の内容・デザインなどは</a:t>
            </a:r>
            <a:endParaRPr kumimoji="1" lang="en-US" altLang="ja-JP" sz="2800" dirty="0"/>
          </a:p>
          <a:p>
            <a:pPr algn="ctr"/>
            <a:r>
              <a:rPr kumimoji="1" lang="ja-JP" altLang="en-US" sz="2800" dirty="0"/>
              <a:t>自由に加筆しましょう。</a:t>
            </a:r>
          </a:p>
        </p:txBody>
      </p:sp>
      <p:grpSp>
        <p:nvGrpSpPr>
          <p:cNvPr id="2" name="グループ化 1">
            <a:extLst>
              <a:ext uri="{FF2B5EF4-FFF2-40B4-BE49-F238E27FC236}">
                <a16:creationId xmlns:a16="http://schemas.microsoft.com/office/drawing/2014/main" id="{6324D666-9854-C507-31C8-365F131BB6D7}"/>
              </a:ext>
            </a:extLst>
          </p:cNvPr>
          <p:cNvGrpSpPr/>
          <p:nvPr/>
        </p:nvGrpSpPr>
        <p:grpSpPr>
          <a:xfrm>
            <a:off x="7418293" y="3209404"/>
            <a:ext cx="3399891" cy="3274197"/>
            <a:chOff x="6945482" y="2427922"/>
            <a:chExt cx="4241326" cy="4241326"/>
          </a:xfrm>
        </p:grpSpPr>
        <p:pic>
          <p:nvPicPr>
            <p:cNvPr id="3" name="グラフィックス 2" descr="タブレット 単色塗りつぶし">
              <a:extLst>
                <a:ext uri="{FF2B5EF4-FFF2-40B4-BE49-F238E27FC236}">
                  <a16:creationId xmlns:a16="http://schemas.microsoft.com/office/drawing/2014/main" id="{D994AEFE-06CE-78CB-93B8-A1E041A660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5482" y="2427922"/>
              <a:ext cx="4241326" cy="4241326"/>
            </a:xfrm>
            <a:prstGeom prst="rect">
              <a:avLst/>
            </a:prstGeom>
          </p:spPr>
        </p:pic>
        <p:pic>
          <p:nvPicPr>
            <p:cNvPr id="4" name="グラフィックス 3" descr="Web カメラ 単色塗りつぶし">
              <a:extLst>
                <a:ext uri="{FF2B5EF4-FFF2-40B4-BE49-F238E27FC236}">
                  <a16:creationId xmlns:a16="http://schemas.microsoft.com/office/drawing/2014/main" id="{A1FEB649-7883-6C7A-3609-E0EA924A6B69}"/>
                </a:ext>
              </a:extLst>
            </p:cNvPr>
            <p:cNvPicPr>
              <a:picLocks noChangeAspect="1"/>
            </p:cNvPicPr>
            <p:nvPr/>
          </p:nvPicPr>
          <p:blipFill>
            <a:blip r:embed="rId4">
              <a:extLst>
                <a:ext uri="{96DAC541-7B7A-43D3-8B79-37D633B846F1}">
                  <asvg:svgBlip xmlns:asvg="http://schemas.microsoft.com/office/drawing/2016/SVG/main" r:embed="rId5"/>
                </a:ext>
              </a:extLst>
            </a:blip>
            <a:srcRect b="27518"/>
            <a:stretch/>
          </p:blipFill>
          <p:spPr>
            <a:xfrm rot="10800000">
              <a:off x="8635695" y="3510699"/>
              <a:ext cx="882231" cy="639451"/>
            </a:xfrm>
            <a:prstGeom prst="rect">
              <a:avLst/>
            </a:prstGeom>
          </p:spPr>
        </p:pic>
      </p:grpSp>
      <p:pic>
        <p:nvPicPr>
          <p:cNvPr id="8" name="グラフィックス 7" descr="紙 単色塗りつぶし">
            <a:extLst>
              <a:ext uri="{FF2B5EF4-FFF2-40B4-BE49-F238E27FC236}">
                <a16:creationId xmlns:a16="http://schemas.microsoft.com/office/drawing/2014/main" id="{BDF40811-8279-ACDD-2796-CC541A5D4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445422" y="3388008"/>
            <a:ext cx="3095593" cy="3095593"/>
          </a:xfrm>
          <a:prstGeom prst="rect">
            <a:avLst/>
          </a:prstGeom>
        </p:spPr>
      </p:pic>
      <p:sp>
        <p:nvSpPr>
          <p:cNvPr id="9" name="正方形/長方形 8">
            <a:extLst>
              <a:ext uri="{FF2B5EF4-FFF2-40B4-BE49-F238E27FC236}">
                <a16:creationId xmlns:a16="http://schemas.microsoft.com/office/drawing/2014/main" id="{51F2CDFE-94D7-11A9-6411-26867EADA530}"/>
              </a:ext>
            </a:extLst>
          </p:cNvPr>
          <p:cNvSpPr/>
          <p:nvPr/>
        </p:nvSpPr>
        <p:spPr>
          <a:xfrm>
            <a:off x="1285592" y="2534970"/>
            <a:ext cx="3558012" cy="124032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形式１：</a:t>
            </a:r>
            <a:endParaRPr kumimoji="1" lang="en-US" altLang="ja-JP" sz="3600" b="1" dirty="0">
              <a:solidFill>
                <a:schemeClr val="tx1"/>
              </a:solidFill>
            </a:endParaRPr>
          </a:p>
          <a:p>
            <a:pPr algn="ctr"/>
            <a:r>
              <a:rPr lang="ja-JP" altLang="en-US" sz="3600" b="1" dirty="0">
                <a:solidFill>
                  <a:schemeClr val="tx1"/>
                </a:solidFill>
              </a:rPr>
              <a:t>紙芝居形式</a:t>
            </a:r>
            <a:endParaRPr kumimoji="1" lang="ja-JP" altLang="en-US" sz="3600" b="1" dirty="0">
              <a:solidFill>
                <a:schemeClr val="tx1"/>
              </a:solidFill>
            </a:endParaRPr>
          </a:p>
        </p:txBody>
      </p:sp>
      <p:sp>
        <p:nvSpPr>
          <p:cNvPr id="10" name="正方形/長方形 9">
            <a:extLst>
              <a:ext uri="{FF2B5EF4-FFF2-40B4-BE49-F238E27FC236}">
                <a16:creationId xmlns:a16="http://schemas.microsoft.com/office/drawing/2014/main" id="{0DB87FEB-775B-F9B6-169C-28E6B14A0B5C}"/>
              </a:ext>
            </a:extLst>
          </p:cNvPr>
          <p:cNvSpPr/>
          <p:nvPr/>
        </p:nvSpPr>
        <p:spPr>
          <a:xfrm>
            <a:off x="7334018" y="2439362"/>
            <a:ext cx="3558012" cy="124032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形式２：</a:t>
            </a:r>
            <a:endParaRPr kumimoji="1" lang="en-US" altLang="ja-JP" sz="3600" b="1" dirty="0">
              <a:solidFill>
                <a:schemeClr val="tx1"/>
              </a:solidFill>
            </a:endParaRPr>
          </a:p>
          <a:p>
            <a:pPr algn="ctr"/>
            <a:r>
              <a:rPr lang="ja-JP" altLang="en-US" sz="3200" b="1" dirty="0">
                <a:solidFill>
                  <a:schemeClr val="tx1"/>
                </a:solidFill>
              </a:rPr>
              <a:t>プレゼンソフト形式</a:t>
            </a:r>
            <a:endParaRPr kumimoji="1" lang="ja-JP" altLang="en-US" sz="3200" b="1" dirty="0">
              <a:solidFill>
                <a:schemeClr val="tx1"/>
              </a:solidFill>
            </a:endParaRPr>
          </a:p>
        </p:txBody>
      </p:sp>
      <p:sp>
        <p:nvSpPr>
          <p:cNvPr id="11" name="テキスト ボックス 10">
            <a:extLst>
              <a:ext uri="{FF2B5EF4-FFF2-40B4-BE49-F238E27FC236}">
                <a16:creationId xmlns:a16="http://schemas.microsoft.com/office/drawing/2014/main" id="{F52B4883-C056-1ABE-0A02-4EB5266B5009}"/>
              </a:ext>
            </a:extLst>
          </p:cNvPr>
          <p:cNvSpPr txBox="1"/>
          <p:nvPr/>
        </p:nvSpPr>
        <p:spPr>
          <a:xfrm>
            <a:off x="280651" y="6221991"/>
            <a:ext cx="11510466" cy="523220"/>
          </a:xfrm>
          <a:prstGeom prst="rect">
            <a:avLst/>
          </a:prstGeom>
          <a:noFill/>
        </p:spPr>
        <p:txBody>
          <a:bodyPr wrap="square" rtlCol="0">
            <a:spAutoFit/>
          </a:bodyPr>
          <a:lstStyle/>
          <a:p>
            <a:pPr algn="ctr"/>
            <a:r>
              <a:rPr lang="ja-JP" altLang="en-US" sz="2800" dirty="0"/>
              <a:t>次回授業では、ひとり</a:t>
            </a:r>
            <a:r>
              <a:rPr lang="en-US" altLang="ja-JP" sz="2800" dirty="0"/>
              <a:t>2</a:t>
            </a:r>
            <a:r>
              <a:rPr lang="ja-JP" altLang="en-US" sz="2800" dirty="0"/>
              <a:t>分程度で発表する予定です。</a:t>
            </a:r>
            <a:endParaRPr lang="en-US" altLang="ja-JP" sz="2800" dirty="0"/>
          </a:p>
        </p:txBody>
      </p:sp>
    </p:spTree>
    <p:extLst>
      <p:ext uri="{BB962C8B-B14F-4D97-AF65-F5344CB8AC3E}">
        <p14:creationId xmlns:p14="http://schemas.microsoft.com/office/powerpoint/2010/main" val="3314974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3BBD4-D271-1499-19DD-9E721E7637BE}"/>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B9AD5C72-8FB7-ACA3-90FA-A882001313C4}"/>
              </a:ext>
            </a:extLst>
          </p:cNvPr>
          <p:cNvSpPr txBox="1">
            <a:spLocks/>
          </p:cNvSpPr>
          <p:nvPr/>
        </p:nvSpPr>
        <p:spPr>
          <a:xfrm>
            <a:off x="0" y="229093"/>
            <a:ext cx="12192000"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3200" b="1" dirty="0"/>
              <a:t>個人ワーク：アイディアを整理して発表資料を作成する　</a:t>
            </a:r>
            <a:r>
              <a:rPr lang="en-US" altLang="ja-JP" sz="3200" b="1" dirty="0"/>
              <a:t>35</a:t>
            </a:r>
            <a:r>
              <a:rPr lang="ja-JP" altLang="en-US" sz="3200" b="1" dirty="0"/>
              <a:t>分程度</a:t>
            </a:r>
          </a:p>
        </p:txBody>
      </p:sp>
      <p:sp>
        <p:nvSpPr>
          <p:cNvPr id="14" name="テキスト ボックス 13">
            <a:extLst>
              <a:ext uri="{FF2B5EF4-FFF2-40B4-BE49-F238E27FC236}">
                <a16:creationId xmlns:a16="http://schemas.microsoft.com/office/drawing/2014/main" id="{FF3153FA-C219-909E-684F-74FA5035DB48}"/>
              </a:ext>
            </a:extLst>
          </p:cNvPr>
          <p:cNvSpPr txBox="1"/>
          <p:nvPr/>
        </p:nvSpPr>
        <p:spPr>
          <a:xfrm>
            <a:off x="4160874" y="1356055"/>
            <a:ext cx="8031126" cy="5524589"/>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・アイディアを３つの項目で整理する。</a:t>
            </a:r>
            <a:endParaRPr kumimoji="1" lang="en-US" altLang="ja-JP" sz="2800" dirty="0"/>
          </a:p>
          <a:p>
            <a:pPr>
              <a:spcAft>
                <a:spcPts val="600"/>
              </a:spcAft>
            </a:pPr>
            <a:r>
              <a:rPr kumimoji="1" lang="ja-JP" altLang="en-US" sz="2800" dirty="0"/>
              <a:t>・発表資料を作成する。</a:t>
            </a:r>
          </a:p>
          <a:p>
            <a:pPr>
              <a:spcAft>
                <a:spcPts val="600"/>
              </a:spcAft>
            </a:pPr>
            <a:r>
              <a:rPr kumimoji="1" lang="en-US" altLang="ja-JP" sz="2800" dirty="0"/>
              <a:t>【</a:t>
            </a:r>
            <a:r>
              <a:rPr lang="ja-JP" altLang="en-US" sz="2800" dirty="0"/>
              <a:t>アイディア整理項目</a:t>
            </a:r>
            <a:r>
              <a:rPr kumimoji="1" lang="en-US" altLang="ja-JP" sz="2800" dirty="0"/>
              <a:t>】</a:t>
            </a:r>
          </a:p>
          <a:p>
            <a:pPr>
              <a:spcAft>
                <a:spcPts val="600"/>
              </a:spcAft>
            </a:pPr>
            <a:r>
              <a:rPr kumimoji="1" lang="ja-JP" altLang="en-US" sz="2800" dirty="0"/>
              <a:t>・テーマ・理由：</a:t>
            </a:r>
            <a:r>
              <a:rPr lang="ja-JP" altLang="en-US" sz="2800" dirty="0"/>
              <a:t>「持続可能な尾瀬</a:t>
            </a:r>
            <a:r>
              <a:rPr lang="en-US" altLang="ja-JP" sz="2800" dirty="0"/>
              <a:t>×</a:t>
            </a:r>
            <a:r>
              <a:rPr lang="ja-JP" altLang="en-US" sz="2800" dirty="0"/>
              <a:t>○○」</a:t>
            </a:r>
            <a:endParaRPr kumimoji="1" lang="en-US" altLang="ja-JP" sz="2800" dirty="0"/>
          </a:p>
          <a:p>
            <a:pPr>
              <a:spcAft>
                <a:spcPts val="600"/>
              </a:spcAft>
            </a:pPr>
            <a:r>
              <a:rPr lang="ja-JP" altLang="en-US" sz="2800" dirty="0"/>
              <a:t>・アイディア：具体的にどんなアイディアか？</a:t>
            </a:r>
            <a:endParaRPr lang="en-US" altLang="ja-JP" sz="2800" dirty="0"/>
          </a:p>
          <a:p>
            <a:pPr>
              <a:spcAft>
                <a:spcPts val="600"/>
              </a:spcAft>
            </a:pPr>
            <a:r>
              <a:rPr kumimoji="1" lang="ja-JP" altLang="en-US" sz="2800" dirty="0"/>
              <a:t>・まとめ：アイディアが実現するとどうなるか？</a:t>
            </a:r>
            <a:endParaRPr kumimoji="1" lang="en-US" altLang="ja-JP" sz="2800" dirty="0"/>
          </a:p>
          <a:p>
            <a:pPr>
              <a:spcAft>
                <a:spcPts val="600"/>
              </a:spcAft>
            </a:pPr>
            <a:r>
              <a:rPr lang="en-US" altLang="ja-JP" sz="2800" dirty="0"/>
              <a:t>【</a:t>
            </a:r>
            <a:r>
              <a:rPr lang="ja-JP" altLang="en-US" sz="2800" dirty="0"/>
              <a:t>その他</a:t>
            </a:r>
            <a:r>
              <a:rPr lang="en-US" altLang="ja-JP" sz="2800" dirty="0"/>
              <a:t>】</a:t>
            </a:r>
          </a:p>
          <a:p>
            <a:pPr>
              <a:spcAft>
                <a:spcPts val="600"/>
              </a:spcAft>
            </a:pPr>
            <a:r>
              <a:rPr kumimoji="1" lang="ja-JP" altLang="en-US" sz="2800" dirty="0"/>
              <a:t>・整理できたら資料作成をする。</a:t>
            </a:r>
            <a:endParaRPr kumimoji="1" lang="en-US" altLang="ja-JP" sz="2800" dirty="0"/>
          </a:p>
          <a:p>
            <a:pPr>
              <a:spcAft>
                <a:spcPts val="600"/>
              </a:spcAft>
            </a:pPr>
            <a:r>
              <a:rPr lang="ja-JP" altLang="en-US" sz="2800" dirty="0"/>
              <a:t>・資料作成するときには、３つの項目以外にも入れることや、デザインなどを工夫しても構いません</a:t>
            </a:r>
            <a:endParaRPr kumimoji="1" lang="ja-JP" altLang="en-US" sz="2800" dirty="0"/>
          </a:p>
        </p:txBody>
      </p:sp>
      <p:pic>
        <p:nvPicPr>
          <p:cNvPr id="2" name="図 1">
            <a:extLst>
              <a:ext uri="{FF2B5EF4-FFF2-40B4-BE49-F238E27FC236}">
                <a16:creationId xmlns:a16="http://schemas.microsoft.com/office/drawing/2014/main" id="{0798C498-77E1-4DF8-A12D-31EF11628096}"/>
              </a:ext>
            </a:extLst>
          </p:cNvPr>
          <p:cNvPicPr>
            <a:picLocks noChangeAspect="1"/>
          </p:cNvPicPr>
          <p:nvPr/>
        </p:nvPicPr>
        <p:blipFill>
          <a:blip r:embed="rId2"/>
          <a:stretch>
            <a:fillRect/>
          </a:stretch>
        </p:blipFill>
        <p:spPr>
          <a:xfrm>
            <a:off x="243917" y="1423065"/>
            <a:ext cx="3429297" cy="4953429"/>
          </a:xfrm>
          <a:prstGeom prst="rect">
            <a:avLst/>
          </a:prstGeom>
          <a:ln>
            <a:solidFill>
              <a:schemeClr val="tx1"/>
            </a:solidFill>
          </a:ln>
        </p:spPr>
      </p:pic>
      <p:sp>
        <p:nvSpPr>
          <p:cNvPr id="3" name="四角形: 角を丸くする 2">
            <a:extLst>
              <a:ext uri="{FF2B5EF4-FFF2-40B4-BE49-F238E27FC236}">
                <a16:creationId xmlns:a16="http://schemas.microsoft.com/office/drawing/2014/main" id="{F34EEBA2-7CC3-4D03-1D36-810E99694F55}"/>
              </a:ext>
            </a:extLst>
          </p:cNvPr>
          <p:cNvSpPr/>
          <p:nvPr/>
        </p:nvSpPr>
        <p:spPr>
          <a:xfrm>
            <a:off x="243917" y="4155541"/>
            <a:ext cx="3429297" cy="2286100"/>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5668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7CC1-6D24-0EC8-232E-A5DBDA66BE8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780300D-F36A-B618-D145-F109D9D8E27B}"/>
              </a:ext>
            </a:extLst>
          </p:cNvPr>
          <p:cNvSpPr>
            <a:spLocks noGrp="1"/>
          </p:cNvSpPr>
          <p:nvPr>
            <p:ph type="ctrTitle"/>
          </p:nvPr>
        </p:nvSpPr>
        <p:spPr>
          <a:xfrm>
            <a:off x="42262" y="2592122"/>
            <a:ext cx="12107476" cy="1128852"/>
          </a:xfrm>
        </p:spPr>
        <p:txBody>
          <a:bodyPr>
            <a:noAutofit/>
          </a:bodyPr>
          <a:lstStyle/>
          <a:p>
            <a:pPr>
              <a:lnSpc>
                <a:spcPct val="100000"/>
              </a:lnSpc>
            </a:pPr>
            <a:r>
              <a:rPr lang="ja-JP" altLang="en-US" b="1" dirty="0"/>
              <a:t>２．まとめ・次回予告</a:t>
            </a:r>
            <a:endParaRPr lang="en-US" altLang="ja-JP" b="1" dirty="0"/>
          </a:p>
        </p:txBody>
      </p:sp>
    </p:spTree>
    <p:extLst>
      <p:ext uri="{BB962C8B-B14F-4D97-AF65-F5344CB8AC3E}">
        <p14:creationId xmlns:p14="http://schemas.microsoft.com/office/powerpoint/2010/main" val="3758820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C900F-3F12-69E5-18AF-AC25BCC2936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8C2B850-8DE7-000B-7DF3-AB75D5D9F546}"/>
              </a:ext>
            </a:extLst>
          </p:cNvPr>
          <p:cNvSpPr>
            <a:spLocks noGrp="1"/>
          </p:cNvSpPr>
          <p:nvPr>
            <p:ph type="ctrTitle"/>
          </p:nvPr>
        </p:nvSpPr>
        <p:spPr>
          <a:xfrm>
            <a:off x="0" y="161365"/>
            <a:ext cx="12192000" cy="997195"/>
          </a:xfrm>
        </p:spPr>
        <p:txBody>
          <a:bodyPr>
            <a:noAutofit/>
          </a:bodyPr>
          <a:lstStyle/>
          <a:p>
            <a:pPr>
              <a:lnSpc>
                <a:spcPct val="150000"/>
              </a:lnSpc>
            </a:pPr>
            <a:r>
              <a:rPr kumimoji="1" lang="ja-JP" altLang="en-US" sz="4000" b="1" dirty="0"/>
              <a:t>まとめ・次回予告</a:t>
            </a:r>
          </a:p>
        </p:txBody>
      </p:sp>
      <p:sp>
        <p:nvSpPr>
          <p:cNvPr id="2" name="タイトル 3">
            <a:extLst>
              <a:ext uri="{FF2B5EF4-FFF2-40B4-BE49-F238E27FC236}">
                <a16:creationId xmlns:a16="http://schemas.microsoft.com/office/drawing/2014/main" id="{8E4BA402-4973-9242-C9E6-5F4504322CBD}"/>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1" name="テキスト ボックス 10">
            <a:extLst>
              <a:ext uri="{FF2B5EF4-FFF2-40B4-BE49-F238E27FC236}">
                <a16:creationId xmlns:a16="http://schemas.microsoft.com/office/drawing/2014/main" id="{21EFD26D-1347-7F2D-A29F-77AC586E6777}"/>
              </a:ext>
            </a:extLst>
          </p:cNvPr>
          <p:cNvSpPr txBox="1"/>
          <p:nvPr/>
        </p:nvSpPr>
        <p:spPr>
          <a:xfrm>
            <a:off x="98079" y="1075134"/>
            <a:ext cx="11995842" cy="5109091"/>
          </a:xfrm>
          <a:prstGeom prst="rect">
            <a:avLst/>
          </a:prstGeom>
          <a:noFill/>
        </p:spPr>
        <p:txBody>
          <a:bodyPr wrap="square">
            <a:spAutoFit/>
          </a:bodyPr>
          <a:lstStyle/>
          <a:p>
            <a:pPr>
              <a:spcAft>
                <a:spcPts val="1200"/>
              </a:spcAft>
            </a:pPr>
            <a:r>
              <a:rPr kumimoji="1" lang="en-US" altLang="ja-JP" sz="3200" b="1" dirty="0"/>
              <a:t>【</a:t>
            </a:r>
            <a:r>
              <a:rPr kumimoji="1" lang="ja-JP" altLang="en-US" sz="3200" b="1" dirty="0"/>
              <a:t>まとめ</a:t>
            </a:r>
            <a:r>
              <a:rPr kumimoji="1" lang="en-US" altLang="ja-JP" sz="3200" b="1" dirty="0"/>
              <a:t>】</a:t>
            </a:r>
          </a:p>
          <a:p>
            <a:pPr>
              <a:spcAft>
                <a:spcPts val="1200"/>
              </a:spcAft>
            </a:pPr>
            <a:r>
              <a:rPr kumimoji="1" lang="ja-JP" altLang="en-US" sz="3200" b="1" dirty="0"/>
              <a:t>・</a:t>
            </a:r>
            <a:r>
              <a:rPr lang="ja-JP" altLang="en-US" sz="3200" b="1" dirty="0"/>
              <a:t>アイディアを３つの項目で整理をしました</a:t>
            </a:r>
            <a:endParaRPr lang="en-US" altLang="ja-JP" sz="3200" b="1" dirty="0"/>
          </a:p>
          <a:p>
            <a:pPr>
              <a:spcAft>
                <a:spcPts val="1200"/>
              </a:spcAft>
            </a:pPr>
            <a:r>
              <a:rPr lang="ja-JP" altLang="en-US" sz="3200" b="1" dirty="0"/>
              <a:t>・発表資料を作成しました</a:t>
            </a:r>
            <a:endParaRPr lang="en-US" altLang="ja-JP" sz="3200" b="1" dirty="0"/>
          </a:p>
          <a:p>
            <a:pPr>
              <a:spcAft>
                <a:spcPts val="1200"/>
              </a:spcAft>
            </a:pPr>
            <a:endParaRPr lang="en-US" altLang="ja-JP" sz="3200" b="1" dirty="0"/>
          </a:p>
          <a:p>
            <a:pPr>
              <a:spcAft>
                <a:spcPts val="1200"/>
              </a:spcAft>
            </a:pPr>
            <a:r>
              <a:rPr kumimoji="1" lang="en-US" altLang="ja-JP" sz="3200" b="1" dirty="0"/>
              <a:t>【</a:t>
            </a:r>
            <a:r>
              <a:rPr kumimoji="1" lang="ja-JP" altLang="en-US" sz="3200" b="1" dirty="0"/>
              <a:t>次回予告</a:t>
            </a:r>
            <a:r>
              <a:rPr kumimoji="1" lang="en-US" altLang="ja-JP" sz="3200" b="1" dirty="0"/>
              <a:t>】</a:t>
            </a:r>
          </a:p>
          <a:p>
            <a:pPr>
              <a:spcAft>
                <a:spcPts val="1200"/>
              </a:spcAft>
            </a:pPr>
            <a:r>
              <a:rPr lang="ja-JP" altLang="en-US" sz="3200" b="1" dirty="0"/>
              <a:t>・いよいよ最終回です。</a:t>
            </a:r>
            <a:endParaRPr lang="en-US" altLang="ja-JP" sz="3200" b="1" dirty="0"/>
          </a:p>
          <a:p>
            <a:pPr>
              <a:spcAft>
                <a:spcPts val="1200"/>
              </a:spcAft>
            </a:pPr>
            <a:r>
              <a:rPr lang="ja-JP" altLang="en-US" sz="3200" b="1" dirty="0"/>
              <a:t>・アイディアをひとり</a:t>
            </a:r>
            <a:r>
              <a:rPr lang="en-US" altLang="ja-JP" sz="3200" b="1" dirty="0"/>
              <a:t>2</a:t>
            </a:r>
            <a:r>
              <a:rPr lang="ja-JP" altLang="en-US" sz="3200" b="1" dirty="0"/>
              <a:t>分程度で発表します。</a:t>
            </a:r>
            <a:endParaRPr lang="en-US" altLang="ja-JP" sz="3200" b="1" dirty="0"/>
          </a:p>
          <a:p>
            <a:pPr>
              <a:spcAft>
                <a:spcPts val="1200"/>
              </a:spcAft>
            </a:pPr>
            <a:r>
              <a:rPr kumimoji="1" lang="ja-JP" altLang="en-US" sz="3200" b="1" dirty="0"/>
              <a:t>・</a:t>
            </a:r>
            <a:r>
              <a:rPr lang="ja-JP" altLang="en-US" sz="3200" b="1" dirty="0"/>
              <a:t>それぞれのアイディアを学び合えることを楽しみにしましょう。</a:t>
            </a:r>
            <a:endParaRPr kumimoji="1" lang="ja-JP" altLang="en-US" sz="3200" b="1" dirty="0"/>
          </a:p>
        </p:txBody>
      </p:sp>
      <p:graphicFrame>
        <p:nvGraphicFramePr>
          <p:cNvPr id="3" name="表 2">
            <a:extLst>
              <a:ext uri="{FF2B5EF4-FFF2-40B4-BE49-F238E27FC236}">
                <a16:creationId xmlns:a16="http://schemas.microsoft.com/office/drawing/2014/main" id="{0C359FAB-5A99-A19F-DDD1-343AD8AE47AD}"/>
              </a:ext>
            </a:extLst>
          </p:cNvPr>
          <p:cNvGraphicFramePr>
            <a:graphicFrameLocks noGrp="1"/>
          </p:cNvGraphicFramePr>
          <p:nvPr>
            <p:extLst>
              <p:ext uri="{D42A27DB-BD31-4B8C-83A1-F6EECF244321}">
                <p14:modId xmlns:p14="http://schemas.microsoft.com/office/powerpoint/2010/main" val="1602365923"/>
              </p:ext>
            </p:extLst>
          </p:nvPr>
        </p:nvGraphicFramePr>
        <p:xfrm>
          <a:off x="7804889" y="1750581"/>
          <a:ext cx="2130358" cy="1276704"/>
        </p:xfrm>
        <a:graphic>
          <a:graphicData uri="http://schemas.openxmlformats.org/drawingml/2006/table">
            <a:tbl>
              <a:tblPr firstRow="1" bandRow="1">
                <a:tableStyleId>{5940675A-B579-460E-94D1-54222C63F5DA}</a:tableStyleId>
              </a:tblPr>
              <a:tblGrid>
                <a:gridCol w="2130358">
                  <a:extLst>
                    <a:ext uri="{9D8B030D-6E8A-4147-A177-3AD203B41FA5}">
                      <a16:colId xmlns:a16="http://schemas.microsoft.com/office/drawing/2014/main" val="564145788"/>
                    </a:ext>
                  </a:extLst>
                </a:gridCol>
              </a:tblGrid>
              <a:tr h="425568">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テーマ・理由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5041519"/>
                  </a:ext>
                </a:extLst>
              </a:tr>
              <a:tr h="425568">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アイディア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6974366"/>
                  </a:ext>
                </a:extLst>
              </a:tr>
              <a:tr h="425568">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まとめ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62751853"/>
                  </a:ext>
                </a:extLst>
              </a:tr>
            </a:tbl>
          </a:graphicData>
        </a:graphic>
      </p:graphicFrame>
    </p:spTree>
    <p:extLst>
      <p:ext uri="{BB962C8B-B14F-4D97-AF65-F5344CB8AC3E}">
        <p14:creationId xmlns:p14="http://schemas.microsoft.com/office/powerpoint/2010/main" val="1298928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6379-7685-E825-391C-F3A40D2320F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B1C2E15-2C16-585C-FCC8-B9F22EB7332F}"/>
              </a:ext>
            </a:extLst>
          </p:cNvPr>
          <p:cNvSpPr>
            <a:spLocks noGrp="1"/>
          </p:cNvSpPr>
          <p:nvPr>
            <p:ph type="ctrTitle"/>
          </p:nvPr>
        </p:nvSpPr>
        <p:spPr>
          <a:xfrm>
            <a:off x="-500061" y="-118469"/>
            <a:ext cx="12692061" cy="3311612"/>
          </a:xfrm>
        </p:spPr>
        <p:txBody>
          <a:bodyPr>
            <a:noAutofit/>
          </a:bodyPr>
          <a:lstStyle/>
          <a:p>
            <a:pPr algn="r">
              <a:lnSpc>
                <a:spcPct val="150000"/>
              </a:lnSpc>
            </a:pPr>
            <a:r>
              <a:rPr kumimoji="1" lang="ja-JP" altLang="en-US" sz="1050" dirty="0"/>
              <a:t>　　　　　　　</a:t>
            </a:r>
            <a:r>
              <a:rPr kumimoji="1" lang="ja-JP" altLang="en-US" sz="3600" dirty="0"/>
              <a:t>尾瀬ネイチャーラーニングモデルプログラム　</a:t>
            </a:r>
            <a:r>
              <a:rPr lang="ja-JP" altLang="en-US" sz="3600" dirty="0"/>
              <a:t>中学校</a:t>
            </a:r>
            <a:r>
              <a:rPr kumimoji="1" lang="ja-JP" altLang="en-US" sz="3600" dirty="0"/>
              <a:t>編</a:t>
            </a:r>
            <a:br>
              <a:rPr kumimoji="1" lang="en-US" altLang="ja-JP" sz="1050" dirty="0"/>
            </a:br>
            <a:r>
              <a:rPr lang="ja-JP" altLang="en-US" sz="7600" b="1" dirty="0"/>
              <a:t>持続可能な尾瀬</a:t>
            </a:r>
            <a:r>
              <a:rPr lang="en-US" altLang="ja-JP" sz="7600" b="1" dirty="0"/>
              <a:t>×</a:t>
            </a:r>
            <a:r>
              <a:rPr lang="ja-JP" altLang="en-US" sz="7600" b="1" dirty="0"/>
              <a:t>○○探究</a:t>
            </a:r>
            <a:r>
              <a:rPr kumimoji="1" lang="ja-JP" altLang="en-US" sz="7600" b="1" dirty="0"/>
              <a:t>　</a:t>
            </a:r>
          </a:p>
        </p:txBody>
      </p:sp>
      <p:sp>
        <p:nvSpPr>
          <p:cNvPr id="6" name="テキスト ボックス 5">
            <a:extLst>
              <a:ext uri="{FF2B5EF4-FFF2-40B4-BE49-F238E27FC236}">
                <a16:creationId xmlns:a16="http://schemas.microsoft.com/office/drawing/2014/main" id="{FFE97354-4B4F-7DC7-2C16-62E3B16CDDE9}"/>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２時間目</a:t>
            </a:r>
          </a:p>
        </p:txBody>
      </p:sp>
      <p:sp>
        <p:nvSpPr>
          <p:cNvPr id="5" name="テキスト ボックス 4">
            <a:extLst>
              <a:ext uri="{FF2B5EF4-FFF2-40B4-BE49-F238E27FC236}">
                <a16:creationId xmlns:a16="http://schemas.microsoft.com/office/drawing/2014/main" id="{446B0D1A-A4EB-FAAA-14D9-71EAA1C36C0E}"/>
              </a:ext>
            </a:extLst>
          </p:cNvPr>
          <p:cNvSpPr txBox="1"/>
          <p:nvPr/>
        </p:nvSpPr>
        <p:spPr>
          <a:xfrm>
            <a:off x="816172" y="3857416"/>
            <a:ext cx="10456666" cy="1015663"/>
          </a:xfrm>
          <a:prstGeom prst="rect">
            <a:avLst/>
          </a:prstGeom>
          <a:noFill/>
        </p:spPr>
        <p:txBody>
          <a:bodyPr wrap="square">
            <a:spAutoFit/>
          </a:bodyPr>
          <a:lstStyle/>
          <a:p>
            <a:pPr algn="ctr"/>
            <a:r>
              <a:rPr lang="ja-JP" altLang="en-US" sz="6000" dirty="0"/>
              <a:t>アイディアを発表する</a:t>
            </a:r>
          </a:p>
        </p:txBody>
      </p:sp>
    </p:spTree>
    <p:extLst>
      <p:ext uri="{BB962C8B-B14F-4D97-AF65-F5344CB8AC3E}">
        <p14:creationId xmlns:p14="http://schemas.microsoft.com/office/powerpoint/2010/main" val="1216498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2D5B2-B455-901E-CC7A-33534F9580A6}"/>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8482238E-2261-422E-11CE-CFF5D4767B36}"/>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4" name="タイトル 3">
            <a:extLst>
              <a:ext uri="{FF2B5EF4-FFF2-40B4-BE49-F238E27FC236}">
                <a16:creationId xmlns:a16="http://schemas.microsoft.com/office/drawing/2014/main" id="{1B309DDA-1D5D-547B-8637-32B1BF401148}"/>
              </a:ext>
            </a:extLst>
          </p:cNvPr>
          <p:cNvSpPr txBox="1">
            <a:spLocks/>
          </p:cNvSpPr>
          <p:nvPr/>
        </p:nvSpPr>
        <p:spPr>
          <a:xfrm>
            <a:off x="180969" y="1148693"/>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p>
        </p:txBody>
      </p:sp>
      <p:pic>
        <p:nvPicPr>
          <p:cNvPr id="3" name="図 2">
            <a:extLst>
              <a:ext uri="{FF2B5EF4-FFF2-40B4-BE49-F238E27FC236}">
                <a16:creationId xmlns:a16="http://schemas.microsoft.com/office/drawing/2014/main" id="{1F224878-CB0E-C0CB-D132-EA3679558D96}"/>
              </a:ext>
            </a:extLst>
          </p:cNvPr>
          <p:cNvPicPr>
            <a:picLocks noChangeAspect="1"/>
          </p:cNvPicPr>
          <p:nvPr/>
        </p:nvPicPr>
        <p:blipFill>
          <a:blip r:embed="rId2"/>
          <a:stretch>
            <a:fillRect/>
          </a:stretch>
        </p:blipFill>
        <p:spPr>
          <a:xfrm>
            <a:off x="1300945" y="2231909"/>
            <a:ext cx="2926760" cy="4227543"/>
          </a:xfrm>
          <a:prstGeom prst="rect">
            <a:avLst/>
          </a:prstGeom>
          <a:ln>
            <a:solidFill>
              <a:schemeClr val="tx1"/>
            </a:solidFill>
          </a:ln>
        </p:spPr>
      </p:pic>
      <p:sp>
        <p:nvSpPr>
          <p:cNvPr id="5" name="タイトル 3">
            <a:extLst>
              <a:ext uri="{FF2B5EF4-FFF2-40B4-BE49-F238E27FC236}">
                <a16:creationId xmlns:a16="http://schemas.microsoft.com/office/drawing/2014/main" id="{7B1CED24-D014-F526-1F04-5F20F569D9C6}"/>
              </a:ext>
            </a:extLst>
          </p:cNvPr>
          <p:cNvSpPr txBox="1">
            <a:spLocks/>
          </p:cNvSpPr>
          <p:nvPr/>
        </p:nvSpPr>
        <p:spPr>
          <a:xfrm>
            <a:off x="5497707" y="1344706"/>
            <a:ext cx="6694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（使用する場合のみ）タブレット端末</a:t>
            </a:r>
          </a:p>
        </p:txBody>
      </p:sp>
      <p:grpSp>
        <p:nvGrpSpPr>
          <p:cNvPr id="6" name="グループ化 5">
            <a:extLst>
              <a:ext uri="{FF2B5EF4-FFF2-40B4-BE49-F238E27FC236}">
                <a16:creationId xmlns:a16="http://schemas.microsoft.com/office/drawing/2014/main" id="{D69C253E-BA48-C8DB-1131-D08FFAB79E92}"/>
              </a:ext>
            </a:extLst>
          </p:cNvPr>
          <p:cNvGrpSpPr/>
          <p:nvPr/>
        </p:nvGrpSpPr>
        <p:grpSpPr>
          <a:xfrm>
            <a:off x="6945482" y="2427922"/>
            <a:ext cx="4241326" cy="4241326"/>
            <a:chOff x="6945482" y="2427922"/>
            <a:chExt cx="4241326" cy="4241326"/>
          </a:xfrm>
        </p:grpSpPr>
        <p:pic>
          <p:nvPicPr>
            <p:cNvPr id="7" name="グラフィックス 6" descr="タブレット 単色塗りつぶし">
              <a:extLst>
                <a:ext uri="{FF2B5EF4-FFF2-40B4-BE49-F238E27FC236}">
                  <a16:creationId xmlns:a16="http://schemas.microsoft.com/office/drawing/2014/main" id="{DD8EEAD1-906F-5D28-C18D-5B436CA78E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482" y="2427922"/>
              <a:ext cx="4241326" cy="4241326"/>
            </a:xfrm>
            <a:prstGeom prst="rect">
              <a:avLst/>
            </a:prstGeom>
          </p:spPr>
        </p:pic>
        <p:pic>
          <p:nvPicPr>
            <p:cNvPr id="8" name="グラフィックス 7" descr="Web カメラ 単色塗りつぶし">
              <a:extLst>
                <a:ext uri="{FF2B5EF4-FFF2-40B4-BE49-F238E27FC236}">
                  <a16:creationId xmlns:a16="http://schemas.microsoft.com/office/drawing/2014/main" id="{57201059-BB58-73C5-37D9-DE92DEFD50C3}"/>
                </a:ext>
              </a:extLst>
            </p:cNvPr>
            <p:cNvPicPr>
              <a:picLocks noChangeAspect="1"/>
            </p:cNvPicPr>
            <p:nvPr/>
          </p:nvPicPr>
          <p:blipFill>
            <a:blip r:embed="rId5">
              <a:extLst>
                <a:ext uri="{96DAC541-7B7A-43D3-8B79-37D633B846F1}">
                  <asvg:svgBlip xmlns:asvg="http://schemas.microsoft.com/office/drawing/2016/SVG/main" r:embed="rId6"/>
                </a:ext>
              </a:extLst>
            </a:blip>
            <a:srcRect b="27518"/>
            <a:stretch/>
          </p:blipFill>
          <p:spPr>
            <a:xfrm rot="10800000">
              <a:off x="8635695" y="3510699"/>
              <a:ext cx="882231" cy="639451"/>
            </a:xfrm>
            <a:prstGeom prst="rect">
              <a:avLst/>
            </a:prstGeom>
          </p:spPr>
        </p:pic>
      </p:grpSp>
    </p:spTree>
    <p:extLst>
      <p:ext uri="{BB962C8B-B14F-4D97-AF65-F5344CB8AC3E}">
        <p14:creationId xmlns:p14="http://schemas.microsoft.com/office/powerpoint/2010/main" val="406116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まずは、尾瀬（おぜ）って？</a:t>
            </a:r>
          </a:p>
        </p:txBody>
      </p:sp>
      <p:sp>
        <p:nvSpPr>
          <p:cNvPr id="4" name="テキスト ボックス 3">
            <a:extLst>
              <a:ext uri="{FF2B5EF4-FFF2-40B4-BE49-F238E27FC236}">
                <a16:creationId xmlns:a16="http://schemas.microsoft.com/office/drawing/2014/main" id="{BAFF0520-CB94-0423-E27A-DE25F6C98B8A}"/>
              </a:ext>
            </a:extLst>
          </p:cNvPr>
          <p:cNvSpPr txBox="1"/>
          <p:nvPr/>
        </p:nvSpPr>
        <p:spPr>
          <a:xfrm>
            <a:off x="5926195" y="1586750"/>
            <a:ext cx="6059678" cy="3978012"/>
          </a:xfrm>
          <a:prstGeom prst="rect">
            <a:avLst/>
          </a:prstGeom>
          <a:noFill/>
        </p:spPr>
        <p:txBody>
          <a:bodyPr wrap="square">
            <a:spAutoFit/>
          </a:bodyPr>
          <a:lstStyle/>
          <a:p>
            <a:pPr algn="l" fontAlgn="ctr">
              <a:lnSpc>
                <a:spcPct val="150000"/>
              </a:lnSpc>
              <a:spcAft>
                <a:spcPts val="1500"/>
              </a:spcAft>
            </a:pPr>
            <a:r>
              <a:rPr lang="ja-JP" altLang="en-US" sz="2000" b="1" i="0" dirty="0">
                <a:effectLst/>
                <a:latin typeface="Arial" panose="020B0604020202020204" pitchFamily="34" charset="0"/>
              </a:rPr>
              <a:t>群馬・福島・栃木・新潟の</a:t>
            </a:r>
            <a:r>
              <a:rPr lang="en-US" altLang="ja-JP" sz="2000" b="1" i="0" dirty="0">
                <a:effectLst/>
                <a:latin typeface="Arial" panose="020B0604020202020204" pitchFamily="34" charset="0"/>
              </a:rPr>
              <a:t>4</a:t>
            </a:r>
            <a:r>
              <a:rPr lang="ja-JP" altLang="en-US" sz="2000" b="1" i="0" dirty="0">
                <a:effectLst/>
                <a:latin typeface="Arial" panose="020B0604020202020204" pitchFamily="34" charset="0"/>
              </a:rPr>
              <a:t>県にまたがり、尾瀬ヶ原（おぜがはら）や尾瀬沼（おぜぬま）、至仏山（しふつさん）、燧ヶ岳（ひうちがたけ）等は、文化財保護法でも国の特別天然記念物に指定されています。</a:t>
            </a:r>
          </a:p>
          <a:p>
            <a:pPr algn="l" fontAlgn="ctr">
              <a:lnSpc>
                <a:spcPct val="150000"/>
              </a:lnSpc>
              <a:spcAft>
                <a:spcPts val="1500"/>
              </a:spcAft>
            </a:pPr>
            <a:r>
              <a:rPr lang="ja-JP" altLang="en-US" sz="2000" b="1" i="0" dirty="0">
                <a:effectLst/>
                <a:latin typeface="Arial" panose="020B0604020202020204" pitchFamily="34" charset="0"/>
              </a:rPr>
              <a:t>標高</a:t>
            </a:r>
            <a:r>
              <a:rPr lang="en-US" altLang="ja-JP" sz="2000" b="1" i="0" dirty="0">
                <a:effectLst/>
                <a:latin typeface="Arial" panose="020B0604020202020204" pitchFamily="34" charset="0"/>
              </a:rPr>
              <a:t>1,400</a:t>
            </a:r>
            <a:r>
              <a:rPr lang="ja-JP" altLang="en-US" sz="2000" b="1" i="0" dirty="0">
                <a:effectLst/>
                <a:latin typeface="Arial" panose="020B0604020202020204" pitchFamily="34" charset="0"/>
              </a:rPr>
              <a:t>メートルに位置し本州最大の湿原といわれる尾瀬ヶ原（約</a:t>
            </a:r>
            <a:r>
              <a:rPr lang="en-US" altLang="ja-JP" sz="2000" b="1" i="0" dirty="0">
                <a:effectLst/>
                <a:latin typeface="Arial" panose="020B0604020202020204" pitchFamily="34" charset="0"/>
              </a:rPr>
              <a:t>849</a:t>
            </a:r>
            <a:r>
              <a:rPr lang="ja-JP" altLang="en-US" sz="2000" b="1" i="0" dirty="0">
                <a:effectLst/>
                <a:latin typeface="Arial" panose="020B0604020202020204" pitchFamily="34" charset="0"/>
              </a:rPr>
              <a:t>ヘクタール）を中心とする生態系は、微妙なバランスの上に成り立つ学術的にも価値のある自然です。</a:t>
            </a:r>
          </a:p>
        </p:txBody>
      </p:sp>
      <p:pic>
        <p:nvPicPr>
          <p:cNvPr id="1026" name="Picture 2" descr="ミズバショウの咲く尾瀬の画像">
            <a:extLst>
              <a:ext uri="{FF2B5EF4-FFF2-40B4-BE49-F238E27FC236}">
                <a16:creationId xmlns:a16="http://schemas.microsoft.com/office/drawing/2014/main" id="{FF83DCFC-A011-36BC-A0C7-77A8F880E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97" y="1726501"/>
            <a:ext cx="5742498" cy="401526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CC15AC4-9259-27B3-C24F-230AD6876F43}"/>
              </a:ext>
            </a:extLst>
          </p:cNvPr>
          <p:cNvSpPr txBox="1"/>
          <p:nvPr/>
        </p:nvSpPr>
        <p:spPr>
          <a:xfrm>
            <a:off x="2876550" y="5761891"/>
            <a:ext cx="9315450" cy="276999"/>
          </a:xfrm>
          <a:prstGeom prst="rect">
            <a:avLst/>
          </a:prstGeom>
          <a:noFill/>
        </p:spPr>
        <p:txBody>
          <a:bodyPr wrap="square">
            <a:spAutoFit/>
          </a:bodyPr>
          <a:lstStyle/>
          <a:p>
            <a:pPr algn="r"/>
            <a:r>
              <a:rPr lang="ja-JP" altLang="en-US" sz="1200" dirty="0"/>
              <a:t>（写真・文章）群馬県</a:t>
            </a:r>
            <a:r>
              <a:rPr lang="en-US" altLang="ja-JP" sz="1200" dirty="0"/>
              <a:t>web</a:t>
            </a:r>
            <a:r>
              <a:rPr lang="ja-JP" altLang="en-US" sz="1200" dirty="0"/>
              <a:t>ページ </a:t>
            </a:r>
            <a:r>
              <a:rPr lang="ja-JP" altLang="en-US" sz="1200" dirty="0">
                <a:hlinkClick r:id="rId3"/>
              </a:rPr>
              <a:t>https://www.pref.gunma.jp/page/1218.html</a:t>
            </a:r>
            <a:r>
              <a:rPr lang="ja-JP" altLang="en-US" sz="1200" dirty="0"/>
              <a:t> より転載</a:t>
            </a:r>
          </a:p>
        </p:txBody>
      </p:sp>
      <p:sp>
        <p:nvSpPr>
          <p:cNvPr id="5" name="テキスト ボックス 4">
            <a:extLst>
              <a:ext uri="{FF2B5EF4-FFF2-40B4-BE49-F238E27FC236}">
                <a16:creationId xmlns:a16="http://schemas.microsoft.com/office/drawing/2014/main" id="{CD727224-1169-3FCF-A4FD-79279B49F6E5}"/>
              </a:ext>
            </a:extLst>
          </p:cNvPr>
          <p:cNvSpPr txBox="1"/>
          <p:nvPr/>
        </p:nvSpPr>
        <p:spPr>
          <a:xfrm>
            <a:off x="84524" y="5938892"/>
            <a:ext cx="12029504" cy="735394"/>
          </a:xfrm>
          <a:prstGeom prst="rect">
            <a:avLst/>
          </a:prstGeom>
          <a:noFill/>
        </p:spPr>
        <p:txBody>
          <a:bodyPr wrap="square">
            <a:spAutoFit/>
          </a:bodyPr>
          <a:lstStyle/>
          <a:p>
            <a:pPr algn="ctr">
              <a:lnSpc>
                <a:spcPct val="150000"/>
              </a:lnSpc>
            </a:pPr>
            <a:r>
              <a:rPr lang="ja-JP" altLang="en-US" sz="3200" b="1" dirty="0"/>
              <a:t>わたしたちの学校では、</a:t>
            </a:r>
            <a:r>
              <a:rPr lang="ja-JP" altLang="en-US" sz="3200" b="1" dirty="0">
                <a:highlight>
                  <a:srgbClr val="FFFF00"/>
                </a:highlight>
              </a:rPr>
              <a:t>●月●日（●）</a:t>
            </a:r>
            <a:r>
              <a:rPr lang="ja-JP" altLang="en-US" sz="3200" b="1" dirty="0"/>
              <a:t>に尾瀬を散策します。</a:t>
            </a:r>
            <a:endParaRPr lang="en-US" altLang="ja-JP" sz="3200" b="1" dirty="0"/>
          </a:p>
        </p:txBody>
      </p:sp>
    </p:spTree>
    <p:extLst>
      <p:ext uri="{BB962C8B-B14F-4D97-AF65-F5344CB8AC3E}">
        <p14:creationId xmlns:p14="http://schemas.microsoft.com/office/powerpoint/2010/main" val="3354139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6C55A-E1D4-CAB5-3AED-64503551549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B6C5A52-0382-E13B-0951-6721DA9CADAA}"/>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C6B84FA1-F44A-87AB-DBFD-621FD2B000BF}"/>
              </a:ext>
            </a:extLst>
          </p:cNvPr>
          <p:cNvSpPr txBox="1">
            <a:spLocks/>
          </p:cNvSpPr>
          <p:nvPr/>
        </p:nvSpPr>
        <p:spPr>
          <a:xfrm>
            <a:off x="233917" y="1466660"/>
            <a:ext cx="11724166" cy="50337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5400" b="1" dirty="0"/>
              <a:t>１．アイディアを発表する</a:t>
            </a:r>
            <a:endParaRPr lang="en-US" altLang="ja-JP" sz="5400" b="1" dirty="0"/>
          </a:p>
          <a:p>
            <a:pPr algn="l">
              <a:lnSpc>
                <a:spcPct val="100000"/>
              </a:lnSpc>
            </a:pPr>
            <a:r>
              <a:rPr lang="ja-JP" altLang="en-US" sz="5400" b="1" dirty="0"/>
              <a:t>▼</a:t>
            </a:r>
            <a:endParaRPr lang="en-US" altLang="ja-JP" sz="5400" b="1" dirty="0"/>
          </a:p>
          <a:p>
            <a:pPr algn="l">
              <a:lnSpc>
                <a:spcPct val="100000"/>
              </a:lnSpc>
            </a:pPr>
            <a:r>
              <a:rPr lang="ja-JP" altLang="en-US" sz="5400" b="1" dirty="0"/>
              <a:t>２．尾瀬ネイチャーラーニングを</a:t>
            </a:r>
            <a:endParaRPr lang="en-US" altLang="ja-JP" sz="5400" b="1" dirty="0"/>
          </a:p>
          <a:p>
            <a:pPr algn="l">
              <a:lnSpc>
                <a:spcPct val="100000"/>
              </a:lnSpc>
            </a:pPr>
            <a:r>
              <a:rPr lang="ja-JP" altLang="en-US" sz="5400" b="1" dirty="0"/>
              <a:t>　　振り返る</a:t>
            </a:r>
            <a:endParaRPr lang="en-US" altLang="ja-JP" sz="5400" b="1" dirty="0"/>
          </a:p>
          <a:p>
            <a:pPr algn="l">
              <a:lnSpc>
                <a:spcPct val="100000"/>
              </a:lnSpc>
            </a:pPr>
            <a:r>
              <a:rPr lang="ja-JP" altLang="en-US" sz="5400" b="1" dirty="0"/>
              <a:t>▼</a:t>
            </a:r>
            <a:endParaRPr lang="en-US" altLang="ja-JP" sz="5400" b="1" dirty="0"/>
          </a:p>
          <a:p>
            <a:pPr algn="l">
              <a:lnSpc>
                <a:spcPct val="100000"/>
              </a:lnSpc>
            </a:pPr>
            <a:r>
              <a:rPr lang="ja-JP" altLang="en-US" sz="5400" b="1" dirty="0"/>
              <a:t>３．まとめ</a:t>
            </a:r>
          </a:p>
        </p:txBody>
      </p:sp>
    </p:spTree>
    <p:extLst>
      <p:ext uri="{BB962C8B-B14F-4D97-AF65-F5344CB8AC3E}">
        <p14:creationId xmlns:p14="http://schemas.microsoft.com/office/powerpoint/2010/main" val="239172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F11E7-3BD8-09B6-7D31-65FB85D82CF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FBB6BCA-FE1B-6C02-5722-FD220FCBE7E6}"/>
              </a:ext>
            </a:extLst>
          </p:cNvPr>
          <p:cNvSpPr>
            <a:spLocks noGrp="1"/>
          </p:cNvSpPr>
          <p:nvPr>
            <p:ph type="ctrTitle"/>
          </p:nvPr>
        </p:nvSpPr>
        <p:spPr>
          <a:xfrm>
            <a:off x="42262" y="2592122"/>
            <a:ext cx="12107476" cy="1128852"/>
          </a:xfrm>
        </p:spPr>
        <p:txBody>
          <a:bodyPr>
            <a:noAutofit/>
          </a:bodyPr>
          <a:lstStyle/>
          <a:p>
            <a:pPr>
              <a:lnSpc>
                <a:spcPct val="100000"/>
              </a:lnSpc>
            </a:pPr>
            <a:r>
              <a:rPr lang="ja-JP" altLang="en-US" b="1" dirty="0"/>
              <a:t>１．アイディアを発表する</a:t>
            </a:r>
            <a:endParaRPr lang="en-US" altLang="ja-JP" b="1" dirty="0"/>
          </a:p>
        </p:txBody>
      </p:sp>
    </p:spTree>
    <p:extLst>
      <p:ext uri="{BB962C8B-B14F-4D97-AF65-F5344CB8AC3E}">
        <p14:creationId xmlns:p14="http://schemas.microsoft.com/office/powerpoint/2010/main" val="1340298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3504B-DD48-A54A-142E-49CD56D1FE26}"/>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60EFC21A-5D62-CF01-5872-CFF7B5575613}"/>
              </a:ext>
            </a:extLst>
          </p:cNvPr>
          <p:cNvSpPr txBox="1">
            <a:spLocks/>
          </p:cNvSpPr>
          <p:nvPr/>
        </p:nvSpPr>
        <p:spPr>
          <a:xfrm>
            <a:off x="84524" y="229093"/>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アイディアを発表する</a:t>
            </a:r>
          </a:p>
        </p:txBody>
      </p:sp>
      <p:sp>
        <p:nvSpPr>
          <p:cNvPr id="14" name="テキスト ボックス 13">
            <a:extLst>
              <a:ext uri="{FF2B5EF4-FFF2-40B4-BE49-F238E27FC236}">
                <a16:creationId xmlns:a16="http://schemas.microsoft.com/office/drawing/2014/main" id="{3AE2622A-8511-A817-72B8-7541E8C6C303}"/>
              </a:ext>
            </a:extLst>
          </p:cNvPr>
          <p:cNvSpPr txBox="1"/>
          <p:nvPr/>
        </p:nvSpPr>
        <p:spPr>
          <a:xfrm>
            <a:off x="4160874" y="1356055"/>
            <a:ext cx="8031126" cy="4970591"/>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・自身が考えたアイディアを発表する</a:t>
            </a:r>
          </a:p>
          <a:p>
            <a:pPr>
              <a:spcAft>
                <a:spcPts val="600"/>
              </a:spcAft>
            </a:pPr>
            <a:r>
              <a:rPr kumimoji="1" lang="en-US" altLang="ja-JP" sz="2800" dirty="0"/>
              <a:t>【</a:t>
            </a:r>
            <a:r>
              <a:rPr kumimoji="1" lang="ja-JP" altLang="en-US" sz="2800" dirty="0"/>
              <a:t>流れ</a:t>
            </a:r>
            <a:r>
              <a:rPr kumimoji="1" lang="en-US" altLang="ja-JP" sz="2800" dirty="0"/>
              <a:t>】</a:t>
            </a:r>
          </a:p>
          <a:p>
            <a:pPr>
              <a:spcAft>
                <a:spcPts val="600"/>
              </a:spcAft>
            </a:pPr>
            <a:r>
              <a:rPr kumimoji="1" lang="ja-JP" altLang="en-US" sz="2800" dirty="0"/>
              <a:t>・クラス説明　　  　 　　</a:t>
            </a:r>
            <a:r>
              <a:rPr kumimoji="1" lang="en-US" altLang="ja-JP" sz="2800" dirty="0"/>
              <a:t>10</a:t>
            </a:r>
            <a:r>
              <a:rPr kumimoji="1" lang="ja-JP" altLang="en-US" sz="2800" dirty="0"/>
              <a:t>分</a:t>
            </a:r>
          </a:p>
          <a:p>
            <a:pPr>
              <a:spcAft>
                <a:spcPts val="600"/>
              </a:spcAft>
            </a:pPr>
            <a:r>
              <a:rPr kumimoji="1" lang="ja-JP" altLang="en-US" sz="2800" dirty="0"/>
              <a:t>・発　　　　表　　　　　　 </a:t>
            </a:r>
            <a:r>
              <a:rPr kumimoji="1" lang="en-US" altLang="ja-JP" sz="2800" dirty="0"/>
              <a:t>20</a:t>
            </a:r>
            <a:r>
              <a:rPr kumimoji="1" lang="ja-JP" altLang="en-US" sz="2800" dirty="0"/>
              <a:t>分</a:t>
            </a:r>
          </a:p>
          <a:p>
            <a:pPr>
              <a:spcAft>
                <a:spcPts val="600"/>
              </a:spcAft>
            </a:pPr>
            <a:r>
              <a:rPr lang="en-US" altLang="ja-JP" sz="2800" dirty="0"/>
              <a:t>【</a:t>
            </a:r>
            <a:r>
              <a:rPr lang="ja-JP" altLang="en-US" sz="2800" dirty="0"/>
              <a:t>発表形式</a:t>
            </a:r>
            <a:r>
              <a:rPr lang="en-US" altLang="ja-JP" sz="2800" dirty="0"/>
              <a:t>】</a:t>
            </a:r>
            <a:r>
              <a:rPr lang="ja-JP" altLang="en-US" sz="2800" dirty="0"/>
              <a:t>　</a:t>
            </a:r>
            <a:endParaRPr lang="en-US" altLang="ja-JP" sz="2800" dirty="0"/>
          </a:p>
          <a:p>
            <a:pPr>
              <a:spcAft>
                <a:spcPts val="600"/>
              </a:spcAft>
            </a:pPr>
            <a:r>
              <a:rPr lang="ja-JP" altLang="en-US" sz="2800" dirty="0"/>
              <a:t>・①</a:t>
            </a:r>
            <a:r>
              <a:rPr lang="en-US" altLang="ja-JP" sz="2800" dirty="0"/>
              <a:t>4</a:t>
            </a:r>
            <a:r>
              <a:rPr lang="ja-JP" altLang="en-US" sz="2800" dirty="0"/>
              <a:t>人一組程度で行う（</a:t>
            </a:r>
            <a:r>
              <a:rPr lang="en-US" altLang="ja-JP" sz="2800" dirty="0"/>
              <a:t>1</a:t>
            </a:r>
            <a:r>
              <a:rPr lang="ja-JP" altLang="en-US" sz="2800" dirty="0"/>
              <a:t>人</a:t>
            </a:r>
            <a:r>
              <a:rPr lang="en-US" altLang="ja-JP" sz="2800" dirty="0"/>
              <a:t>2</a:t>
            </a:r>
            <a:r>
              <a:rPr lang="ja-JP" altLang="en-US" sz="2800" dirty="0"/>
              <a:t>分</a:t>
            </a:r>
            <a:r>
              <a:rPr lang="en-US" altLang="ja-JP" sz="2800" dirty="0"/>
              <a:t>×</a:t>
            </a:r>
            <a:r>
              <a:rPr lang="ja-JP" altLang="en-US" sz="2800" dirty="0"/>
              <a:t>４人分）</a:t>
            </a:r>
            <a:endParaRPr lang="en-US" altLang="ja-JP" sz="2800" dirty="0"/>
          </a:p>
          <a:p>
            <a:pPr>
              <a:spcAft>
                <a:spcPts val="600"/>
              </a:spcAft>
            </a:pPr>
            <a:r>
              <a:rPr lang="ja-JP" altLang="en-US" sz="2800" dirty="0"/>
              <a:t>・②クラス全体で行う（</a:t>
            </a:r>
            <a:r>
              <a:rPr lang="en-US" altLang="ja-JP" sz="2800" dirty="0"/>
              <a:t>1</a:t>
            </a:r>
            <a:r>
              <a:rPr lang="ja-JP" altLang="en-US" sz="2800" dirty="0"/>
              <a:t>人</a:t>
            </a:r>
            <a:r>
              <a:rPr lang="en-US" altLang="ja-JP" sz="2800" dirty="0"/>
              <a:t>2</a:t>
            </a:r>
            <a:r>
              <a:rPr lang="ja-JP" altLang="en-US" sz="2800" dirty="0"/>
              <a:t>名</a:t>
            </a:r>
            <a:r>
              <a:rPr lang="en-US" altLang="ja-JP" sz="2800" dirty="0"/>
              <a:t>×</a:t>
            </a:r>
            <a:r>
              <a:rPr lang="ja-JP" altLang="en-US" sz="2800" dirty="0"/>
              <a:t>人数）</a:t>
            </a:r>
            <a:endParaRPr lang="en-US" altLang="ja-JP" sz="2800" dirty="0"/>
          </a:p>
          <a:p>
            <a:pPr>
              <a:spcAft>
                <a:spcPts val="600"/>
              </a:spcAft>
            </a:pPr>
            <a:r>
              <a:rPr lang="ja-JP" altLang="en-US" sz="2800" dirty="0"/>
              <a:t>・③その他</a:t>
            </a:r>
            <a:endParaRPr lang="en-US" altLang="ja-JP" sz="2800" dirty="0"/>
          </a:p>
          <a:p>
            <a:pPr>
              <a:spcAft>
                <a:spcPts val="600"/>
              </a:spcAft>
            </a:pPr>
            <a:r>
              <a:rPr lang="en-US" altLang="ja-JP" sz="2000" dirty="0"/>
              <a:t>※</a:t>
            </a:r>
            <a:r>
              <a:rPr lang="ja-JP" altLang="en-US" sz="2000" dirty="0"/>
              <a:t>クラスや学校の状況に応じて柔軟に対応してください。</a:t>
            </a:r>
            <a:endParaRPr lang="en-US" altLang="ja-JP" sz="2000" dirty="0"/>
          </a:p>
        </p:txBody>
      </p:sp>
      <p:pic>
        <p:nvPicPr>
          <p:cNvPr id="4" name="図 3">
            <a:extLst>
              <a:ext uri="{FF2B5EF4-FFF2-40B4-BE49-F238E27FC236}">
                <a16:creationId xmlns:a16="http://schemas.microsoft.com/office/drawing/2014/main" id="{1672E5E9-1FC4-B862-5C1D-9D650FC3BF8B}"/>
              </a:ext>
            </a:extLst>
          </p:cNvPr>
          <p:cNvPicPr>
            <a:picLocks noChangeAspect="1"/>
          </p:cNvPicPr>
          <p:nvPr/>
        </p:nvPicPr>
        <p:blipFill>
          <a:blip r:embed="rId2"/>
          <a:stretch>
            <a:fillRect/>
          </a:stretch>
        </p:blipFill>
        <p:spPr>
          <a:xfrm>
            <a:off x="316344" y="1432118"/>
            <a:ext cx="3429297" cy="4953429"/>
          </a:xfrm>
          <a:prstGeom prst="rect">
            <a:avLst/>
          </a:prstGeom>
          <a:ln>
            <a:solidFill>
              <a:schemeClr val="tx1"/>
            </a:solidFill>
          </a:ln>
        </p:spPr>
      </p:pic>
    </p:spTree>
    <p:extLst>
      <p:ext uri="{BB962C8B-B14F-4D97-AF65-F5344CB8AC3E}">
        <p14:creationId xmlns:p14="http://schemas.microsoft.com/office/powerpoint/2010/main" val="3785331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6D68-F0EF-1BB1-8140-60D0575B3C57}"/>
            </a:ext>
          </a:extLst>
        </p:cNvPr>
        <p:cNvGrpSpPr/>
        <p:nvPr/>
      </p:nvGrpSpPr>
      <p:grpSpPr>
        <a:xfrm>
          <a:off x="0" y="0"/>
          <a:ext cx="0" cy="0"/>
          <a:chOff x="0" y="0"/>
          <a:chExt cx="0" cy="0"/>
        </a:xfrm>
      </p:grpSpPr>
      <p:sp>
        <p:nvSpPr>
          <p:cNvPr id="13" name="タイトル 3">
            <a:extLst>
              <a:ext uri="{FF2B5EF4-FFF2-40B4-BE49-F238E27FC236}">
                <a16:creationId xmlns:a16="http://schemas.microsoft.com/office/drawing/2014/main" id="{F04BBCDD-CECA-EAB3-635D-A4822F430E64}"/>
              </a:ext>
            </a:extLst>
          </p:cNvPr>
          <p:cNvSpPr txBox="1">
            <a:spLocks/>
          </p:cNvSpPr>
          <p:nvPr/>
        </p:nvSpPr>
        <p:spPr>
          <a:xfrm>
            <a:off x="84524" y="229093"/>
            <a:ext cx="12107476" cy="830997"/>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50000"/>
              </a:lnSpc>
            </a:pPr>
            <a:r>
              <a:rPr lang="ja-JP" altLang="en-US" sz="4000" b="1" dirty="0"/>
              <a:t>発表タイム</a:t>
            </a:r>
          </a:p>
        </p:txBody>
      </p:sp>
      <p:sp>
        <p:nvSpPr>
          <p:cNvPr id="14" name="テキスト ボックス 13">
            <a:extLst>
              <a:ext uri="{FF2B5EF4-FFF2-40B4-BE49-F238E27FC236}">
                <a16:creationId xmlns:a16="http://schemas.microsoft.com/office/drawing/2014/main" id="{2FC9EA8F-74B1-D350-D2D2-7249480DF87E}"/>
              </a:ext>
            </a:extLst>
          </p:cNvPr>
          <p:cNvSpPr txBox="1"/>
          <p:nvPr/>
        </p:nvSpPr>
        <p:spPr>
          <a:xfrm>
            <a:off x="4160874" y="1356055"/>
            <a:ext cx="8031126" cy="5370701"/>
          </a:xfrm>
          <a:prstGeom prst="rect">
            <a:avLst/>
          </a:prstGeom>
          <a:noFill/>
        </p:spPr>
        <p:txBody>
          <a:bodyPr wrap="square" rtlCol="0">
            <a:spAutoFit/>
          </a:bodyPr>
          <a:lstStyle/>
          <a:p>
            <a:pPr>
              <a:spcAft>
                <a:spcPts val="600"/>
              </a:spcAft>
            </a:pPr>
            <a:r>
              <a:rPr kumimoji="1" lang="en-US" altLang="ja-JP" sz="2400" dirty="0"/>
              <a:t>【</a:t>
            </a:r>
            <a:r>
              <a:rPr lang="ja-JP" altLang="en-US" sz="2400" dirty="0"/>
              <a:t>発表のポイント</a:t>
            </a:r>
            <a:r>
              <a:rPr kumimoji="1" lang="en-US" altLang="ja-JP" sz="2400" dirty="0"/>
              <a:t>】</a:t>
            </a:r>
          </a:p>
          <a:p>
            <a:pPr>
              <a:spcAft>
                <a:spcPts val="600"/>
              </a:spcAft>
            </a:pPr>
            <a:r>
              <a:rPr kumimoji="1" lang="ja-JP" altLang="en-US" sz="2400" dirty="0"/>
              <a:t>・自信をもって発表してみよう</a:t>
            </a:r>
            <a:endParaRPr kumimoji="1" lang="en-US" altLang="ja-JP" sz="2400" dirty="0"/>
          </a:p>
          <a:p>
            <a:pPr>
              <a:spcAft>
                <a:spcPts val="600"/>
              </a:spcAft>
            </a:pPr>
            <a:r>
              <a:rPr lang="ja-JP" altLang="en-US" sz="2400" dirty="0"/>
              <a:t>・聴く人はワークシートを活用して、</a:t>
            </a:r>
            <a:endParaRPr lang="en-US" altLang="ja-JP" sz="2400" dirty="0"/>
          </a:p>
          <a:p>
            <a:pPr>
              <a:spcAft>
                <a:spcPts val="600"/>
              </a:spcAft>
            </a:pPr>
            <a:r>
              <a:rPr lang="ja-JP" altLang="en-US" sz="2400" dirty="0"/>
              <a:t>　以下の項目を意識しながら発表を聴いてみよう</a:t>
            </a:r>
            <a:endParaRPr lang="en-US" altLang="ja-JP" sz="2400" dirty="0"/>
          </a:p>
          <a:p>
            <a:pPr>
              <a:spcAft>
                <a:spcPts val="600"/>
              </a:spcAft>
            </a:pPr>
            <a:r>
              <a:rPr lang="ja-JP" altLang="en-US" sz="2400" dirty="0"/>
              <a:t>・自分がいいな・参考になるなと思った項目に「○」を　</a:t>
            </a:r>
            <a:endParaRPr lang="en-US" altLang="ja-JP" sz="2400" dirty="0"/>
          </a:p>
          <a:p>
            <a:pPr>
              <a:spcAft>
                <a:spcPts val="600"/>
              </a:spcAft>
            </a:pPr>
            <a:r>
              <a:rPr lang="ja-JP" altLang="en-US" sz="2400" dirty="0"/>
              <a:t>　つけましょう</a:t>
            </a:r>
            <a:endParaRPr lang="en-US" altLang="ja-JP" dirty="0"/>
          </a:p>
          <a:p>
            <a:pPr marL="0" rtl="0" eaLnBrk="1" fontAlgn="ctr" latinLnBrk="0" hangingPunct="1">
              <a:spcAft>
                <a:spcPts val="600"/>
              </a:spcAft>
            </a:pPr>
            <a:r>
              <a:rPr lang="ja-JP" altLang="en-US" sz="2400" dirty="0">
                <a:latin typeface="+mn-ea"/>
              </a:rPr>
              <a:t>・項目：</a:t>
            </a:r>
            <a:endParaRPr lang="en-US" altLang="ja-JP" sz="2400" dirty="0">
              <a:latin typeface="+mn-ea"/>
            </a:endParaRPr>
          </a:p>
          <a:p>
            <a:pPr marL="0" rtl="0" eaLnBrk="1" fontAlgn="ctr" latinLnBrk="0" hangingPunct="1">
              <a:spcAft>
                <a:spcPts val="600"/>
              </a:spcAft>
            </a:pPr>
            <a:r>
              <a:rPr kumimoji="1" lang="ja-JP" altLang="en-US" sz="2400" b="0" i="0" u="none" strike="noStrike" kern="100" dirty="0">
                <a:solidFill>
                  <a:srgbClr val="000000"/>
                </a:solidFill>
                <a:effectLst/>
                <a:latin typeface="+mn-ea"/>
                <a:cs typeface="Times New Roman" panose="02020603050405020304" pitchFamily="18" charset="0"/>
              </a:rPr>
              <a:t>　</a:t>
            </a:r>
            <a:r>
              <a:rPr kumimoji="1" lang="en-US" altLang="ja-JP" sz="2400" b="0" i="0" u="none" strike="noStrike" kern="100" dirty="0">
                <a:solidFill>
                  <a:srgbClr val="000000"/>
                </a:solidFill>
                <a:effectLst/>
                <a:latin typeface="+mn-ea"/>
                <a:cs typeface="Times New Roman" panose="02020603050405020304" pitchFamily="18" charset="0"/>
              </a:rPr>
              <a:t>- </a:t>
            </a:r>
            <a:r>
              <a:rPr kumimoji="1" lang="ja-JP" altLang="ja-JP" sz="2400" b="0" i="0" u="none" strike="noStrike" kern="100" dirty="0">
                <a:solidFill>
                  <a:srgbClr val="000000"/>
                </a:solidFill>
                <a:effectLst/>
                <a:latin typeface="+mn-ea"/>
                <a:cs typeface="Times New Roman" panose="02020603050405020304" pitchFamily="18" charset="0"/>
              </a:rPr>
              <a:t>持続可能な尾瀬に貢献できそう</a:t>
            </a:r>
            <a:endParaRPr lang="ja-JP" altLang="ja-JP" sz="2400" b="0" i="0" u="none" strike="noStrike" dirty="0">
              <a:effectLst/>
              <a:latin typeface="+mn-ea"/>
            </a:endParaRPr>
          </a:p>
          <a:p>
            <a:pPr marL="0" rtl="0" eaLnBrk="1" fontAlgn="ctr" latinLnBrk="0" hangingPunct="1">
              <a:spcAft>
                <a:spcPts val="600"/>
              </a:spcAft>
            </a:pPr>
            <a:r>
              <a:rPr kumimoji="1" lang="ja-JP" altLang="en-US" sz="2400" b="0" i="0" u="none" strike="noStrike" kern="100" dirty="0">
                <a:solidFill>
                  <a:srgbClr val="000000"/>
                </a:solidFill>
                <a:effectLst/>
                <a:latin typeface="+mn-ea"/>
                <a:cs typeface="Times New Roman" panose="02020603050405020304" pitchFamily="18" charset="0"/>
              </a:rPr>
              <a:t>　</a:t>
            </a:r>
            <a:r>
              <a:rPr lang="en-US" altLang="ja-JP" sz="2400" kern="100" dirty="0">
                <a:solidFill>
                  <a:srgbClr val="000000"/>
                </a:solidFill>
                <a:latin typeface="+mn-ea"/>
                <a:cs typeface="Times New Roman" panose="02020603050405020304" pitchFamily="18" charset="0"/>
              </a:rPr>
              <a:t>- </a:t>
            </a:r>
            <a:r>
              <a:rPr kumimoji="1" lang="ja-JP" altLang="ja-JP" sz="2400" b="0" i="0" u="none" strike="noStrike" kern="100" dirty="0">
                <a:solidFill>
                  <a:srgbClr val="000000"/>
                </a:solidFill>
                <a:effectLst/>
                <a:latin typeface="+mn-ea"/>
                <a:cs typeface="Times New Roman" panose="02020603050405020304" pitchFamily="18" charset="0"/>
              </a:rPr>
              <a:t>効果がありそう（課題解決や、新しい価値）</a:t>
            </a:r>
            <a:endParaRPr lang="ja-JP" altLang="ja-JP" sz="2400" b="0" i="0" u="none" strike="noStrike" dirty="0">
              <a:effectLst/>
              <a:latin typeface="+mn-ea"/>
            </a:endParaRPr>
          </a:p>
          <a:p>
            <a:pPr marL="0" rtl="0" eaLnBrk="1" fontAlgn="ctr" latinLnBrk="0" hangingPunct="1">
              <a:spcAft>
                <a:spcPts val="600"/>
              </a:spcAft>
            </a:pPr>
            <a:r>
              <a:rPr lang="ja-JP" altLang="en-US" sz="2400" kern="100" dirty="0">
                <a:solidFill>
                  <a:srgbClr val="000000"/>
                </a:solidFill>
                <a:latin typeface="+mn-ea"/>
                <a:cs typeface="Times New Roman" panose="02020603050405020304" pitchFamily="18" charset="0"/>
              </a:rPr>
              <a:t>　</a:t>
            </a:r>
            <a:r>
              <a:rPr lang="en-US" altLang="ja-JP" sz="2400" kern="100" dirty="0">
                <a:solidFill>
                  <a:srgbClr val="000000"/>
                </a:solidFill>
                <a:latin typeface="+mn-ea"/>
                <a:cs typeface="Times New Roman" panose="02020603050405020304" pitchFamily="18" charset="0"/>
              </a:rPr>
              <a:t>- </a:t>
            </a:r>
            <a:r>
              <a:rPr kumimoji="1" lang="ja-JP" altLang="ja-JP" sz="2400" b="0" i="0" u="none" strike="noStrike" kern="100" dirty="0">
                <a:solidFill>
                  <a:srgbClr val="000000"/>
                </a:solidFill>
                <a:effectLst/>
                <a:latin typeface="+mn-ea"/>
                <a:cs typeface="Times New Roman" panose="02020603050405020304" pitchFamily="18" charset="0"/>
              </a:rPr>
              <a:t>誰もやっていなそう（斬新なアイデアである）</a:t>
            </a:r>
            <a:endParaRPr lang="ja-JP" altLang="ja-JP" sz="2400" b="0" i="0" u="none" strike="noStrike" dirty="0">
              <a:effectLst/>
              <a:latin typeface="+mn-ea"/>
            </a:endParaRPr>
          </a:p>
          <a:p>
            <a:pPr marL="0" rtl="0" eaLnBrk="1" fontAlgn="ctr" latinLnBrk="0" hangingPunct="1">
              <a:spcAft>
                <a:spcPts val="600"/>
              </a:spcAft>
            </a:pPr>
            <a:r>
              <a:rPr kumimoji="1" lang="ja-JP" altLang="en-US" sz="2400" b="0" i="0" u="none" strike="noStrike" kern="100" dirty="0">
                <a:solidFill>
                  <a:srgbClr val="000000"/>
                </a:solidFill>
                <a:effectLst/>
                <a:latin typeface="+mn-ea"/>
                <a:cs typeface="Times New Roman" panose="02020603050405020304" pitchFamily="18" charset="0"/>
              </a:rPr>
              <a:t>　</a:t>
            </a:r>
            <a:r>
              <a:rPr kumimoji="1" lang="en-US" altLang="ja-JP" sz="2400" b="0" i="0" u="none" strike="noStrike" kern="100" dirty="0">
                <a:solidFill>
                  <a:srgbClr val="000000"/>
                </a:solidFill>
                <a:effectLst/>
                <a:latin typeface="+mn-ea"/>
                <a:cs typeface="Times New Roman" panose="02020603050405020304" pitchFamily="18" charset="0"/>
              </a:rPr>
              <a:t>- </a:t>
            </a:r>
            <a:r>
              <a:rPr kumimoji="1" lang="ja-JP" altLang="ja-JP" sz="2400" b="0" i="0" u="none" strike="noStrike" kern="100" dirty="0">
                <a:solidFill>
                  <a:srgbClr val="000000"/>
                </a:solidFill>
                <a:effectLst/>
                <a:latin typeface="+mn-ea"/>
                <a:cs typeface="Times New Roman" panose="02020603050405020304" pitchFamily="18" charset="0"/>
              </a:rPr>
              <a:t>面白そう（一緒にやってみたい）</a:t>
            </a:r>
            <a:endParaRPr lang="ja-JP" altLang="ja-JP" sz="2400" b="0" i="0" u="none" strike="noStrike" dirty="0">
              <a:effectLst/>
              <a:latin typeface="+mn-ea"/>
            </a:endParaRPr>
          </a:p>
          <a:p>
            <a:pPr marL="0" rtl="0" eaLnBrk="1" fontAlgn="ctr" latinLnBrk="0" hangingPunct="1">
              <a:spcAft>
                <a:spcPts val="600"/>
              </a:spcAft>
            </a:pPr>
            <a:r>
              <a:rPr kumimoji="1" lang="ja-JP" altLang="en-US" sz="2400" b="0" i="0" u="none" strike="noStrike" kern="100" dirty="0">
                <a:solidFill>
                  <a:srgbClr val="000000"/>
                </a:solidFill>
                <a:effectLst/>
                <a:latin typeface="+mn-ea"/>
                <a:cs typeface="Times New Roman" panose="02020603050405020304" pitchFamily="18" charset="0"/>
              </a:rPr>
              <a:t>　</a:t>
            </a:r>
            <a:r>
              <a:rPr kumimoji="1" lang="en-US" altLang="ja-JP" sz="2400" b="0" i="0" u="none" strike="noStrike" kern="100" dirty="0">
                <a:solidFill>
                  <a:srgbClr val="000000"/>
                </a:solidFill>
                <a:effectLst/>
                <a:latin typeface="+mn-ea"/>
                <a:cs typeface="Times New Roman" panose="02020603050405020304" pitchFamily="18" charset="0"/>
              </a:rPr>
              <a:t>- </a:t>
            </a:r>
            <a:r>
              <a:rPr kumimoji="1" lang="ja-JP" altLang="ja-JP" sz="2400" b="0" i="0" u="none" strike="noStrike" kern="100" dirty="0">
                <a:solidFill>
                  <a:srgbClr val="000000"/>
                </a:solidFill>
                <a:effectLst/>
                <a:latin typeface="+mn-ea"/>
                <a:cs typeface="Times New Roman" panose="02020603050405020304" pitchFamily="18" charset="0"/>
              </a:rPr>
              <a:t>やりがいがありそう</a:t>
            </a:r>
            <a:endParaRPr lang="ja-JP" altLang="ja-JP" sz="2400" b="0" i="0" u="none" strike="noStrike" dirty="0">
              <a:effectLst/>
              <a:latin typeface="+mn-ea"/>
            </a:endParaRPr>
          </a:p>
        </p:txBody>
      </p:sp>
      <p:pic>
        <p:nvPicPr>
          <p:cNvPr id="4" name="図 3">
            <a:extLst>
              <a:ext uri="{FF2B5EF4-FFF2-40B4-BE49-F238E27FC236}">
                <a16:creationId xmlns:a16="http://schemas.microsoft.com/office/drawing/2014/main" id="{6ECC70C0-9552-ADA1-9C9C-C033D2741E64}"/>
              </a:ext>
            </a:extLst>
          </p:cNvPr>
          <p:cNvPicPr>
            <a:picLocks noChangeAspect="1"/>
          </p:cNvPicPr>
          <p:nvPr/>
        </p:nvPicPr>
        <p:blipFill>
          <a:blip r:embed="rId2"/>
          <a:stretch>
            <a:fillRect/>
          </a:stretch>
        </p:blipFill>
        <p:spPr>
          <a:xfrm>
            <a:off x="316344" y="1432118"/>
            <a:ext cx="3429297" cy="4953429"/>
          </a:xfrm>
          <a:prstGeom prst="rect">
            <a:avLst/>
          </a:prstGeom>
          <a:ln>
            <a:solidFill>
              <a:schemeClr val="tx1"/>
            </a:solidFill>
          </a:ln>
        </p:spPr>
      </p:pic>
      <p:sp>
        <p:nvSpPr>
          <p:cNvPr id="2" name="四角形: 角を丸くする 1">
            <a:extLst>
              <a:ext uri="{FF2B5EF4-FFF2-40B4-BE49-F238E27FC236}">
                <a16:creationId xmlns:a16="http://schemas.microsoft.com/office/drawing/2014/main" id="{7BBADC7E-294B-C19C-2A04-BC2DD24C025D}"/>
              </a:ext>
            </a:extLst>
          </p:cNvPr>
          <p:cNvSpPr/>
          <p:nvPr/>
        </p:nvSpPr>
        <p:spPr>
          <a:xfrm>
            <a:off x="295741" y="1423065"/>
            <a:ext cx="3429297" cy="2569513"/>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8627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FE4D-46A7-A88E-7491-E6E820F69FF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E4D92F3-5D4A-3392-D999-68138CE99F9A}"/>
              </a:ext>
            </a:extLst>
          </p:cNvPr>
          <p:cNvSpPr>
            <a:spLocks noGrp="1"/>
          </p:cNvSpPr>
          <p:nvPr>
            <p:ph type="ctrTitle"/>
          </p:nvPr>
        </p:nvSpPr>
        <p:spPr>
          <a:xfrm>
            <a:off x="84524" y="2372008"/>
            <a:ext cx="12107476" cy="1919334"/>
          </a:xfrm>
        </p:spPr>
        <p:txBody>
          <a:bodyPr>
            <a:noAutofit/>
          </a:bodyPr>
          <a:lstStyle/>
          <a:p>
            <a:pPr>
              <a:lnSpc>
                <a:spcPct val="100000"/>
              </a:lnSpc>
            </a:pPr>
            <a:r>
              <a:rPr lang="ja-JP" altLang="en-US" b="1" dirty="0"/>
              <a:t>２．尾瀬ネイチャーラーニングを</a:t>
            </a:r>
            <a:br>
              <a:rPr lang="en-US" altLang="ja-JP" b="1" dirty="0"/>
            </a:br>
            <a:r>
              <a:rPr lang="ja-JP" altLang="en-US" b="1" dirty="0"/>
              <a:t>振り返る</a:t>
            </a:r>
            <a:endParaRPr lang="en-US" altLang="ja-JP" b="1" dirty="0"/>
          </a:p>
        </p:txBody>
      </p:sp>
    </p:spTree>
    <p:extLst>
      <p:ext uri="{BB962C8B-B14F-4D97-AF65-F5344CB8AC3E}">
        <p14:creationId xmlns:p14="http://schemas.microsoft.com/office/powerpoint/2010/main" val="3126806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3D3C1-8EA1-6B55-9C33-00D5ECA37AA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CA653D1-842A-6AAA-26B7-4C72C2842CCF}"/>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振り返る</a:t>
            </a:r>
            <a:endParaRPr lang="en-US" altLang="ja-JP" b="1" dirty="0"/>
          </a:p>
        </p:txBody>
      </p:sp>
      <p:sp>
        <p:nvSpPr>
          <p:cNvPr id="2" name="テキスト ボックス 1">
            <a:extLst>
              <a:ext uri="{FF2B5EF4-FFF2-40B4-BE49-F238E27FC236}">
                <a16:creationId xmlns:a16="http://schemas.microsoft.com/office/drawing/2014/main" id="{301F90AC-6764-F9DA-7729-1D7531BA5F9F}"/>
              </a:ext>
            </a:extLst>
          </p:cNvPr>
          <p:cNvSpPr txBox="1"/>
          <p:nvPr/>
        </p:nvSpPr>
        <p:spPr>
          <a:xfrm>
            <a:off x="4043881" y="1432118"/>
            <a:ext cx="8148119" cy="4616648"/>
          </a:xfrm>
          <a:prstGeom prst="rect">
            <a:avLst/>
          </a:prstGeom>
          <a:noFill/>
        </p:spPr>
        <p:txBody>
          <a:bodyPr wrap="square" rtlCol="0">
            <a:spAutoFit/>
          </a:bodyPr>
          <a:lstStyle/>
          <a:p>
            <a:pPr>
              <a:spcAft>
                <a:spcPts val="1200"/>
              </a:spcAft>
            </a:pPr>
            <a:r>
              <a:rPr kumimoji="1" lang="en-US" altLang="ja-JP" sz="2800" dirty="0"/>
              <a:t>【</a:t>
            </a:r>
            <a:r>
              <a:rPr kumimoji="1" lang="ja-JP" altLang="en-US" sz="2800" dirty="0"/>
              <a:t>やること</a:t>
            </a:r>
            <a:r>
              <a:rPr kumimoji="1" lang="en-US" altLang="ja-JP" sz="2800" dirty="0"/>
              <a:t>】</a:t>
            </a:r>
          </a:p>
          <a:p>
            <a:pPr>
              <a:spcAft>
                <a:spcPts val="1200"/>
              </a:spcAft>
            </a:pPr>
            <a:r>
              <a:rPr kumimoji="1" lang="ja-JP" altLang="en-US" sz="2800" dirty="0"/>
              <a:t>・</a:t>
            </a:r>
            <a:r>
              <a:rPr lang="ja-JP" altLang="en-US" sz="2800" dirty="0"/>
              <a:t>尾瀬ネイチャーラーニングで</a:t>
            </a:r>
            <a:r>
              <a:rPr kumimoji="1" lang="ja-JP" altLang="en-US" sz="2800" dirty="0"/>
              <a:t>学んだことを振り返ろう</a:t>
            </a:r>
            <a:endParaRPr kumimoji="1" lang="en-US" altLang="ja-JP" sz="2800" dirty="0"/>
          </a:p>
          <a:p>
            <a:pPr>
              <a:spcAft>
                <a:spcPts val="1200"/>
              </a:spcAft>
            </a:pPr>
            <a:r>
              <a:rPr lang="en-US" altLang="ja-JP" sz="2800" dirty="0"/>
              <a:t>【</a:t>
            </a:r>
            <a:r>
              <a:rPr lang="ja-JP" altLang="en-US" sz="2800" dirty="0"/>
              <a:t>流れ</a:t>
            </a:r>
            <a:r>
              <a:rPr lang="en-US" altLang="ja-JP" sz="2800" dirty="0"/>
              <a:t>】</a:t>
            </a:r>
          </a:p>
          <a:p>
            <a:pPr>
              <a:spcAft>
                <a:spcPts val="1200"/>
              </a:spcAft>
            </a:pPr>
            <a:r>
              <a:rPr lang="ja-JP" altLang="en-US" sz="2800" dirty="0"/>
              <a:t>・個人ワーク　　　　 　</a:t>
            </a:r>
            <a:r>
              <a:rPr lang="en-US" altLang="ja-JP" sz="2800" dirty="0"/>
              <a:t>10</a:t>
            </a:r>
            <a:r>
              <a:rPr lang="ja-JP" altLang="en-US" sz="2800" dirty="0"/>
              <a:t>分</a:t>
            </a:r>
          </a:p>
          <a:p>
            <a:pPr>
              <a:spcAft>
                <a:spcPts val="1200"/>
              </a:spcAft>
            </a:pPr>
            <a:r>
              <a:rPr lang="ja-JP" altLang="en-US" sz="2800" dirty="0"/>
              <a:t>・グループワーク　　　</a:t>
            </a:r>
            <a:r>
              <a:rPr lang="en-US" altLang="ja-JP" sz="2800" dirty="0"/>
              <a:t>05</a:t>
            </a:r>
            <a:r>
              <a:rPr lang="ja-JP" altLang="en-US" sz="2800" dirty="0"/>
              <a:t>分</a:t>
            </a:r>
            <a:endParaRPr lang="en-US" altLang="ja-JP" sz="2800" dirty="0"/>
          </a:p>
          <a:p>
            <a:pPr>
              <a:spcAft>
                <a:spcPts val="1200"/>
              </a:spcAft>
            </a:pPr>
            <a:r>
              <a:rPr lang="en-US" altLang="ja-JP" sz="2800" dirty="0"/>
              <a:t>【</a:t>
            </a:r>
            <a:r>
              <a:rPr lang="ja-JP" altLang="en-US" sz="2800" dirty="0"/>
              <a:t>振り返り項目</a:t>
            </a:r>
            <a:r>
              <a:rPr lang="en-US" altLang="ja-JP" sz="2800" dirty="0"/>
              <a:t>】</a:t>
            </a:r>
          </a:p>
          <a:p>
            <a:pPr>
              <a:spcAft>
                <a:spcPts val="1200"/>
              </a:spcAft>
            </a:pPr>
            <a:r>
              <a:rPr lang="ja-JP" altLang="en-US" sz="2800" dirty="0"/>
              <a:t>・選択回答「この学習で成長したと思えること」</a:t>
            </a:r>
            <a:endParaRPr lang="en-US" altLang="ja-JP" sz="2800" dirty="0"/>
          </a:p>
          <a:p>
            <a:pPr>
              <a:spcAft>
                <a:spcPts val="1200"/>
              </a:spcAft>
            </a:pPr>
            <a:r>
              <a:rPr lang="ja-JP" altLang="en-US" sz="2800" dirty="0"/>
              <a:t>・自由記述「感想・学んだこと」</a:t>
            </a:r>
            <a:endParaRPr lang="en-US" altLang="ja-JP" sz="2800" dirty="0"/>
          </a:p>
        </p:txBody>
      </p:sp>
      <p:pic>
        <p:nvPicPr>
          <p:cNvPr id="5" name="図 4">
            <a:extLst>
              <a:ext uri="{FF2B5EF4-FFF2-40B4-BE49-F238E27FC236}">
                <a16:creationId xmlns:a16="http://schemas.microsoft.com/office/drawing/2014/main" id="{F71D9750-EF05-AF8B-FC47-7D4CF71195D9}"/>
              </a:ext>
            </a:extLst>
          </p:cNvPr>
          <p:cNvPicPr>
            <a:picLocks noChangeAspect="1"/>
          </p:cNvPicPr>
          <p:nvPr/>
        </p:nvPicPr>
        <p:blipFill>
          <a:blip r:embed="rId2"/>
          <a:stretch>
            <a:fillRect/>
          </a:stretch>
        </p:blipFill>
        <p:spPr>
          <a:xfrm>
            <a:off x="316344" y="1432118"/>
            <a:ext cx="3429297" cy="4953429"/>
          </a:xfrm>
          <a:prstGeom prst="rect">
            <a:avLst/>
          </a:prstGeom>
          <a:ln>
            <a:solidFill>
              <a:schemeClr val="tx1"/>
            </a:solidFill>
          </a:ln>
        </p:spPr>
      </p:pic>
      <p:sp>
        <p:nvSpPr>
          <p:cNvPr id="6" name="四角形: 角を丸くする 5">
            <a:extLst>
              <a:ext uri="{FF2B5EF4-FFF2-40B4-BE49-F238E27FC236}">
                <a16:creationId xmlns:a16="http://schemas.microsoft.com/office/drawing/2014/main" id="{BE1BE7AD-94B6-3B2F-DBC7-5ADBF8401FBF}"/>
              </a:ext>
            </a:extLst>
          </p:cNvPr>
          <p:cNvSpPr/>
          <p:nvPr/>
        </p:nvSpPr>
        <p:spPr>
          <a:xfrm>
            <a:off x="295741" y="3930876"/>
            <a:ext cx="3429297" cy="2569513"/>
          </a:xfrm>
          <a:prstGeom prst="roundRect">
            <a:avLst>
              <a:gd name="adj" fmla="val 395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70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6B607-0115-C374-0370-CD59A756B40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80C3976-9490-9F19-BAAC-3B952A0E41B5}"/>
              </a:ext>
            </a:extLst>
          </p:cNvPr>
          <p:cNvSpPr>
            <a:spLocks noGrp="1"/>
          </p:cNvSpPr>
          <p:nvPr>
            <p:ph type="ctrTitle"/>
          </p:nvPr>
        </p:nvSpPr>
        <p:spPr>
          <a:xfrm>
            <a:off x="0" y="2308634"/>
            <a:ext cx="12107476" cy="1240325"/>
          </a:xfrm>
        </p:spPr>
        <p:txBody>
          <a:bodyPr>
            <a:noAutofit/>
          </a:bodyPr>
          <a:lstStyle/>
          <a:p>
            <a:pPr>
              <a:lnSpc>
                <a:spcPct val="100000"/>
              </a:lnSpc>
            </a:pPr>
            <a:r>
              <a:rPr lang="ja-JP" altLang="en-US" b="1" dirty="0"/>
              <a:t>３．まとめ</a:t>
            </a:r>
            <a:endParaRPr lang="en-US" altLang="ja-JP" b="1" dirty="0"/>
          </a:p>
        </p:txBody>
      </p:sp>
    </p:spTree>
    <p:extLst>
      <p:ext uri="{BB962C8B-B14F-4D97-AF65-F5344CB8AC3E}">
        <p14:creationId xmlns:p14="http://schemas.microsoft.com/office/powerpoint/2010/main" val="972531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CFAB-9C99-47D5-7F93-0BCD54B6BA7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3FD4613-E745-AB99-70E6-72A630EF0A2A}"/>
              </a:ext>
            </a:extLst>
          </p:cNvPr>
          <p:cNvSpPr>
            <a:spLocks noGrp="1"/>
          </p:cNvSpPr>
          <p:nvPr>
            <p:ph type="ctrTitle"/>
          </p:nvPr>
        </p:nvSpPr>
        <p:spPr>
          <a:xfrm>
            <a:off x="84524" y="229093"/>
            <a:ext cx="12107476" cy="1155954"/>
          </a:xfrm>
        </p:spPr>
        <p:txBody>
          <a:bodyPr>
            <a:noAutofit/>
          </a:bodyPr>
          <a:lstStyle/>
          <a:p>
            <a:pPr>
              <a:lnSpc>
                <a:spcPct val="150000"/>
              </a:lnSpc>
            </a:pPr>
            <a:r>
              <a:rPr kumimoji="1" lang="ja-JP" altLang="en-US" b="1" dirty="0"/>
              <a:t>まとめ</a:t>
            </a:r>
          </a:p>
        </p:txBody>
      </p:sp>
      <p:sp>
        <p:nvSpPr>
          <p:cNvPr id="2" name="タイトル 3">
            <a:extLst>
              <a:ext uri="{FF2B5EF4-FFF2-40B4-BE49-F238E27FC236}">
                <a16:creationId xmlns:a16="http://schemas.microsoft.com/office/drawing/2014/main" id="{0F0E2AF1-33E4-6D57-5683-9A918C6AE685}"/>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6" name="テキスト ボックス 15">
            <a:extLst>
              <a:ext uri="{FF2B5EF4-FFF2-40B4-BE49-F238E27FC236}">
                <a16:creationId xmlns:a16="http://schemas.microsoft.com/office/drawing/2014/main" id="{8BA17364-9656-F43D-7446-C1C9AD1175DF}"/>
              </a:ext>
            </a:extLst>
          </p:cNvPr>
          <p:cNvSpPr txBox="1"/>
          <p:nvPr/>
        </p:nvSpPr>
        <p:spPr>
          <a:xfrm>
            <a:off x="360461" y="1402034"/>
            <a:ext cx="11471077" cy="2212722"/>
          </a:xfrm>
          <a:prstGeom prst="rect">
            <a:avLst/>
          </a:prstGeom>
          <a:noFill/>
        </p:spPr>
        <p:txBody>
          <a:bodyPr wrap="square">
            <a:spAutoFit/>
          </a:bodyPr>
          <a:lstStyle/>
          <a:p>
            <a:pPr algn="ctr">
              <a:lnSpc>
                <a:spcPct val="150000"/>
              </a:lnSpc>
            </a:pPr>
            <a:r>
              <a:rPr kumimoji="1" lang="ja-JP" altLang="en-US" sz="3200" b="1" dirty="0"/>
              <a:t>尾瀬ネイチャーラーニングは事前・現地・事後学習の一連を通して、</a:t>
            </a:r>
            <a:r>
              <a:rPr lang="ja-JP" altLang="en-US" sz="3200" b="1" dirty="0"/>
              <a:t>最終的には</a:t>
            </a:r>
            <a:r>
              <a:rPr kumimoji="1" lang="ja-JP" altLang="en-US" sz="3200" b="1" u="sng" dirty="0">
                <a:solidFill>
                  <a:srgbClr val="FF0000"/>
                </a:solidFill>
              </a:rPr>
              <a:t>「</a:t>
            </a:r>
            <a:r>
              <a:rPr lang="ja-JP" altLang="en-US" sz="3200" b="1" u="sng" dirty="0">
                <a:solidFill>
                  <a:srgbClr val="FF0000"/>
                </a:solidFill>
              </a:rPr>
              <a:t>自分</a:t>
            </a:r>
            <a:r>
              <a:rPr kumimoji="1" lang="ja-JP" altLang="en-US" sz="3200" b="1" u="sng" dirty="0">
                <a:solidFill>
                  <a:srgbClr val="FF0000"/>
                </a:solidFill>
              </a:rPr>
              <a:t>の興味・関心から、尾瀬の課題解決や価値創出につながるアイディア」</a:t>
            </a:r>
            <a:r>
              <a:rPr kumimoji="1" lang="ja-JP" altLang="en-US" sz="3200" b="1" dirty="0"/>
              <a:t>を表現する学習</a:t>
            </a:r>
            <a:endParaRPr kumimoji="1" lang="en-US" altLang="ja-JP" sz="3200" b="1" dirty="0"/>
          </a:p>
        </p:txBody>
      </p:sp>
      <p:sp>
        <p:nvSpPr>
          <p:cNvPr id="5" name="テキスト ボックス 4">
            <a:extLst>
              <a:ext uri="{FF2B5EF4-FFF2-40B4-BE49-F238E27FC236}">
                <a16:creationId xmlns:a16="http://schemas.microsoft.com/office/drawing/2014/main" id="{4D24D27F-320C-D677-4EC4-1FD6082D9F1A}"/>
              </a:ext>
            </a:extLst>
          </p:cNvPr>
          <p:cNvSpPr txBox="1"/>
          <p:nvPr/>
        </p:nvSpPr>
        <p:spPr>
          <a:xfrm>
            <a:off x="872279" y="4672708"/>
            <a:ext cx="4487664" cy="461665"/>
          </a:xfrm>
          <a:prstGeom prst="rect">
            <a:avLst/>
          </a:prstGeom>
          <a:noFill/>
        </p:spPr>
        <p:txBody>
          <a:bodyPr wrap="square" rtlCol="0">
            <a:spAutoFit/>
          </a:bodyPr>
          <a:lstStyle/>
          <a:p>
            <a:pPr algn="ctr"/>
            <a:r>
              <a:rPr lang="ja-JP" altLang="en-US" sz="2400" b="1" dirty="0"/>
              <a:t>持続可能な尾瀬　</a:t>
            </a:r>
            <a:r>
              <a:rPr lang="en-US" altLang="ja-JP" sz="2400" b="1" dirty="0"/>
              <a:t>×</a:t>
            </a:r>
            <a:r>
              <a:rPr lang="ja-JP" altLang="en-US" sz="2400" b="1" dirty="0"/>
              <a:t>　○○</a:t>
            </a:r>
            <a:endParaRPr kumimoji="1" lang="ja-JP" altLang="en-US" sz="2400" b="1" dirty="0"/>
          </a:p>
        </p:txBody>
      </p:sp>
      <p:cxnSp>
        <p:nvCxnSpPr>
          <p:cNvPr id="6" name="直線コネクタ 5">
            <a:extLst>
              <a:ext uri="{FF2B5EF4-FFF2-40B4-BE49-F238E27FC236}">
                <a16:creationId xmlns:a16="http://schemas.microsoft.com/office/drawing/2014/main" id="{2F824144-357B-CFF5-93DB-A06D1EF5E121}"/>
              </a:ext>
            </a:extLst>
          </p:cNvPr>
          <p:cNvCxnSpPr>
            <a:cxnSpLocks/>
          </p:cNvCxnSpPr>
          <p:nvPr/>
        </p:nvCxnSpPr>
        <p:spPr>
          <a:xfrm>
            <a:off x="4106800" y="5134373"/>
            <a:ext cx="794725"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04BCA68A-E12A-9081-6264-F985ACBF1D3B}"/>
              </a:ext>
            </a:extLst>
          </p:cNvPr>
          <p:cNvCxnSpPr>
            <a:cxnSpLocks/>
          </p:cNvCxnSpPr>
          <p:nvPr/>
        </p:nvCxnSpPr>
        <p:spPr>
          <a:xfrm flipV="1">
            <a:off x="4504162" y="5134373"/>
            <a:ext cx="0" cy="487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5A4F0F5-9BD5-C076-960D-433CD0DAC022}"/>
              </a:ext>
            </a:extLst>
          </p:cNvPr>
          <p:cNvSpPr txBox="1"/>
          <p:nvPr/>
        </p:nvSpPr>
        <p:spPr>
          <a:xfrm>
            <a:off x="3393375" y="5639251"/>
            <a:ext cx="2158511" cy="369332"/>
          </a:xfrm>
          <a:prstGeom prst="rect">
            <a:avLst/>
          </a:prstGeom>
          <a:noFill/>
        </p:spPr>
        <p:txBody>
          <a:bodyPr wrap="square" rtlCol="0">
            <a:spAutoFit/>
          </a:bodyPr>
          <a:lstStyle/>
          <a:p>
            <a:pPr algn="ctr"/>
            <a:r>
              <a:rPr kumimoji="1" lang="ja-JP" altLang="en-US" b="1" dirty="0">
                <a:solidFill>
                  <a:srgbClr val="FF0000"/>
                </a:solidFill>
              </a:rPr>
              <a:t>自分の興味・関心</a:t>
            </a:r>
            <a:endParaRPr kumimoji="1" lang="en-US" altLang="ja-JP" b="1" dirty="0">
              <a:solidFill>
                <a:srgbClr val="FF0000"/>
              </a:solidFill>
            </a:endParaRPr>
          </a:p>
        </p:txBody>
      </p:sp>
      <p:grpSp>
        <p:nvGrpSpPr>
          <p:cNvPr id="11" name="グループ化 10">
            <a:extLst>
              <a:ext uri="{FF2B5EF4-FFF2-40B4-BE49-F238E27FC236}">
                <a16:creationId xmlns:a16="http://schemas.microsoft.com/office/drawing/2014/main" id="{122C4297-9742-8E17-281C-C1B15D8590EE}"/>
              </a:ext>
            </a:extLst>
          </p:cNvPr>
          <p:cNvGrpSpPr/>
          <p:nvPr/>
        </p:nvGrpSpPr>
        <p:grpSpPr>
          <a:xfrm>
            <a:off x="360461" y="4420270"/>
            <a:ext cx="5067107" cy="966543"/>
            <a:chOff x="942975" y="3950492"/>
            <a:chExt cx="10267949" cy="2746142"/>
          </a:xfrm>
        </p:grpSpPr>
        <p:sp>
          <p:nvSpPr>
            <p:cNvPr id="12" name="正方形/長方形 11">
              <a:extLst>
                <a:ext uri="{FF2B5EF4-FFF2-40B4-BE49-F238E27FC236}">
                  <a16:creationId xmlns:a16="http://schemas.microsoft.com/office/drawing/2014/main" id="{23C9E184-A9F2-B9E6-9AFB-24C80ABF8120}"/>
                </a:ext>
              </a:extLst>
            </p:cNvPr>
            <p:cNvSpPr/>
            <p:nvPr/>
          </p:nvSpPr>
          <p:spPr>
            <a:xfrm>
              <a:off x="942975" y="3950493"/>
              <a:ext cx="10267949"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a:extLst>
                <a:ext uri="{FF2B5EF4-FFF2-40B4-BE49-F238E27FC236}">
                  <a16:creationId xmlns:a16="http://schemas.microsoft.com/office/drawing/2014/main" id="{30BE817B-EE14-C4B2-6249-BFFCF9214CD6}"/>
                </a:ext>
              </a:extLst>
            </p:cNvPr>
            <p:cNvSpPr/>
            <p:nvPr/>
          </p:nvSpPr>
          <p:spPr>
            <a:xfrm>
              <a:off x="942975" y="3950492"/>
              <a:ext cx="900112"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solidFill>
                    <a:schemeClr val="tx1"/>
                  </a:solidFill>
                </a:rPr>
                <a:t>コンセプト</a:t>
              </a:r>
            </a:p>
          </p:txBody>
        </p:sp>
      </p:grpSp>
      <p:sp>
        <p:nvSpPr>
          <p:cNvPr id="15" name="テキスト ボックス 14">
            <a:extLst>
              <a:ext uri="{FF2B5EF4-FFF2-40B4-BE49-F238E27FC236}">
                <a16:creationId xmlns:a16="http://schemas.microsoft.com/office/drawing/2014/main" id="{1259397C-B5CB-927C-9841-E716388254DF}"/>
              </a:ext>
            </a:extLst>
          </p:cNvPr>
          <p:cNvSpPr txBox="1"/>
          <p:nvPr/>
        </p:nvSpPr>
        <p:spPr>
          <a:xfrm>
            <a:off x="5757305" y="3932953"/>
            <a:ext cx="6148001" cy="2554545"/>
          </a:xfrm>
          <a:prstGeom prst="rect">
            <a:avLst/>
          </a:prstGeom>
          <a:noFill/>
        </p:spPr>
        <p:txBody>
          <a:bodyPr wrap="square">
            <a:spAutoFit/>
          </a:bodyPr>
          <a:lstStyle/>
          <a:p>
            <a:r>
              <a:rPr kumimoji="1" lang="ja-JP" altLang="en-US" sz="3200" b="1" dirty="0"/>
              <a:t>✓　自分の興味・関心がさらに</a:t>
            </a:r>
            <a:br>
              <a:rPr kumimoji="1" lang="en-US" altLang="ja-JP" sz="3200" b="1" dirty="0"/>
            </a:br>
            <a:r>
              <a:rPr kumimoji="1" lang="ja-JP" altLang="en-US" sz="3200" b="1" dirty="0"/>
              <a:t>　　 明らかになったでしょうか？</a:t>
            </a:r>
            <a:endParaRPr kumimoji="1" lang="en-US" altLang="ja-JP" sz="3200" b="1" dirty="0"/>
          </a:p>
          <a:p>
            <a:r>
              <a:rPr lang="ja-JP" altLang="en-US" sz="3200" b="1" dirty="0"/>
              <a:t>✓　尾瀬と自己の関わりを見出し、</a:t>
            </a:r>
            <a:endParaRPr lang="en-US" altLang="ja-JP" sz="3200" b="1" dirty="0"/>
          </a:p>
          <a:p>
            <a:r>
              <a:rPr lang="ja-JP" altLang="en-US" sz="3200" b="1" dirty="0"/>
              <a:t>　　 </a:t>
            </a:r>
            <a:r>
              <a:rPr kumimoji="1" lang="ja-JP" altLang="en-US" sz="3200" b="1" dirty="0"/>
              <a:t>持続可能性を考えられた</a:t>
            </a:r>
            <a:endParaRPr kumimoji="1" lang="en-US" altLang="ja-JP" sz="3200" b="1" dirty="0"/>
          </a:p>
          <a:p>
            <a:r>
              <a:rPr lang="ja-JP" altLang="en-US" sz="3200" b="1" dirty="0"/>
              <a:t>　　 </a:t>
            </a:r>
            <a:r>
              <a:rPr kumimoji="1" lang="ja-JP" altLang="en-US" sz="3200" b="1" dirty="0"/>
              <a:t>でしょうか？</a:t>
            </a:r>
            <a:endParaRPr kumimoji="1" lang="en-US" altLang="ja-JP" sz="3200" b="1" dirty="0"/>
          </a:p>
        </p:txBody>
      </p:sp>
    </p:spTree>
    <p:extLst>
      <p:ext uri="{BB962C8B-B14F-4D97-AF65-F5344CB8AC3E}">
        <p14:creationId xmlns:p14="http://schemas.microsoft.com/office/powerpoint/2010/main" val="257074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3567020-3E18-A3B7-BEE6-AF1E5EB6AECE}"/>
              </a:ext>
            </a:extLst>
          </p:cNvPr>
          <p:cNvSpPr>
            <a:spLocks noGrp="1"/>
          </p:cNvSpPr>
          <p:nvPr>
            <p:ph type="ctrTitle"/>
          </p:nvPr>
        </p:nvSpPr>
        <p:spPr>
          <a:xfrm>
            <a:off x="84524" y="229093"/>
            <a:ext cx="12107476" cy="1155954"/>
          </a:xfrm>
        </p:spPr>
        <p:txBody>
          <a:bodyPr>
            <a:noAutofit/>
          </a:bodyPr>
          <a:lstStyle/>
          <a:p>
            <a:pPr>
              <a:lnSpc>
                <a:spcPct val="150000"/>
              </a:lnSpc>
            </a:pPr>
            <a:r>
              <a:rPr lang="ja-JP" altLang="en-US" b="1" dirty="0"/>
              <a:t>尾瀬ネイチャーラーニングで行うこと</a:t>
            </a:r>
            <a:endParaRPr kumimoji="1" lang="ja-JP" altLang="en-US" b="1" dirty="0"/>
          </a:p>
        </p:txBody>
      </p:sp>
      <p:sp>
        <p:nvSpPr>
          <p:cNvPr id="2" name="タイトル 3">
            <a:extLst>
              <a:ext uri="{FF2B5EF4-FFF2-40B4-BE49-F238E27FC236}">
                <a16:creationId xmlns:a16="http://schemas.microsoft.com/office/drawing/2014/main" id="{D23E9224-540A-B451-C201-04513FC96050}"/>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3" name="テキスト ボックス 2">
            <a:extLst>
              <a:ext uri="{FF2B5EF4-FFF2-40B4-BE49-F238E27FC236}">
                <a16:creationId xmlns:a16="http://schemas.microsoft.com/office/drawing/2014/main" id="{877DA633-B338-F313-A794-1BE981015BCB}"/>
              </a:ext>
            </a:extLst>
          </p:cNvPr>
          <p:cNvSpPr txBox="1"/>
          <p:nvPr/>
        </p:nvSpPr>
        <p:spPr>
          <a:xfrm>
            <a:off x="3273" y="4059975"/>
            <a:ext cx="11419368" cy="830997"/>
          </a:xfrm>
          <a:prstGeom prst="rect">
            <a:avLst/>
          </a:prstGeom>
          <a:noFill/>
        </p:spPr>
        <p:txBody>
          <a:bodyPr wrap="square" rtlCol="0">
            <a:spAutoFit/>
          </a:bodyPr>
          <a:lstStyle/>
          <a:p>
            <a:pPr algn="ctr"/>
            <a:r>
              <a:rPr lang="ja-JP" altLang="en-US" sz="4800" b="1" dirty="0"/>
              <a:t>持続可能な尾瀬　</a:t>
            </a:r>
            <a:r>
              <a:rPr lang="en-US" altLang="ja-JP" sz="4800" b="1" dirty="0"/>
              <a:t>×</a:t>
            </a:r>
            <a:r>
              <a:rPr lang="ja-JP" altLang="en-US" sz="4800" b="1" dirty="0"/>
              <a:t>　○○</a:t>
            </a:r>
            <a:endParaRPr kumimoji="1" lang="ja-JP" altLang="en-US" sz="4800" b="1" dirty="0"/>
          </a:p>
        </p:txBody>
      </p:sp>
      <p:cxnSp>
        <p:nvCxnSpPr>
          <p:cNvPr id="8" name="直線コネクタ 7">
            <a:extLst>
              <a:ext uri="{FF2B5EF4-FFF2-40B4-BE49-F238E27FC236}">
                <a16:creationId xmlns:a16="http://schemas.microsoft.com/office/drawing/2014/main" id="{8193CBBD-D538-E5D2-77BA-887AD689AAE2}"/>
              </a:ext>
            </a:extLst>
          </p:cNvPr>
          <p:cNvCxnSpPr>
            <a:cxnSpLocks/>
          </p:cNvCxnSpPr>
          <p:nvPr/>
        </p:nvCxnSpPr>
        <p:spPr>
          <a:xfrm>
            <a:off x="8029575" y="4890972"/>
            <a:ext cx="1057275" cy="0"/>
          </a:xfrm>
          <a:prstGeom prst="line">
            <a:avLst/>
          </a:prstGeom>
          <a:ln w="190500">
            <a:solidFill>
              <a:srgbClr val="FF0000"/>
            </a:solidFill>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3102DB59-5007-EDCD-923E-80F8B437DA25}"/>
              </a:ext>
            </a:extLst>
          </p:cNvPr>
          <p:cNvCxnSpPr>
            <a:cxnSpLocks/>
          </p:cNvCxnSpPr>
          <p:nvPr/>
        </p:nvCxnSpPr>
        <p:spPr>
          <a:xfrm flipV="1">
            <a:off x="8558212" y="4958897"/>
            <a:ext cx="0" cy="78664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5F71D7D-B502-8F25-5094-11360C4FE24A}"/>
              </a:ext>
            </a:extLst>
          </p:cNvPr>
          <p:cNvSpPr txBox="1"/>
          <p:nvPr/>
        </p:nvSpPr>
        <p:spPr>
          <a:xfrm>
            <a:off x="6219826" y="5840492"/>
            <a:ext cx="4676771" cy="646331"/>
          </a:xfrm>
          <a:prstGeom prst="rect">
            <a:avLst/>
          </a:prstGeom>
          <a:noFill/>
        </p:spPr>
        <p:txBody>
          <a:bodyPr wrap="square" rtlCol="0">
            <a:spAutoFit/>
          </a:bodyPr>
          <a:lstStyle/>
          <a:p>
            <a:pPr algn="ctr"/>
            <a:r>
              <a:rPr kumimoji="1" lang="ja-JP" altLang="en-US" sz="3600" b="1" dirty="0">
                <a:solidFill>
                  <a:srgbClr val="FF0000"/>
                </a:solidFill>
              </a:rPr>
              <a:t>自分の興味・関心</a:t>
            </a:r>
            <a:endParaRPr kumimoji="1" lang="en-US" altLang="ja-JP" sz="3600" b="1" dirty="0">
              <a:solidFill>
                <a:srgbClr val="FF0000"/>
              </a:solidFill>
            </a:endParaRPr>
          </a:p>
        </p:txBody>
      </p:sp>
      <p:sp>
        <p:nvSpPr>
          <p:cNvPr id="16" name="テキスト ボックス 15">
            <a:extLst>
              <a:ext uri="{FF2B5EF4-FFF2-40B4-BE49-F238E27FC236}">
                <a16:creationId xmlns:a16="http://schemas.microsoft.com/office/drawing/2014/main" id="{0A07E3D9-0D1D-BB31-BD6D-74F45C023A12}"/>
              </a:ext>
            </a:extLst>
          </p:cNvPr>
          <p:cNvSpPr txBox="1"/>
          <p:nvPr/>
        </p:nvSpPr>
        <p:spPr>
          <a:xfrm>
            <a:off x="360461" y="1402034"/>
            <a:ext cx="11471077" cy="2212722"/>
          </a:xfrm>
          <a:prstGeom prst="rect">
            <a:avLst/>
          </a:prstGeom>
          <a:noFill/>
        </p:spPr>
        <p:txBody>
          <a:bodyPr wrap="square">
            <a:spAutoFit/>
          </a:bodyPr>
          <a:lstStyle/>
          <a:p>
            <a:pPr algn="ctr">
              <a:lnSpc>
                <a:spcPct val="150000"/>
              </a:lnSpc>
            </a:pPr>
            <a:r>
              <a:rPr kumimoji="1" lang="ja-JP" altLang="en-US" sz="3200" b="1" dirty="0"/>
              <a:t>事前・現地・事後学習の一連を通して、</a:t>
            </a:r>
            <a:r>
              <a:rPr lang="ja-JP" altLang="en-US" sz="3200" b="1" dirty="0"/>
              <a:t>最終的には</a:t>
            </a:r>
            <a:r>
              <a:rPr kumimoji="1" lang="ja-JP" altLang="en-US" sz="3200" b="1" u="sng" dirty="0">
                <a:solidFill>
                  <a:srgbClr val="FF0000"/>
                </a:solidFill>
              </a:rPr>
              <a:t>「</a:t>
            </a:r>
            <a:r>
              <a:rPr lang="ja-JP" altLang="en-US" sz="3200" b="1" u="sng" dirty="0">
                <a:solidFill>
                  <a:srgbClr val="FF0000"/>
                </a:solidFill>
              </a:rPr>
              <a:t>自分</a:t>
            </a:r>
            <a:r>
              <a:rPr kumimoji="1" lang="ja-JP" altLang="en-US" sz="3200" b="1" u="sng" dirty="0">
                <a:solidFill>
                  <a:srgbClr val="FF0000"/>
                </a:solidFill>
              </a:rPr>
              <a:t>の興味・関心から、尾瀬の課題解決や価値創出につながるアイディア」</a:t>
            </a:r>
            <a:r>
              <a:rPr kumimoji="1" lang="ja-JP" altLang="en-US" sz="3200" b="1" dirty="0"/>
              <a:t>を表現する学習</a:t>
            </a:r>
            <a:endParaRPr kumimoji="1" lang="en-US" altLang="ja-JP" sz="3200" b="1" dirty="0"/>
          </a:p>
        </p:txBody>
      </p:sp>
      <p:grpSp>
        <p:nvGrpSpPr>
          <p:cNvPr id="22" name="グループ化 21">
            <a:extLst>
              <a:ext uri="{FF2B5EF4-FFF2-40B4-BE49-F238E27FC236}">
                <a16:creationId xmlns:a16="http://schemas.microsoft.com/office/drawing/2014/main" id="{4B6A0994-0AB3-685A-94DB-E5BBED344314}"/>
              </a:ext>
            </a:extLst>
          </p:cNvPr>
          <p:cNvGrpSpPr/>
          <p:nvPr/>
        </p:nvGrpSpPr>
        <p:grpSpPr>
          <a:xfrm>
            <a:off x="942975" y="3950492"/>
            <a:ext cx="10267949" cy="2746142"/>
            <a:chOff x="942975" y="3950492"/>
            <a:chExt cx="10267949" cy="2746142"/>
          </a:xfrm>
        </p:grpSpPr>
        <p:sp>
          <p:nvSpPr>
            <p:cNvPr id="20" name="正方形/長方形 19">
              <a:extLst>
                <a:ext uri="{FF2B5EF4-FFF2-40B4-BE49-F238E27FC236}">
                  <a16:creationId xmlns:a16="http://schemas.microsoft.com/office/drawing/2014/main" id="{272C706E-F204-3FDF-D543-130A76B87EFF}"/>
                </a:ext>
              </a:extLst>
            </p:cNvPr>
            <p:cNvSpPr/>
            <p:nvPr/>
          </p:nvSpPr>
          <p:spPr>
            <a:xfrm>
              <a:off x="942975" y="3950493"/>
              <a:ext cx="10267949"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0AF99B5-D4D1-2E7C-25C7-69DF804EA9A2}"/>
                </a:ext>
              </a:extLst>
            </p:cNvPr>
            <p:cNvSpPr/>
            <p:nvPr/>
          </p:nvSpPr>
          <p:spPr>
            <a:xfrm>
              <a:off x="942975" y="3950492"/>
              <a:ext cx="900112" cy="2746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tx1"/>
                  </a:solidFill>
                </a:rPr>
                <a:t>コンセプト</a:t>
              </a:r>
            </a:p>
          </p:txBody>
        </p:sp>
      </p:grpSp>
    </p:spTree>
    <p:extLst>
      <p:ext uri="{BB962C8B-B14F-4D97-AF65-F5344CB8AC3E}">
        <p14:creationId xmlns:p14="http://schemas.microsoft.com/office/powerpoint/2010/main" val="60011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D2A5-2286-6645-FFC1-6051B8FFABB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7A9F155-AF49-D7C4-1BCB-1050CCF8AE3F}"/>
              </a:ext>
            </a:extLst>
          </p:cNvPr>
          <p:cNvSpPr>
            <a:spLocks noGrp="1"/>
          </p:cNvSpPr>
          <p:nvPr>
            <p:ph type="ctrTitle"/>
          </p:nvPr>
        </p:nvSpPr>
        <p:spPr>
          <a:xfrm>
            <a:off x="0" y="229093"/>
            <a:ext cx="12192000" cy="1155954"/>
          </a:xfrm>
        </p:spPr>
        <p:txBody>
          <a:bodyPr>
            <a:noAutofit/>
          </a:bodyPr>
          <a:lstStyle/>
          <a:p>
            <a:pPr>
              <a:lnSpc>
                <a:spcPct val="150000"/>
              </a:lnSpc>
            </a:pPr>
            <a:r>
              <a:rPr kumimoji="1" lang="ja-JP" altLang="en-US" sz="4800" b="1" dirty="0"/>
              <a:t>コンセプト「持続可能な尾瀬</a:t>
            </a:r>
            <a:r>
              <a:rPr kumimoji="1" lang="en-US" altLang="ja-JP" sz="4800" b="1" dirty="0"/>
              <a:t>×</a:t>
            </a:r>
            <a:r>
              <a:rPr kumimoji="1" lang="ja-JP" altLang="en-US" sz="4800" b="1" dirty="0"/>
              <a:t>○○」って？</a:t>
            </a:r>
          </a:p>
        </p:txBody>
      </p:sp>
      <p:sp>
        <p:nvSpPr>
          <p:cNvPr id="2" name="タイトル 3">
            <a:extLst>
              <a:ext uri="{FF2B5EF4-FFF2-40B4-BE49-F238E27FC236}">
                <a16:creationId xmlns:a16="http://schemas.microsoft.com/office/drawing/2014/main" id="{560D63F3-B9D8-E2C4-ABD5-059F260E621B}"/>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3" name="テキスト ボックス 12">
            <a:extLst>
              <a:ext uri="{FF2B5EF4-FFF2-40B4-BE49-F238E27FC236}">
                <a16:creationId xmlns:a16="http://schemas.microsoft.com/office/drawing/2014/main" id="{759563CC-740A-63B6-2FBB-A90D30E3892F}"/>
              </a:ext>
            </a:extLst>
          </p:cNvPr>
          <p:cNvSpPr txBox="1"/>
          <p:nvPr/>
        </p:nvSpPr>
        <p:spPr>
          <a:xfrm>
            <a:off x="-133165" y="4874581"/>
            <a:ext cx="12458330" cy="1754326"/>
          </a:xfrm>
          <a:prstGeom prst="rect">
            <a:avLst/>
          </a:prstGeom>
          <a:noFill/>
        </p:spPr>
        <p:txBody>
          <a:bodyPr wrap="square" rtlCol="0">
            <a:spAutoFit/>
          </a:bodyPr>
          <a:lstStyle/>
          <a:p>
            <a:pPr algn="ctr"/>
            <a:r>
              <a:rPr lang="ja-JP" altLang="en-US" sz="5400" b="1" dirty="0"/>
              <a:t>「○○」には、興味・関心があるものを</a:t>
            </a:r>
            <a:endParaRPr lang="en-US" altLang="ja-JP" sz="5400" b="1" dirty="0"/>
          </a:p>
          <a:p>
            <a:pPr algn="ctr"/>
            <a:r>
              <a:rPr lang="ja-JP" altLang="en-US" sz="5400" b="1" dirty="0"/>
              <a:t>何でも題材にして</a:t>
            </a:r>
            <a:r>
              <a:rPr lang="en-US" altLang="ja-JP" sz="5400" b="1" dirty="0"/>
              <a:t>OK</a:t>
            </a:r>
            <a:r>
              <a:rPr lang="ja-JP" altLang="en-US" sz="5400" b="1" dirty="0"/>
              <a:t>！</a:t>
            </a:r>
            <a:endParaRPr kumimoji="1" lang="en-US" altLang="ja-JP" sz="5400" b="1" dirty="0"/>
          </a:p>
        </p:txBody>
      </p:sp>
      <p:pic>
        <p:nvPicPr>
          <p:cNvPr id="5" name="図 4">
            <a:extLst>
              <a:ext uri="{FF2B5EF4-FFF2-40B4-BE49-F238E27FC236}">
                <a16:creationId xmlns:a16="http://schemas.microsoft.com/office/drawing/2014/main" id="{3C0DC537-B393-B66A-FA11-13696E199695}"/>
              </a:ext>
            </a:extLst>
          </p:cNvPr>
          <p:cNvPicPr>
            <a:picLocks noChangeAspect="1"/>
          </p:cNvPicPr>
          <p:nvPr/>
        </p:nvPicPr>
        <p:blipFill>
          <a:blip r:embed="rId2"/>
          <a:stretch>
            <a:fillRect/>
          </a:stretch>
        </p:blipFill>
        <p:spPr>
          <a:xfrm>
            <a:off x="392760" y="1890566"/>
            <a:ext cx="3267403" cy="2142946"/>
          </a:xfrm>
          <a:prstGeom prst="rect">
            <a:avLst/>
          </a:prstGeom>
          <a:ln>
            <a:solidFill>
              <a:schemeClr val="tx1"/>
            </a:solidFill>
          </a:ln>
        </p:spPr>
      </p:pic>
      <p:pic>
        <p:nvPicPr>
          <p:cNvPr id="6" name="図 5">
            <a:extLst>
              <a:ext uri="{FF2B5EF4-FFF2-40B4-BE49-F238E27FC236}">
                <a16:creationId xmlns:a16="http://schemas.microsoft.com/office/drawing/2014/main" id="{ADF9D3AA-05B9-EA0B-CAE4-D82C55CA420A}"/>
              </a:ext>
            </a:extLst>
          </p:cNvPr>
          <p:cNvPicPr>
            <a:picLocks noChangeAspect="1"/>
          </p:cNvPicPr>
          <p:nvPr/>
        </p:nvPicPr>
        <p:blipFill>
          <a:blip r:embed="rId3"/>
          <a:stretch>
            <a:fillRect/>
          </a:stretch>
        </p:blipFill>
        <p:spPr>
          <a:xfrm>
            <a:off x="4267433" y="1906166"/>
            <a:ext cx="3657134" cy="2152376"/>
          </a:xfrm>
          <a:prstGeom prst="rect">
            <a:avLst/>
          </a:prstGeom>
          <a:ln>
            <a:solidFill>
              <a:schemeClr val="tx1"/>
            </a:solidFill>
          </a:ln>
        </p:spPr>
      </p:pic>
      <p:pic>
        <p:nvPicPr>
          <p:cNvPr id="7" name="図 6">
            <a:extLst>
              <a:ext uri="{FF2B5EF4-FFF2-40B4-BE49-F238E27FC236}">
                <a16:creationId xmlns:a16="http://schemas.microsoft.com/office/drawing/2014/main" id="{7C3CB921-590D-F151-A425-7C566241A9C6}"/>
              </a:ext>
            </a:extLst>
          </p:cNvPr>
          <p:cNvPicPr>
            <a:picLocks noChangeAspect="1"/>
          </p:cNvPicPr>
          <p:nvPr/>
        </p:nvPicPr>
        <p:blipFill>
          <a:blip r:embed="rId4"/>
          <a:stretch>
            <a:fillRect/>
          </a:stretch>
        </p:blipFill>
        <p:spPr>
          <a:xfrm>
            <a:off x="8668175" y="1848886"/>
            <a:ext cx="3131065" cy="2152376"/>
          </a:xfrm>
          <a:prstGeom prst="rect">
            <a:avLst/>
          </a:prstGeom>
          <a:ln>
            <a:solidFill>
              <a:schemeClr val="tx1"/>
            </a:solidFill>
          </a:ln>
        </p:spPr>
      </p:pic>
      <p:sp>
        <p:nvSpPr>
          <p:cNvPr id="9" name="Footer Placeholder 4">
            <a:extLst>
              <a:ext uri="{FF2B5EF4-FFF2-40B4-BE49-F238E27FC236}">
                <a16:creationId xmlns:a16="http://schemas.microsoft.com/office/drawing/2014/main" id="{A9935869-596E-5F14-88A3-29EB2508828A}"/>
              </a:ext>
            </a:extLst>
          </p:cNvPr>
          <p:cNvSpPr txBox="1">
            <a:spLocks/>
          </p:cNvSpPr>
          <p:nvPr/>
        </p:nvSpPr>
        <p:spPr>
          <a:xfrm>
            <a:off x="6785104" y="4186352"/>
            <a:ext cx="5491873"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a:t>※</a:t>
            </a:r>
            <a:r>
              <a:rPr kumimoji="1" lang="ja-JP" altLang="en-US" sz="1200" dirty="0"/>
              <a:t>このアウトプット例は、実際の中学生が考えたものです。</a:t>
            </a:r>
          </a:p>
        </p:txBody>
      </p:sp>
    </p:spTree>
    <p:extLst>
      <p:ext uri="{BB962C8B-B14F-4D97-AF65-F5344CB8AC3E}">
        <p14:creationId xmlns:p14="http://schemas.microsoft.com/office/powerpoint/2010/main" val="420827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4353-F1E7-B3DF-BD59-3909BF26DE2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FA1C1B7-92FA-848F-0D62-A634CBE34718}"/>
              </a:ext>
            </a:extLst>
          </p:cNvPr>
          <p:cNvSpPr>
            <a:spLocks noGrp="1"/>
          </p:cNvSpPr>
          <p:nvPr>
            <p:ph type="ctrTitle"/>
          </p:nvPr>
        </p:nvSpPr>
        <p:spPr>
          <a:xfrm>
            <a:off x="0" y="229093"/>
            <a:ext cx="12192000" cy="1155954"/>
          </a:xfrm>
        </p:spPr>
        <p:txBody>
          <a:bodyPr>
            <a:noAutofit/>
          </a:bodyPr>
          <a:lstStyle/>
          <a:p>
            <a:pPr>
              <a:lnSpc>
                <a:spcPct val="150000"/>
              </a:lnSpc>
            </a:pPr>
            <a:r>
              <a:rPr kumimoji="1" lang="ja-JP" altLang="en-US" sz="4800" b="1" dirty="0"/>
              <a:t>大切なこと</a:t>
            </a:r>
          </a:p>
        </p:txBody>
      </p:sp>
      <p:sp>
        <p:nvSpPr>
          <p:cNvPr id="2" name="タイトル 3">
            <a:extLst>
              <a:ext uri="{FF2B5EF4-FFF2-40B4-BE49-F238E27FC236}">
                <a16:creationId xmlns:a16="http://schemas.microsoft.com/office/drawing/2014/main" id="{A2F4D285-CFBC-ABF7-2B93-8EEF6F034F78}"/>
              </a:ext>
            </a:extLst>
          </p:cNvPr>
          <p:cNvSpPr txBox="1">
            <a:spLocks/>
          </p:cNvSpPr>
          <p:nvPr/>
        </p:nvSpPr>
        <p:spPr>
          <a:xfrm>
            <a:off x="571180" y="161365"/>
            <a:ext cx="10975778" cy="139098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1500" b="1" dirty="0"/>
              <a:t>　</a:t>
            </a:r>
            <a:endParaRPr lang="ja-JP" altLang="en-US" sz="4800" b="1" dirty="0"/>
          </a:p>
        </p:txBody>
      </p:sp>
      <p:sp>
        <p:nvSpPr>
          <p:cNvPr id="13" name="テキスト ボックス 12">
            <a:extLst>
              <a:ext uri="{FF2B5EF4-FFF2-40B4-BE49-F238E27FC236}">
                <a16:creationId xmlns:a16="http://schemas.microsoft.com/office/drawing/2014/main" id="{E331282A-BA2B-71CF-5DA9-54ACF6CCA611}"/>
              </a:ext>
            </a:extLst>
          </p:cNvPr>
          <p:cNvSpPr txBox="1"/>
          <p:nvPr/>
        </p:nvSpPr>
        <p:spPr>
          <a:xfrm>
            <a:off x="29858" y="1881350"/>
            <a:ext cx="12132284" cy="4068037"/>
          </a:xfrm>
          <a:prstGeom prst="rect">
            <a:avLst/>
          </a:prstGeom>
          <a:noFill/>
        </p:spPr>
        <p:txBody>
          <a:bodyPr wrap="square" rtlCol="0">
            <a:spAutoFit/>
          </a:bodyPr>
          <a:lstStyle/>
          <a:p>
            <a:pPr algn="ctr">
              <a:lnSpc>
                <a:spcPct val="150000"/>
              </a:lnSpc>
            </a:pPr>
            <a:r>
              <a:rPr kumimoji="1" lang="ja-JP" altLang="en-US" sz="6000" b="1" dirty="0"/>
              <a:t>「尾瀬」そのものを学ぶこと</a:t>
            </a:r>
            <a:endParaRPr kumimoji="1" lang="en-US" altLang="ja-JP" sz="6000" b="1" dirty="0"/>
          </a:p>
          <a:p>
            <a:pPr algn="ctr">
              <a:lnSpc>
                <a:spcPct val="150000"/>
              </a:lnSpc>
            </a:pPr>
            <a:r>
              <a:rPr kumimoji="1" lang="ja-JP" altLang="en-US" sz="6000" b="1" dirty="0"/>
              <a:t>＋</a:t>
            </a:r>
            <a:endParaRPr kumimoji="1" lang="en-US" altLang="ja-JP" sz="6000" b="1" dirty="0"/>
          </a:p>
          <a:p>
            <a:pPr algn="ctr">
              <a:lnSpc>
                <a:spcPct val="150000"/>
              </a:lnSpc>
            </a:pPr>
            <a:r>
              <a:rPr lang="ja-JP" altLang="en-US" sz="6000" b="1" dirty="0"/>
              <a:t>自分の興味・関心を発見すること</a:t>
            </a:r>
            <a:endParaRPr kumimoji="1" lang="en-US" altLang="ja-JP" sz="6000" b="1" dirty="0"/>
          </a:p>
        </p:txBody>
      </p:sp>
    </p:spTree>
    <p:extLst>
      <p:ext uri="{BB962C8B-B14F-4D97-AF65-F5344CB8AC3E}">
        <p14:creationId xmlns:p14="http://schemas.microsoft.com/office/powerpoint/2010/main" val="34241436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3507</Words>
  <Application>Microsoft Office PowerPoint</Application>
  <PresentationFormat>ワイド画面</PresentationFormat>
  <Paragraphs>470</Paragraphs>
  <Slides>67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67</vt:i4>
      </vt:variant>
    </vt:vector>
  </HeadingPairs>
  <TitlesOfParts>
    <vt:vector size="72" baseType="lpstr">
      <vt:lpstr>HGP創英角ｺﾞｼｯｸUB</vt:lpstr>
      <vt:lpstr>游ゴシック</vt:lpstr>
      <vt:lpstr>Arial</vt:lpstr>
      <vt:lpstr>Calibri</vt:lpstr>
      <vt:lpstr>Office テーマ</vt:lpstr>
      <vt:lpstr>PowerPoint プレゼンテーション</vt:lpstr>
      <vt:lpstr>　　　　　　　尾瀬ネイチャーラーニングモデルプログラム　中学校編 持続可能な尾瀬×○○探究　</vt:lpstr>
      <vt:lpstr>PowerPoint プレゼンテーション</vt:lpstr>
      <vt:lpstr>本日の流れ</vt:lpstr>
      <vt:lpstr>１．尾瀬ネイチャーラーニングを知る</vt:lpstr>
      <vt:lpstr>PowerPoint プレゼンテーション</vt:lpstr>
      <vt:lpstr>尾瀬ネイチャーラーニングで行うこと</vt:lpstr>
      <vt:lpstr>コンセプト「持続可能な尾瀬×○○」って？</vt:lpstr>
      <vt:lpstr>大切なこと</vt:lpstr>
      <vt:lpstr>授業予定</vt:lpstr>
      <vt:lpstr>PowerPoint プレゼンテーション</vt:lpstr>
      <vt:lpstr>２．自分の興味・関心を発見する</vt:lpstr>
      <vt:lpstr>自分の興味・関心を発見してみよる</vt:lpstr>
      <vt:lpstr>個人ワーク①：自由に書きだしてみよう　１０分程度</vt:lpstr>
      <vt:lpstr>個人ワーク②：１～５の順位をつけよう　５分程度</vt:lpstr>
      <vt:lpstr>グループワーク：考えたものを共有しよう　１０分程度</vt:lpstr>
      <vt:lpstr>３．まとめ・次回予告</vt:lpstr>
      <vt:lpstr>まとめ・次回予告</vt:lpstr>
      <vt:lpstr>　　　　　　　尾瀬ネイチャーラーニングモデルプログラム　中学校編 持続可能な尾瀬×○○探究　</vt:lpstr>
      <vt:lpstr>PowerPoint プレゼンテーション</vt:lpstr>
      <vt:lpstr>本日の流れ</vt:lpstr>
      <vt:lpstr>１．持続可能な尾瀬の見方を知る</vt:lpstr>
      <vt:lpstr>【前回振り返り】尾瀬ネイチャーラーニングで行うこと</vt:lpstr>
      <vt:lpstr>PowerPoint プレゼンテーション</vt:lpstr>
      <vt:lpstr>PowerPoint プレゼンテーション</vt:lpstr>
      <vt:lpstr>PowerPoint プレゼンテーション</vt:lpstr>
      <vt:lpstr>PowerPoint プレゼンテーション</vt:lpstr>
      <vt:lpstr>２．自分の興味・関心と 　　尾瀬を関連させる</vt:lpstr>
      <vt:lpstr>PowerPoint プレゼンテーション</vt:lpstr>
      <vt:lpstr>PowerPoint プレゼンテーション</vt:lpstr>
      <vt:lpstr>PowerPoint プレゼンテーション</vt:lpstr>
      <vt:lpstr>３．まとめ・次回予告</vt:lpstr>
      <vt:lpstr>まとめ・次回予告</vt:lpstr>
      <vt:lpstr>PowerPoint プレゼンテーション</vt:lpstr>
      <vt:lpstr>　　　　　　　尾瀬ネイチャーラーニングモデルプログラム　中学校編 持続可能な尾瀬×○○探究　</vt:lpstr>
      <vt:lpstr>PowerPoint プレゼンテーション</vt:lpstr>
      <vt:lpstr>本日の流れ</vt:lpstr>
      <vt:lpstr>１．現地学習を振り返る</vt:lpstr>
      <vt:lpstr>現地学習を振り返る</vt:lpstr>
      <vt:lpstr>PowerPoint プレゼンテーション</vt:lpstr>
      <vt:lpstr>２．アイディアを出す</vt:lpstr>
      <vt:lpstr>PowerPoint プレゼンテーション</vt:lpstr>
      <vt:lpstr>PowerPoint プレゼンテーション</vt:lpstr>
      <vt:lpstr>PowerPoint プレゼンテーション</vt:lpstr>
      <vt:lpstr>PowerPoint プレゼンテーション</vt:lpstr>
      <vt:lpstr>３．まとめ・次回予告</vt:lpstr>
      <vt:lpstr>まとめ・次回予告</vt:lpstr>
      <vt:lpstr>　　　　　　　尾瀬ネイチャーラーニングモデルプログラム　中学校編 持続可能な尾瀬×○○探究　</vt:lpstr>
      <vt:lpstr>PowerPoint プレゼンテーション</vt:lpstr>
      <vt:lpstr>本日の流れ</vt:lpstr>
      <vt:lpstr>１．アイディアを整理して 　　発表資料を作成する</vt:lpstr>
      <vt:lpstr>PowerPoint プレゼンテーション</vt:lpstr>
      <vt:lpstr>PowerPoint プレゼンテーション</vt:lpstr>
      <vt:lpstr>PowerPoint プレゼンテーション</vt:lpstr>
      <vt:lpstr>PowerPoint プレゼンテーション</vt:lpstr>
      <vt:lpstr>２．まとめ・次回予告</vt:lpstr>
      <vt:lpstr>まとめ・次回予告</vt:lpstr>
      <vt:lpstr>　　　　　　　尾瀬ネイチャーラーニングモデルプログラム　中学校編 持続可能な尾瀬×○○探究　</vt:lpstr>
      <vt:lpstr>PowerPoint プレゼンテーション</vt:lpstr>
      <vt:lpstr>本日の流れ</vt:lpstr>
      <vt:lpstr>１．アイディアを発表する</vt:lpstr>
      <vt:lpstr>PowerPoint プレゼンテーション</vt:lpstr>
      <vt:lpstr>PowerPoint プレゼンテーション</vt:lpstr>
      <vt:lpstr>２．尾瀬ネイチャーラーニングを 振り返る</vt:lpstr>
      <vt:lpstr>振り返る</vt:lpstr>
      <vt:lpstr>３．まとめ</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2025-04-11T01:32:20Z</dcterms:created>
  <dcterms:modified xsi:type="dcterms:W3CDTF">2025-04-11T01:32:23Z</dcterms:modified>
</cp:coreProperties>
</file>