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84" r:id="rId1"/>
  </p:sldMasterIdLst>
  <p:notesMasterIdLst>
    <p:notesMasterId r:id="rId5"/>
  </p:notesMasterIdLst>
  <p:sldIdLst>
    <p:sldId id="444" r:id="rId2"/>
    <p:sldId id="446" r:id="rId3"/>
    <p:sldId id="445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2A9922C1-7A55-4707-B1B5-C45FCE7B83ED}">
          <p14:sldIdLst>
            <p14:sldId id="444"/>
            <p14:sldId id="446"/>
            <p14:sldId id="44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CD4"/>
    <a:srgbClr val="00B050"/>
    <a:srgbClr val="F2F2F2"/>
    <a:srgbClr val="385723"/>
    <a:srgbClr val="548235"/>
    <a:srgbClr val="44546A"/>
    <a:srgbClr val="DADDE1"/>
    <a:srgbClr val="CCECFF"/>
    <a:srgbClr val="D7DDE5"/>
    <a:srgbClr val="B52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975D80-256B-4549-A0C9-C15969E56E5B}" v="8" dt="2025-07-29T03:31:06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6875" autoAdjust="0"/>
  </p:normalViewPr>
  <p:slideViewPr>
    <p:cSldViewPr snapToGrid="0">
      <p:cViewPr varScale="1">
        <p:scale>
          <a:sx n="78" d="100"/>
          <a:sy n="78" d="100"/>
        </p:scale>
        <p:origin x="3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30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r">
              <a:defRPr sz="1100"/>
            </a:lvl1pPr>
          </a:lstStyle>
          <a:p>
            <a:fld id="{9C4D9780-BD78-4942-82CE-D5F573E63AF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30" tIns="43765" rIns="87530" bIns="4376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9" y="4748747"/>
            <a:ext cx="5389213" cy="3884086"/>
          </a:xfrm>
          <a:prstGeom prst="rect">
            <a:avLst/>
          </a:prstGeom>
        </p:spPr>
        <p:txBody>
          <a:bodyPr vert="horz" lIns="87530" tIns="43765" rIns="87530" bIns="4376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30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r">
              <a:defRPr sz="1100"/>
            </a:lvl1pPr>
          </a:lstStyle>
          <a:p>
            <a:fld id="{D4F922E2-08B1-4195-822A-B20EFD8A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40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922E2-08B1-4195-822A-B20EFD8A3B34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42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922E2-08B1-4195-822A-B20EFD8A3B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616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922E2-08B1-4195-822A-B20EFD8A3B3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25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35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2DFF92-FC42-D05C-ED6A-C19C2AA4E7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81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BA3249-E3A6-5E57-BC29-4DBC1C2AE705}"/>
              </a:ext>
            </a:extLst>
          </p:cNvPr>
          <p:cNvSpPr/>
          <p:nvPr userDrawn="1"/>
        </p:nvSpPr>
        <p:spPr>
          <a:xfrm>
            <a:off x="188913" y="101600"/>
            <a:ext cx="6480175" cy="571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C7AC66-2DEE-E958-CABA-C47CC0686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761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学習指導案な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59241A5-0AA3-5F55-C6C5-C1766B46D025}"/>
              </a:ext>
            </a:extLst>
          </p:cNvPr>
          <p:cNvSpPr/>
          <p:nvPr userDrawn="1"/>
        </p:nvSpPr>
        <p:spPr>
          <a:xfrm>
            <a:off x="0" y="0"/>
            <a:ext cx="6858001" cy="216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B162DC-FB55-F030-36E9-E96467D87AB5}"/>
              </a:ext>
            </a:extLst>
          </p:cNvPr>
          <p:cNvSpPr/>
          <p:nvPr userDrawn="1"/>
        </p:nvSpPr>
        <p:spPr>
          <a:xfrm>
            <a:off x="51384" y="17863"/>
            <a:ext cx="1119188" cy="18028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0" rIns="36000" b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48235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洪水・土砂災害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B23984-4525-F415-FC78-84F3FA0BA1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00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1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57475" y="9690000"/>
            <a:ext cx="154305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03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6" r:id="rId3"/>
    <p:sldLayoutId id="2147483703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4201" userDrawn="1">
          <p15:clr>
            <a:srgbClr val="F26B43"/>
          </p15:clr>
        </p15:guide>
        <p15:guide id="4" pos="1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89000" y="2026207"/>
            <a:ext cx="648000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＿＿年　＿＿組　＿＿番　名前（＿＿＿＿＿＿＿＿＿＿）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168" y="3487586"/>
            <a:ext cx="48339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こうずい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8167" y="4418247"/>
            <a:ext cx="483396" cy="123111"/>
          </a:xfrm>
          <a:prstGeom prst="rect">
            <a:avLst/>
          </a:prstGeom>
          <a:noFill/>
        </p:spPr>
        <p:txBody>
          <a:bodyPr wrap="square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ど しゃ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26581" y="4418247"/>
            <a:ext cx="461762" cy="123111"/>
          </a:xfrm>
          <a:prstGeom prst="rect">
            <a:avLst/>
          </a:prstGeom>
          <a:noFill/>
        </p:spPr>
        <p:txBody>
          <a:bodyPr wrap="square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ど しゃ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3000" y="311681"/>
            <a:ext cx="6552000" cy="12311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大雨が降ったときの</a:t>
            </a: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危険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と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地域にある</a:t>
            </a: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自然</a:t>
            </a: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の</a:t>
            </a: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良いところ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を知</a:t>
            </a:r>
            <a:r>
              <a:rPr lang="ja-JP" altLang="en-US" sz="2800" kern="0" dirty="0">
                <a:solidFill>
                  <a:prstClr val="black"/>
                </a:solidFill>
                <a:latin typeface="Arial"/>
                <a:ea typeface="ＭＳ Ｐゴシック"/>
              </a:rPr>
              <a:t>る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09024" y="385261"/>
            <a:ext cx="36000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ふ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40760" y="240506"/>
            <a:ext cx="71689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き けん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9000" y="2619612"/>
            <a:ext cx="6480000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問１．洪水災害や土砂災害の危険について、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　　　 （　　）の中をうめてみましょう。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01558" y="2565751"/>
            <a:ext cx="4680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こうずい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70157" y="2565751"/>
            <a:ext cx="353968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ど しゃ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2452" y="1001518"/>
            <a:ext cx="519111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ち いき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35024" y="2565751"/>
            <a:ext cx="4680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06675" y="2565751"/>
            <a:ext cx="429404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03213" y="2565751"/>
            <a:ext cx="3960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き </a:t>
            </a:r>
            <a:r>
              <a:rPr kumimoji="0" lang="ja-JP" altLang="en-US" sz="7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けん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04459" y="3487586"/>
            <a:ext cx="48339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さいがい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04459" y="4418247"/>
            <a:ext cx="48339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さいがい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83608" y="3883667"/>
            <a:ext cx="455229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74557" y="4862477"/>
            <a:ext cx="455229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6EBAE86-3E49-5730-9335-4630DA038161}"/>
              </a:ext>
            </a:extLst>
          </p:cNvPr>
          <p:cNvSpPr txBox="1"/>
          <p:nvPr/>
        </p:nvSpPr>
        <p:spPr>
          <a:xfrm>
            <a:off x="189000" y="5637993"/>
            <a:ext cx="648000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問２．地域にある自然の良いところを書きましょう。</a:t>
            </a:r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D2906D9D-3FDC-8599-26F4-AF3D278B7952}"/>
              </a:ext>
            </a:extLst>
          </p:cNvPr>
          <p:cNvGraphicFramePr>
            <a:graphicFrameLocks noGrp="1"/>
          </p:cNvGraphicFramePr>
          <p:nvPr/>
        </p:nvGraphicFramePr>
        <p:xfrm>
          <a:off x="189000" y="6052178"/>
          <a:ext cx="6480000" cy="3675749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588886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408517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37064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39175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8499E57-FC23-5E8A-5E81-64F029CE9F66}"/>
              </a:ext>
            </a:extLst>
          </p:cNvPr>
          <p:cNvSpPr txBox="1"/>
          <p:nvPr/>
        </p:nvSpPr>
        <p:spPr>
          <a:xfrm>
            <a:off x="882650" y="5565460"/>
            <a:ext cx="3591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ち いき</a:t>
            </a:r>
            <a:endParaRPr kumimoji="0" lang="en-US" altLang="ja-JP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3190E2-64E3-C2E0-86C4-F1600A672CC6}"/>
              </a:ext>
            </a:extLst>
          </p:cNvPr>
          <p:cNvSpPr/>
          <p:nvPr/>
        </p:nvSpPr>
        <p:spPr>
          <a:xfrm>
            <a:off x="0" y="0"/>
            <a:ext cx="6858001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【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ワークシート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】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高学年 テーマ①　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DB5554-10E2-3FC4-77BC-E0ECC9C3F4D3}"/>
              </a:ext>
            </a:extLst>
          </p:cNvPr>
          <p:cNvSpPr txBox="1"/>
          <p:nvPr/>
        </p:nvSpPr>
        <p:spPr>
          <a:xfrm>
            <a:off x="238126" y="3403146"/>
            <a:ext cx="6457950" cy="1908215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①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洪水災害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は、（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大雨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で（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川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 ）の水があふれたり、雨の水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　 がたまり、　まちが（　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水びたし　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）になってしまう災害です。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②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土砂災害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は、（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山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）から土砂が流れてきたり、（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がけ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 ）が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  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くずれたりして</a:t>
            </a: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､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家や道路などがこわされてしまう災害です</a:t>
            </a: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192F58-944A-6D36-ECC6-0CF46BA7540A}"/>
              </a:ext>
            </a:extLst>
          </p:cNvPr>
          <p:cNvSpPr txBox="1"/>
          <p:nvPr/>
        </p:nvSpPr>
        <p:spPr>
          <a:xfrm>
            <a:off x="2319189" y="842595"/>
            <a:ext cx="71689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し ぜん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9F13C7-8FAB-52BF-7EB9-87A3F6BC7010}"/>
              </a:ext>
            </a:extLst>
          </p:cNvPr>
          <p:cNvSpPr txBox="1"/>
          <p:nvPr/>
        </p:nvSpPr>
        <p:spPr>
          <a:xfrm>
            <a:off x="3389749" y="844334"/>
            <a:ext cx="71689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よ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1AB7A7-35FF-6FBA-77BA-395D281573BD}"/>
              </a:ext>
            </a:extLst>
          </p:cNvPr>
          <p:cNvSpPr txBox="1"/>
          <p:nvPr/>
        </p:nvSpPr>
        <p:spPr>
          <a:xfrm>
            <a:off x="2101539" y="5561970"/>
            <a:ext cx="3591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し　ぜん</a:t>
            </a:r>
            <a:endParaRPr kumimoji="0" lang="en-US" altLang="ja-JP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78B07EE-9D2C-1801-F047-A336BBB7B333}"/>
              </a:ext>
            </a:extLst>
          </p:cNvPr>
          <p:cNvSpPr txBox="1"/>
          <p:nvPr/>
        </p:nvSpPr>
        <p:spPr>
          <a:xfrm>
            <a:off x="2701614" y="5561970"/>
            <a:ext cx="3591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よ</a:t>
            </a:r>
            <a:endParaRPr kumimoji="0" lang="en-US" altLang="ja-JP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0019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89000" y="647484"/>
            <a:ext cx="648000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問３．今日の授業で、思ったこと・感じたことを書きましょう。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9000" y="1226451"/>
          <a:ext cx="6480000" cy="3675749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548635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588886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37064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39175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585913" y="566714"/>
            <a:ext cx="44165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じゅ </a:t>
            </a:r>
            <a:r>
              <a:rPr kumimoji="0" lang="ja-JP" altLang="en-US" sz="7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ぎょう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4A1ABD4-9800-9F59-286E-4A2133E15CF6}"/>
              </a:ext>
            </a:extLst>
          </p:cNvPr>
          <p:cNvSpPr/>
          <p:nvPr/>
        </p:nvSpPr>
        <p:spPr>
          <a:xfrm>
            <a:off x="0" y="0"/>
            <a:ext cx="6858001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【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ワークシート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】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高学年 テーマ①　</a:t>
            </a: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8773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89000" y="2026207"/>
            <a:ext cx="648000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＿＿年　＿＿組　＿＿番　名前（＿＿＿＿＿＿＿＿＿＿）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8126" y="3403146"/>
            <a:ext cx="6457950" cy="1908215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①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洪水災害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は、（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大雨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で（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川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 ）の水があふれたり、雨の水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　 がたまり、　まちが（　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水びたし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）になってしまう災害です。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②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土砂災害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は、（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山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）から土砂が流れてきたり、（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がけ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 ）が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  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くずれたりして</a:t>
            </a: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､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家や道路などがこわされてしまう災害です</a:t>
            </a: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168" y="3487586"/>
            <a:ext cx="48339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こうずい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8167" y="4418247"/>
            <a:ext cx="483396" cy="123111"/>
          </a:xfrm>
          <a:prstGeom prst="rect">
            <a:avLst/>
          </a:prstGeom>
          <a:noFill/>
        </p:spPr>
        <p:txBody>
          <a:bodyPr wrap="square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ど しゃ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26581" y="4418247"/>
            <a:ext cx="461762" cy="123111"/>
          </a:xfrm>
          <a:prstGeom prst="rect">
            <a:avLst/>
          </a:prstGeom>
          <a:noFill/>
        </p:spPr>
        <p:txBody>
          <a:bodyPr wrap="square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ど しゃ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3000" y="311681"/>
            <a:ext cx="6552000" cy="12311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大雨が降ったときの</a:t>
            </a:r>
            <a:r>
              <a:rPr kumimoji="0" lang="ja-JP" altLang="en-US" sz="4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危険</a:t>
            </a:r>
            <a:r>
              <a:rPr kumimoji="0" lang="ja-JP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と</a:t>
            </a:r>
            <a:endParaRPr kumimoji="0" lang="en-US" altLang="ja-JP" sz="2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地域にある</a:t>
            </a:r>
            <a:r>
              <a:rPr kumimoji="0" lang="ja-JP" altLang="en-US" sz="4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自然</a:t>
            </a:r>
            <a:r>
              <a:rPr kumimoji="0" lang="ja-JP" altLang="en-US" sz="3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の</a:t>
            </a:r>
            <a:r>
              <a:rPr kumimoji="0" lang="ja-JP" altLang="en-US" sz="4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良いところ</a:t>
            </a:r>
            <a:r>
              <a:rPr kumimoji="0" lang="ja-JP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を知</a:t>
            </a:r>
            <a:r>
              <a:rPr lang="ja-JP" altLang="en-US" sz="2800" kern="0">
                <a:solidFill>
                  <a:prstClr val="black"/>
                </a:solidFill>
                <a:latin typeface="Arial"/>
                <a:ea typeface="ＭＳ Ｐゴシック"/>
              </a:rPr>
              <a:t>る</a:t>
            </a:r>
            <a:endParaRPr kumimoji="0" lang="en-US" altLang="ja-JP" sz="2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09024" y="385261"/>
            <a:ext cx="36000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ふ</a:t>
            </a:r>
            <a:endParaRPr kumimoji="0" lang="en-US" altLang="ja-JP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40760" y="240506"/>
            <a:ext cx="71689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き </a:t>
            </a:r>
            <a:r>
              <a:rPr kumimoji="0" lang="ja-JP" altLang="en-US" sz="11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けん</a:t>
            </a:r>
            <a:endParaRPr kumimoji="0" lang="en-US" altLang="ja-JP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9000" y="2619612"/>
            <a:ext cx="6480000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問１．洪水災害や土砂災害の危険について、</a:t>
            </a:r>
            <a:endParaRPr kumimoji="0" lang="en-US" altLang="ja-JP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　　　 （　　）の中をうめてみましょう。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01558" y="2565751"/>
            <a:ext cx="4680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こうずい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70157" y="2565751"/>
            <a:ext cx="353968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ど しゃ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2452" y="1001518"/>
            <a:ext cx="519111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ち いき</a:t>
            </a:r>
            <a:endParaRPr kumimoji="0" lang="en-US" altLang="ja-JP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35024" y="2565751"/>
            <a:ext cx="4680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06675" y="2565751"/>
            <a:ext cx="429404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03213" y="2565751"/>
            <a:ext cx="3960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き </a:t>
            </a:r>
            <a:r>
              <a:rPr kumimoji="0" lang="ja-JP" altLang="en-US" sz="7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けん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04459" y="3487586"/>
            <a:ext cx="48339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さいがい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04459" y="4418247"/>
            <a:ext cx="48339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さいがい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83608" y="3883667"/>
            <a:ext cx="455229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74557" y="4862477"/>
            <a:ext cx="455229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さいがい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6EBAE86-3E49-5730-9335-4630DA038161}"/>
              </a:ext>
            </a:extLst>
          </p:cNvPr>
          <p:cNvSpPr txBox="1"/>
          <p:nvPr/>
        </p:nvSpPr>
        <p:spPr>
          <a:xfrm>
            <a:off x="189000" y="5637993"/>
            <a:ext cx="648000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問２．地域にある自然の良いところを書きましょう。</a:t>
            </a:r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D2906D9D-3FDC-8599-26F4-AF3D278B7952}"/>
              </a:ext>
            </a:extLst>
          </p:cNvPr>
          <p:cNvGraphicFramePr>
            <a:graphicFrameLocks noGrp="1"/>
          </p:cNvGraphicFramePr>
          <p:nvPr/>
        </p:nvGraphicFramePr>
        <p:xfrm>
          <a:off x="189000" y="6052178"/>
          <a:ext cx="6480000" cy="3675749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588886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408517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37064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39175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8499E57-FC23-5E8A-5E81-64F029CE9F66}"/>
              </a:ext>
            </a:extLst>
          </p:cNvPr>
          <p:cNvSpPr txBox="1"/>
          <p:nvPr/>
        </p:nvSpPr>
        <p:spPr>
          <a:xfrm>
            <a:off x="882650" y="5565460"/>
            <a:ext cx="3591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ち いき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3190E2-64E3-C2E0-86C4-F1600A672CC6}"/>
              </a:ext>
            </a:extLst>
          </p:cNvPr>
          <p:cNvSpPr/>
          <p:nvPr/>
        </p:nvSpPr>
        <p:spPr>
          <a:xfrm>
            <a:off x="0" y="0"/>
            <a:ext cx="6858001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【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ワークシート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】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高学年 テーマ①　</a:t>
            </a: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F8A616-1BE3-8CE6-37DB-086F179FEA71}"/>
              </a:ext>
            </a:extLst>
          </p:cNvPr>
          <p:cNvSpPr txBox="1"/>
          <p:nvPr/>
        </p:nvSpPr>
        <p:spPr>
          <a:xfrm>
            <a:off x="2319189" y="842595"/>
            <a:ext cx="71689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し ぜん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13ABD84-0365-71DE-236D-B3CD62CC466B}"/>
              </a:ext>
            </a:extLst>
          </p:cNvPr>
          <p:cNvSpPr txBox="1"/>
          <p:nvPr/>
        </p:nvSpPr>
        <p:spPr>
          <a:xfrm>
            <a:off x="3389749" y="844334"/>
            <a:ext cx="71689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よ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CC785D9-82D7-7686-E53E-95155CAFAD70}"/>
              </a:ext>
            </a:extLst>
          </p:cNvPr>
          <p:cNvSpPr txBox="1"/>
          <p:nvPr/>
        </p:nvSpPr>
        <p:spPr>
          <a:xfrm>
            <a:off x="2101539" y="5561970"/>
            <a:ext cx="3591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し　ぜん</a:t>
            </a:r>
            <a:endParaRPr kumimoji="0" lang="en-US" altLang="ja-JP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3FD6810-DC96-C065-57DB-7407A67CD503}"/>
              </a:ext>
            </a:extLst>
          </p:cNvPr>
          <p:cNvSpPr txBox="1"/>
          <p:nvPr/>
        </p:nvSpPr>
        <p:spPr>
          <a:xfrm>
            <a:off x="2701614" y="5561970"/>
            <a:ext cx="359100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よ</a:t>
            </a:r>
            <a:endParaRPr kumimoji="0" lang="en-US" altLang="ja-JP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9071808-11B8-1311-2CC9-F9F35F153FCE}"/>
              </a:ext>
            </a:extLst>
          </p:cNvPr>
          <p:cNvSpPr/>
          <p:nvPr/>
        </p:nvSpPr>
        <p:spPr>
          <a:xfrm>
            <a:off x="1133858" y="1944365"/>
            <a:ext cx="1245011" cy="43409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授業者用　　</a:t>
            </a:r>
            <a:endParaRPr kumimoji="1"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B2A2F03-E0B6-5817-CA61-7EF59C4D524B}"/>
              </a:ext>
            </a:extLst>
          </p:cNvPr>
          <p:cNvSpPr/>
          <p:nvPr/>
        </p:nvSpPr>
        <p:spPr>
          <a:xfrm>
            <a:off x="2378869" y="1944365"/>
            <a:ext cx="4349591" cy="43409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回答例</a:t>
            </a:r>
            <a:endParaRPr kumimoji="1" lang="en-US" altLang="ja-JP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586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E7916579E48942A578B93BD249C02F" ma:contentTypeVersion="16" ma:contentTypeDescription="新しいドキュメントを作成します。" ma:contentTypeScope="" ma:versionID="e3500df3e02be88cd0b0a75125f9e041">
  <xsd:schema xmlns:xsd="http://www.w3.org/2001/XMLSchema" xmlns:xs="http://www.w3.org/2001/XMLSchema" xmlns:p="http://schemas.microsoft.com/office/2006/metadata/properties" xmlns:ns2="1f739fab-6d78-413b-bdfb-b8e4b081b506" xmlns:ns3="0cfd19f7-9a31-48f1-a827-fb01c45dd146" targetNamespace="http://schemas.microsoft.com/office/2006/metadata/properties" ma:root="true" ma:fieldsID="f9858e75859dbc383ee1944317de7c7e" ns2:_="" ns3:_="">
    <xsd:import namespace="1f739fab-6d78-413b-bdfb-b8e4b081b506"/>
    <xsd:import namespace="0cfd19f7-9a31-48f1-a827-fb01c45dd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39fab-6d78-413b-bdfb-b8e4b081b5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6e941f-3e61-44d3-bb0b-72ca50aa7e42}" ma:internalName="TaxCatchAll" ma:showField="CatchAllData" ma:web="1f739fab-6d78-413b-bdfb-b8e4b081b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d19f7-9a31-48f1-a827-fb01c45dd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462c662f-fcd5-4c16-8282-839128f519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fd19f7-9a31-48f1-a827-fb01c45dd146">
      <Terms xmlns="http://schemas.microsoft.com/office/infopath/2007/PartnerControls"/>
    </lcf76f155ced4ddcb4097134ff3c332f>
    <TaxCatchAll xmlns="1f739fab-6d78-413b-bdfb-b8e4b081b506" xsi:nil="true"/>
  </documentManagement>
</p:properties>
</file>

<file path=customXml/itemProps1.xml><?xml version="1.0" encoding="utf-8"?>
<ds:datastoreItem xmlns:ds="http://schemas.openxmlformats.org/officeDocument/2006/customXml" ds:itemID="{E73F0CAC-DB17-4FCB-9152-739CC816C87B}"/>
</file>

<file path=customXml/itemProps2.xml><?xml version="1.0" encoding="utf-8"?>
<ds:datastoreItem xmlns:ds="http://schemas.openxmlformats.org/officeDocument/2006/customXml" ds:itemID="{29659D3B-04E9-4058-B8E6-03EDC1786600}"/>
</file>

<file path=customXml/itemProps3.xml><?xml version="1.0" encoding="utf-8"?>
<ds:datastoreItem xmlns:ds="http://schemas.openxmlformats.org/officeDocument/2006/customXml" ds:itemID="{8FFB29EC-17AF-45CF-8189-67C69EEC469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374</Words>
  <Application>Microsoft Office PowerPoint</Application>
  <PresentationFormat>A4 210 x 297 mm</PresentationFormat>
  <Paragraphs>74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HGP創英角ｺﾞｼｯｸUB</vt:lpstr>
      <vt:lpstr>ＭＳ Ｐゴシック</vt:lpstr>
      <vt:lpstr>ＭＳ Ｐ明朝</vt:lpstr>
      <vt:lpstr>游ゴシック</vt:lpstr>
      <vt:lpstr>Arial</vt:lpstr>
      <vt:lpstr>Arial Black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2025-07-29T03:31:06Z</dcterms:created>
  <dcterms:modified xsi:type="dcterms:W3CDTF">2025-07-29T03:31:11Z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0x010100B3E7916579E48942A578B93BD249C02F</vt:lpwstr>
  </property>
</Properties>
</file>