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84" r:id="rId1"/>
  </p:sldMasterIdLst>
  <p:notesMasterIdLst>
    <p:notesMasterId r:id="rId4"/>
  </p:notesMasterIdLst>
  <p:sldIdLst>
    <p:sldId id="306" r:id="rId2"/>
    <p:sldId id="307"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7F888BF6-C6A4-4DAA-A4D4-F10E883841CB}">
          <p14:sldIdLst>
            <p14:sldId id="306"/>
            <p14:sldId id="307"/>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9ECD4"/>
    <a:srgbClr val="00B050"/>
    <a:srgbClr val="F2F2F2"/>
    <a:srgbClr val="385723"/>
    <a:srgbClr val="548235"/>
    <a:srgbClr val="44546A"/>
    <a:srgbClr val="DADDE1"/>
    <a:srgbClr val="CCECFF"/>
    <a:srgbClr val="D7DDE5"/>
    <a:srgbClr val="B52F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0F6263-A23C-4F74-B4D5-B3EB27BA2DF6}" v="8" dt="2025-07-29T03:33:02.75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34" autoAdjust="0"/>
    <p:restoredTop sz="96875" autoAdjust="0"/>
  </p:normalViewPr>
  <p:slideViewPr>
    <p:cSldViewPr snapToGrid="0">
      <p:cViewPr varScale="1">
        <p:scale>
          <a:sx n="78" d="100"/>
          <a:sy n="78" d="100"/>
        </p:scale>
        <p:origin x="3690" y="96"/>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1.xml"/><Relationship Id="rId5" Type="http://schemas.openxmlformats.org/officeDocument/2006/relationships/presProps" Target="presProps.xml"/><Relationship Id="rId10" Type="http://schemas.microsoft.com/office/2018/10/relationships/authors" Target="author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19031" cy="494311"/>
          </a:xfrm>
          <a:prstGeom prst="rect">
            <a:avLst/>
          </a:prstGeom>
        </p:spPr>
        <p:txBody>
          <a:bodyPr vert="horz" lIns="87530" tIns="43765" rIns="87530" bIns="43765"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230" y="3"/>
            <a:ext cx="2919031" cy="494311"/>
          </a:xfrm>
          <a:prstGeom prst="rect">
            <a:avLst/>
          </a:prstGeom>
        </p:spPr>
        <p:txBody>
          <a:bodyPr vert="horz" lIns="87530" tIns="43765" rIns="87530" bIns="43765" rtlCol="0"/>
          <a:lstStyle>
            <a:lvl1pPr algn="r">
              <a:defRPr sz="1100"/>
            </a:lvl1pPr>
          </a:lstStyle>
          <a:p>
            <a:fld id="{9C4D9780-BD78-4942-82CE-D5F573E63AFD}"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87530" tIns="43765" rIns="87530" bIns="43765" rtlCol="0" anchor="ctr"/>
          <a:lstStyle/>
          <a:p>
            <a:endParaRPr lang="ja-JP" altLang="en-US"/>
          </a:p>
        </p:txBody>
      </p:sp>
      <p:sp>
        <p:nvSpPr>
          <p:cNvPr id="5" name="ノート プレースホルダー 4"/>
          <p:cNvSpPr>
            <a:spLocks noGrp="1"/>
          </p:cNvSpPr>
          <p:nvPr>
            <p:ph type="body" sz="quarter" idx="3"/>
          </p:nvPr>
        </p:nvSpPr>
        <p:spPr>
          <a:xfrm>
            <a:off x="673279" y="4748747"/>
            <a:ext cx="5389213" cy="3884086"/>
          </a:xfrm>
          <a:prstGeom prst="rect">
            <a:avLst/>
          </a:prstGeom>
        </p:spPr>
        <p:txBody>
          <a:bodyPr vert="horz" lIns="87530" tIns="43765" rIns="87530" bIns="4376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372006"/>
            <a:ext cx="2919031" cy="494311"/>
          </a:xfrm>
          <a:prstGeom prst="rect">
            <a:avLst/>
          </a:prstGeom>
        </p:spPr>
        <p:txBody>
          <a:bodyPr vert="horz" lIns="87530" tIns="43765" rIns="87530" bIns="4376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230" y="9372006"/>
            <a:ext cx="2919031" cy="494311"/>
          </a:xfrm>
          <a:prstGeom prst="rect">
            <a:avLst/>
          </a:prstGeom>
        </p:spPr>
        <p:txBody>
          <a:bodyPr vert="horz" lIns="87530" tIns="43765" rIns="87530" bIns="43765" rtlCol="0" anchor="b"/>
          <a:lstStyle>
            <a:lvl1pPr algn="r">
              <a:defRPr sz="1100"/>
            </a:lvl1pPr>
          </a:lstStyle>
          <a:p>
            <a:fld id="{D4F922E2-08B1-4195-822A-B20EFD8A3B34}" type="slidenum">
              <a:rPr kumimoji="1" lang="ja-JP" altLang="en-US" smtClean="0"/>
              <a:t>‹#›</a:t>
            </a:fld>
            <a:endParaRPr kumimoji="1" lang="ja-JP" altLang="en-US"/>
          </a:p>
        </p:txBody>
      </p:sp>
    </p:spTree>
    <p:extLst>
      <p:ext uri="{BB962C8B-B14F-4D97-AF65-F5344CB8AC3E}">
        <p14:creationId xmlns:p14="http://schemas.microsoft.com/office/powerpoint/2010/main" val="30184047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4F922E2-08B1-4195-822A-B20EFD8A3B34}" type="slidenum">
              <a:rPr kumimoji="1" lang="ja-JP" altLang="en-US" smtClean="0"/>
              <a:t>0</a:t>
            </a:fld>
            <a:endParaRPr kumimoji="1" lang="ja-JP" altLang="en-US"/>
          </a:p>
        </p:txBody>
      </p:sp>
    </p:spTree>
    <p:extLst>
      <p:ext uri="{BB962C8B-B14F-4D97-AF65-F5344CB8AC3E}">
        <p14:creationId xmlns:p14="http://schemas.microsoft.com/office/powerpoint/2010/main" val="4137691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4F922E2-08B1-4195-822A-B20EFD8A3B34}" type="slidenum">
              <a:rPr kumimoji="1" lang="ja-JP" altLang="en-US" smtClean="0"/>
              <a:t>1</a:t>
            </a:fld>
            <a:endParaRPr kumimoji="1" lang="ja-JP" altLang="en-US"/>
          </a:p>
        </p:txBody>
      </p:sp>
    </p:spTree>
    <p:extLst>
      <p:ext uri="{BB962C8B-B14F-4D97-AF65-F5344CB8AC3E}">
        <p14:creationId xmlns:p14="http://schemas.microsoft.com/office/powerpoint/2010/main" val="66945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5353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542DFF92-FC42-D05C-ED6A-C19C2AA4E7A9}"/>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622813402"/>
      </p:ext>
    </p:extLst>
  </p:cSld>
  <p:clrMapOvr>
    <a:masterClrMapping/>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guide id="3" pos="4065" userDrawn="1">
          <p15:clr>
            <a:srgbClr val="FBAE40"/>
          </p15:clr>
        </p15:guide>
        <p15:guide id="4" pos="25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見出し">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09BA3249-E3A6-5E57-BC29-4DBC1C2AE705}"/>
              </a:ext>
            </a:extLst>
          </p:cNvPr>
          <p:cNvSpPr/>
          <p:nvPr userDrawn="1"/>
        </p:nvSpPr>
        <p:spPr>
          <a:xfrm>
            <a:off x="188913" y="101600"/>
            <a:ext cx="6480175" cy="5715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a:extLst>
              <a:ext uri="{FF2B5EF4-FFF2-40B4-BE49-F238E27FC236}">
                <a16:creationId xmlns:a16="http://schemas.microsoft.com/office/drawing/2014/main" id="{7EC7AC66-2DEE-E958-CABA-C47CC0686D9C}"/>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1919761652"/>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guide id="3" pos="4065" userDrawn="1">
          <p15:clr>
            <a:srgbClr val="FBAE40"/>
          </p15:clr>
        </p15:guide>
        <p15:guide id="4" pos="25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学習指導案など">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59241A5-0AA3-5F55-C6C5-C1766B46D025}"/>
              </a:ext>
            </a:extLst>
          </p:cNvPr>
          <p:cNvSpPr/>
          <p:nvPr userDrawn="1"/>
        </p:nvSpPr>
        <p:spPr>
          <a:xfrm>
            <a:off x="0" y="0"/>
            <a:ext cx="6858001" cy="216000"/>
          </a:xfrm>
          <a:prstGeom prst="rect">
            <a:avLst/>
          </a:prstGeom>
          <a:solidFill>
            <a:srgbClr val="548235"/>
          </a:solidFill>
          <a:ln w="12700" cap="flat" cmpd="sng" algn="ctr">
            <a:noFill/>
            <a:prstDash val="solid"/>
            <a:miter lim="800000"/>
          </a:ln>
          <a:effectLst/>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sp>
        <p:nvSpPr>
          <p:cNvPr id="4" name="正方形/長方形 3">
            <a:extLst>
              <a:ext uri="{FF2B5EF4-FFF2-40B4-BE49-F238E27FC236}">
                <a16:creationId xmlns:a16="http://schemas.microsoft.com/office/drawing/2014/main" id="{D9B162DC-FB55-F030-36E9-E96467D87AB5}"/>
              </a:ext>
            </a:extLst>
          </p:cNvPr>
          <p:cNvSpPr/>
          <p:nvPr userDrawn="1"/>
        </p:nvSpPr>
        <p:spPr>
          <a:xfrm>
            <a:off x="51384" y="17863"/>
            <a:ext cx="1119188" cy="180281"/>
          </a:xfrm>
          <a:prstGeom prst="rect">
            <a:avLst/>
          </a:prstGeom>
          <a:solidFill>
            <a:schemeClr val="bg1"/>
          </a:solidFill>
          <a:ln w="12700" cap="flat" cmpd="sng" algn="ctr">
            <a:noFill/>
            <a:prstDash val="solid"/>
            <a:miter lim="800000"/>
          </a:ln>
          <a:effectLst/>
        </p:spPr>
        <p:txBody>
          <a:bodyPr lIns="36000" tIns="0" rIns="36000" bIns="0" rtlCol="0" anchor="ctr"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548235"/>
                </a:solidFill>
                <a:effectLst/>
                <a:uLnTx/>
                <a:uFillTx/>
                <a:latin typeface="HGP創英角ｺﾞｼｯｸUB"/>
                <a:ea typeface="HGP創英角ｺﾞｼｯｸUB"/>
              </a:rPr>
              <a:t>洪水・土砂災害</a:t>
            </a:r>
          </a:p>
        </p:txBody>
      </p:sp>
      <p:sp>
        <p:nvSpPr>
          <p:cNvPr id="3" name="スライド番号プレースホルダー 2">
            <a:extLst>
              <a:ext uri="{FF2B5EF4-FFF2-40B4-BE49-F238E27FC236}">
                <a16:creationId xmlns:a16="http://schemas.microsoft.com/office/drawing/2014/main" id="{86B23984-4525-F415-FC78-84F3FA0BA10C}"/>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3471100228"/>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guide id="3" pos="4156">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Slide Number Placeholder 5"/>
          <p:cNvSpPr>
            <a:spLocks noGrp="1"/>
          </p:cNvSpPr>
          <p:nvPr>
            <p:ph type="sldNum" sz="quarter" idx="4"/>
          </p:nvPr>
        </p:nvSpPr>
        <p:spPr>
          <a:xfrm>
            <a:off x="2657475" y="9690000"/>
            <a:ext cx="1543050" cy="216000"/>
          </a:xfrm>
          <a:prstGeom prst="rect">
            <a:avLst/>
          </a:prstGeom>
        </p:spPr>
        <p:txBody>
          <a:bodyPr vert="horz" lIns="0" tIns="0" rIns="0" bIns="0" rtlCol="0" anchor="ctr"/>
          <a:lstStyle>
            <a:lvl1pPr algn="ctr">
              <a:defRPr sz="900">
                <a:solidFill>
                  <a:schemeClr val="tx1"/>
                </a:solidFill>
                <a:latin typeface="Arial" panose="020B0604020202020204" pitchFamily="34" charset="0"/>
                <a:cs typeface="Arial" panose="020B0604020202020204" pitchFamily="34" charset="0"/>
              </a:defRPr>
            </a:lvl1p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2282032713"/>
      </p:ext>
    </p:extLst>
  </p:cSld>
  <p:clrMap bg1="lt1" tx1="dk1" bg2="lt2" tx2="dk2" accent1="accent1" accent2="accent2" accent3="accent3" accent4="accent4" accent5="accent5" accent6="accent6" hlink="hlink" folHlink="folHlink"/>
  <p:sldLayoutIdLst>
    <p:sldLayoutId id="2147483701" r:id="rId1"/>
    <p:sldLayoutId id="2147483691" r:id="rId2"/>
    <p:sldLayoutId id="2147483696" r:id="rId3"/>
    <p:sldLayoutId id="2147483703" r:id="rId4"/>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guide id="3" pos="4201" userDrawn="1">
          <p15:clr>
            <a:srgbClr val="F26B43"/>
          </p15:clr>
        </p15:guide>
        <p15:guide id="4" pos="11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タイトル 5">
            <a:extLst>
              <a:ext uri="{FF2B5EF4-FFF2-40B4-BE49-F238E27FC236}">
                <a16:creationId xmlns:a16="http://schemas.microsoft.com/office/drawing/2014/main" id="{D04CF0F8-3D5E-D9D7-2483-6881715233BF}"/>
              </a:ext>
            </a:extLst>
          </p:cNvPr>
          <p:cNvSpPr txBox="1">
            <a:spLocks/>
          </p:cNvSpPr>
          <p:nvPr/>
        </p:nvSpPr>
        <p:spPr>
          <a:xfrm>
            <a:off x="1032719" y="236308"/>
            <a:ext cx="5825281" cy="432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20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lang="ja-JP" altLang="en-US" dirty="0">
                <a:solidFill>
                  <a:sysClr val="windowText" lastClr="000000"/>
                </a:solidFill>
                <a:latin typeface="Arial Black"/>
                <a:ea typeface="HGP創英角ｺﾞｼｯｸUB"/>
              </a:rPr>
              <a:t>テーマ</a:t>
            </a:r>
            <a:r>
              <a:rPr kumimoji="1" lang="ja-JP" altLang="en-US" sz="2000" b="0" i="0" u="none" strike="noStrike" kern="1200" cap="none" spc="0" normalizeH="0" baseline="0" noProof="0" dirty="0">
                <a:ln>
                  <a:noFill/>
                </a:ln>
                <a:solidFill>
                  <a:sysClr val="windowText" lastClr="000000"/>
                </a:solidFill>
                <a:effectLst/>
                <a:uLnTx/>
                <a:uFillTx/>
                <a:latin typeface="Arial Black"/>
                <a:ea typeface="HGP創英角ｺﾞｼｯｸUB"/>
              </a:rPr>
              <a:t>②　災害の</a:t>
            </a:r>
            <a:r>
              <a:rPr lang="ja-JP" altLang="en-US" dirty="0">
                <a:solidFill>
                  <a:sysClr val="windowText" lastClr="000000"/>
                </a:solidFill>
                <a:latin typeface="Arial Black"/>
                <a:ea typeface="HGP創英角ｺﾞｼｯｸUB"/>
              </a:rPr>
              <a:t>起こり方</a:t>
            </a:r>
            <a:r>
              <a:rPr kumimoji="1" lang="ja-JP" altLang="en-US" sz="2000" b="0" i="0" u="none" strike="noStrike" kern="1200" cap="none" spc="0" normalizeH="0" baseline="0" noProof="0">
                <a:ln>
                  <a:noFill/>
                </a:ln>
                <a:solidFill>
                  <a:sysClr val="windowText" lastClr="000000"/>
                </a:solidFill>
                <a:effectLst/>
                <a:uLnTx/>
                <a:uFillTx/>
                <a:latin typeface="Arial Black"/>
                <a:ea typeface="HGP創英角ｺﾞｼｯｸUB"/>
              </a:rPr>
              <a:t>と対策を知る</a:t>
            </a:r>
            <a:endParaRPr kumimoji="1" lang="ja-JP" altLang="en-US" sz="2000" b="0" i="0" u="none" strike="noStrike" kern="1200" cap="none" spc="0" normalizeH="0" baseline="0" noProof="0" dirty="0">
              <a:ln>
                <a:noFill/>
              </a:ln>
              <a:solidFill>
                <a:sysClr val="windowText" lastClr="000000"/>
              </a:solidFill>
              <a:effectLst/>
              <a:uLnTx/>
              <a:uFillTx/>
              <a:latin typeface="Arial Black"/>
              <a:ea typeface="HGP創英角ｺﾞｼｯｸUB"/>
            </a:endParaRPr>
          </a:p>
        </p:txBody>
      </p:sp>
      <p:sp>
        <p:nvSpPr>
          <p:cNvPr id="19" name="正方形/長方形 18">
            <a:extLst>
              <a:ext uri="{FF2B5EF4-FFF2-40B4-BE49-F238E27FC236}">
                <a16:creationId xmlns:a16="http://schemas.microsoft.com/office/drawing/2014/main" id="{5F500F3A-EFAA-4139-3B32-F9EC65755F69}"/>
              </a:ext>
            </a:extLst>
          </p:cNvPr>
          <p:cNvSpPr/>
          <p:nvPr/>
        </p:nvSpPr>
        <p:spPr>
          <a:xfrm>
            <a:off x="0" y="0"/>
            <a:ext cx="6858001" cy="216000"/>
          </a:xfrm>
          <a:prstGeom prst="rect">
            <a:avLst/>
          </a:prstGeom>
          <a:no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学習指導案</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高学年 </a:t>
            </a:r>
            <a:r>
              <a:rPr lang="ja-JP" altLang="en-US" sz="1200" kern="0">
                <a:solidFill>
                  <a:prstClr val="white"/>
                </a:solidFill>
                <a:latin typeface="Arial Black"/>
                <a:ea typeface="HGP創英角ｺﾞｼｯｸUB"/>
              </a:rPr>
              <a:t>テーマ</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②｜洪水災害編　</a:t>
            </a: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sp>
        <p:nvSpPr>
          <p:cNvPr id="11" name="正方形/長方形 10">
            <a:extLst>
              <a:ext uri="{FF2B5EF4-FFF2-40B4-BE49-F238E27FC236}">
                <a16:creationId xmlns:a16="http://schemas.microsoft.com/office/drawing/2014/main" id="{237AE0EF-BB37-F570-9E11-B111A7587416}"/>
              </a:ext>
            </a:extLst>
          </p:cNvPr>
          <p:cNvSpPr/>
          <p:nvPr/>
        </p:nvSpPr>
        <p:spPr>
          <a:xfrm>
            <a:off x="189000" y="285178"/>
            <a:ext cx="843957" cy="334260"/>
          </a:xfrm>
          <a:prstGeom prst="rect">
            <a:avLst/>
          </a:prstGeom>
          <a:solidFill>
            <a:srgbClr val="548235"/>
          </a:solidFill>
        </p:spPr>
        <p:txBody>
          <a:bodyPr wrap="none" lIns="0" tIns="0" rIns="0" bIns="36000" anchor="b" anchorCtr="0">
            <a:noAutofit/>
          </a:bodyPr>
          <a:lstStyle/>
          <a:p>
            <a:pPr marL="0" marR="0" lvl="0" indent="0" algn="ctr" defTabSz="839876"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white"/>
                </a:solidFill>
                <a:effectLst/>
                <a:uLnTx/>
                <a:uFillTx/>
                <a:latin typeface="HGP創英角ｺﾞｼｯｸUB"/>
                <a:ea typeface="HGP創英角ｺﾞｼｯｸUB"/>
              </a:rPr>
              <a:t>高学年</a:t>
            </a:r>
          </a:p>
        </p:txBody>
      </p:sp>
      <p:graphicFrame>
        <p:nvGraphicFramePr>
          <p:cNvPr id="17" name="表 16">
            <a:extLst>
              <a:ext uri="{FF2B5EF4-FFF2-40B4-BE49-F238E27FC236}">
                <a16:creationId xmlns:a16="http://schemas.microsoft.com/office/drawing/2014/main" id="{D3ED479F-444F-7CBB-10B2-7B47A6ECA061}"/>
              </a:ext>
            </a:extLst>
          </p:cNvPr>
          <p:cNvGraphicFramePr>
            <a:graphicFrameLocks noGrp="1"/>
          </p:cNvGraphicFramePr>
          <p:nvPr>
            <p:extLst>
              <p:ext uri="{D42A27DB-BD31-4B8C-83A1-F6EECF244321}">
                <p14:modId xmlns:p14="http://schemas.microsoft.com/office/powerpoint/2010/main" val="1489631247"/>
              </p:ext>
            </p:extLst>
          </p:nvPr>
        </p:nvGraphicFramePr>
        <p:xfrm>
          <a:off x="189000" y="720018"/>
          <a:ext cx="6480000" cy="1370040"/>
        </p:xfrm>
        <a:graphic>
          <a:graphicData uri="http://schemas.openxmlformats.org/drawingml/2006/table">
            <a:tbl>
              <a:tblPr firstRow="1" bandRow="1"/>
              <a:tblGrid>
                <a:gridCol w="1224000">
                  <a:extLst>
                    <a:ext uri="{9D8B030D-6E8A-4147-A177-3AD203B41FA5}">
                      <a16:colId xmlns:a16="http://schemas.microsoft.com/office/drawing/2014/main" val="20000"/>
                    </a:ext>
                  </a:extLst>
                </a:gridCol>
                <a:gridCol w="2882775">
                  <a:extLst>
                    <a:ext uri="{9D8B030D-6E8A-4147-A177-3AD203B41FA5}">
                      <a16:colId xmlns:a16="http://schemas.microsoft.com/office/drawing/2014/main" val="20001"/>
                    </a:ext>
                  </a:extLst>
                </a:gridCol>
                <a:gridCol w="2373225">
                  <a:extLst>
                    <a:ext uri="{9D8B030D-6E8A-4147-A177-3AD203B41FA5}">
                      <a16:colId xmlns:a16="http://schemas.microsoft.com/office/drawing/2014/main" val="20002"/>
                    </a:ext>
                  </a:extLst>
                </a:gridCol>
              </a:tblGrid>
              <a:tr h="852660">
                <a:tc>
                  <a:txBody>
                    <a:bodyPr/>
                    <a:lstStyle>
                      <a:lvl1pPr marL="0" algn="l" defTabSz="685800" rtl="0" eaLnBrk="1" latinLnBrk="0" hangingPunct="1">
                        <a:defRPr kumimoji="1" sz="1350" b="1" kern="1200">
                          <a:solidFill>
                            <a:schemeClr val="lt1"/>
                          </a:solidFill>
                          <a:latin typeface="Arial"/>
                          <a:ea typeface="ＭＳ Ｐゴシック"/>
                          <a:cs typeface="ＭＳ Ｐゴシック"/>
                        </a:defRPr>
                      </a:lvl1pPr>
                      <a:lvl2pPr marL="342900" algn="l" defTabSz="685800" rtl="0" eaLnBrk="1" latinLnBrk="0" hangingPunct="1">
                        <a:defRPr kumimoji="1" sz="1350" b="1" kern="1200">
                          <a:solidFill>
                            <a:schemeClr val="lt1"/>
                          </a:solidFill>
                          <a:latin typeface="Arial"/>
                          <a:ea typeface="ＭＳ Ｐゴシック"/>
                          <a:cs typeface="ＭＳ Ｐゴシック"/>
                        </a:defRPr>
                      </a:lvl2pPr>
                      <a:lvl3pPr marL="685800" algn="l" defTabSz="685800" rtl="0" eaLnBrk="1" latinLnBrk="0" hangingPunct="1">
                        <a:defRPr kumimoji="1" sz="1350" b="1" kern="1200">
                          <a:solidFill>
                            <a:schemeClr val="lt1"/>
                          </a:solidFill>
                          <a:latin typeface="Arial"/>
                          <a:ea typeface="ＭＳ Ｐゴシック"/>
                          <a:cs typeface="ＭＳ Ｐゴシック"/>
                        </a:defRPr>
                      </a:lvl3pPr>
                      <a:lvl4pPr marL="1028700" algn="l" defTabSz="685800" rtl="0" eaLnBrk="1" latinLnBrk="0" hangingPunct="1">
                        <a:defRPr kumimoji="1" sz="1350" b="1" kern="1200">
                          <a:solidFill>
                            <a:schemeClr val="lt1"/>
                          </a:solidFill>
                          <a:latin typeface="Arial"/>
                          <a:ea typeface="ＭＳ Ｐゴシック"/>
                          <a:cs typeface="ＭＳ Ｐゴシック"/>
                        </a:defRPr>
                      </a:lvl4pPr>
                      <a:lvl5pPr marL="1371600" algn="l" defTabSz="685800" rtl="0" eaLnBrk="1" latinLnBrk="0" hangingPunct="1">
                        <a:defRPr kumimoji="1" sz="1350" b="1" kern="1200">
                          <a:solidFill>
                            <a:schemeClr val="lt1"/>
                          </a:solidFill>
                          <a:latin typeface="Arial"/>
                          <a:ea typeface="ＭＳ Ｐゴシック"/>
                          <a:cs typeface="ＭＳ Ｐゴシック"/>
                        </a:defRPr>
                      </a:lvl5pPr>
                      <a:lvl6pPr marL="1714500" algn="l" defTabSz="685800" rtl="0" eaLnBrk="1" latinLnBrk="0" hangingPunct="1">
                        <a:defRPr kumimoji="1" sz="1350" b="1" kern="1200">
                          <a:solidFill>
                            <a:schemeClr val="lt1"/>
                          </a:solidFill>
                          <a:latin typeface="Arial"/>
                          <a:ea typeface="ＭＳ Ｐゴシック"/>
                          <a:cs typeface="ＭＳ Ｐゴシック"/>
                        </a:defRPr>
                      </a:lvl6pPr>
                      <a:lvl7pPr marL="2057400" algn="l" defTabSz="685800" rtl="0" eaLnBrk="1" latinLnBrk="0" hangingPunct="1">
                        <a:defRPr kumimoji="1" sz="1350" b="1" kern="1200">
                          <a:solidFill>
                            <a:schemeClr val="lt1"/>
                          </a:solidFill>
                          <a:latin typeface="Arial"/>
                          <a:ea typeface="ＭＳ Ｐゴシック"/>
                          <a:cs typeface="ＭＳ Ｐゴシック"/>
                        </a:defRPr>
                      </a:lvl7pPr>
                      <a:lvl8pPr marL="2400300" algn="l" defTabSz="685800" rtl="0" eaLnBrk="1" latinLnBrk="0" hangingPunct="1">
                        <a:defRPr kumimoji="1" sz="1350" b="1" kern="1200">
                          <a:solidFill>
                            <a:schemeClr val="lt1"/>
                          </a:solidFill>
                          <a:latin typeface="Arial"/>
                          <a:ea typeface="ＭＳ Ｐゴシック"/>
                          <a:cs typeface="ＭＳ Ｐゴシック"/>
                        </a:defRPr>
                      </a:lvl8pPr>
                      <a:lvl9pPr marL="2743200" algn="l" defTabSz="685800" rtl="0" eaLnBrk="1" latinLnBrk="0" hangingPunct="1">
                        <a:defRPr kumimoji="1" sz="1350" b="1" kern="1200">
                          <a:solidFill>
                            <a:schemeClr val="lt1"/>
                          </a:solidFill>
                          <a:latin typeface="Arial"/>
                          <a:ea typeface="ＭＳ Ｐゴシック"/>
                          <a:cs typeface="ＭＳ Ｐゴシック"/>
                        </a:defRPr>
                      </a:lvl9pPr>
                    </a:lstStyle>
                    <a:p>
                      <a:pPr marL="0" marR="0" lvl="0" indent="0" algn="ctr" defTabSz="82954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学習のねらい</a:t>
                      </a:r>
                    </a:p>
                  </a:txBody>
                  <a:tcPr marL="108000" marR="108000" marT="72000" marB="72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gridSpan="2">
                  <a:txBody>
                    <a:bodyPr/>
                    <a:lstStyle>
                      <a:lvl1pPr marL="0" algn="l" defTabSz="685800" rtl="0" eaLnBrk="1" latinLnBrk="0" hangingPunct="1">
                        <a:defRPr kumimoji="1" sz="1350" b="1" kern="1200">
                          <a:solidFill>
                            <a:schemeClr val="lt1"/>
                          </a:solidFill>
                          <a:latin typeface="Arial"/>
                          <a:ea typeface="ＭＳ Ｐゴシック"/>
                          <a:cs typeface="ＭＳ Ｐゴシック"/>
                        </a:defRPr>
                      </a:lvl1pPr>
                      <a:lvl2pPr marL="342900" algn="l" defTabSz="685800" rtl="0" eaLnBrk="1" latinLnBrk="0" hangingPunct="1">
                        <a:defRPr kumimoji="1" sz="1350" b="1" kern="1200">
                          <a:solidFill>
                            <a:schemeClr val="lt1"/>
                          </a:solidFill>
                          <a:latin typeface="Arial"/>
                          <a:ea typeface="ＭＳ Ｐゴシック"/>
                          <a:cs typeface="ＭＳ Ｐゴシック"/>
                        </a:defRPr>
                      </a:lvl2pPr>
                      <a:lvl3pPr marL="685800" algn="l" defTabSz="685800" rtl="0" eaLnBrk="1" latinLnBrk="0" hangingPunct="1">
                        <a:defRPr kumimoji="1" sz="1350" b="1" kern="1200">
                          <a:solidFill>
                            <a:schemeClr val="lt1"/>
                          </a:solidFill>
                          <a:latin typeface="Arial"/>
                          <a:ea typeface="ＭＳ Ｐゴシック"/>
                          <a:cs typeface="ＭＳ Ｐゴシック"/>
                        </a:defRPr>
                      </a:lvl3pPr>
                      <a:lvl4pPr marL="1028700" algn="l" defTabSz="685800" rtl="0" eaLnBrk="1" latinLnBrk="0" hangingPunct="1">
                        <a:defRPr kumimoji="1" sz="1350" b="1" kern="1200">
                          <a:solidFill>
                            <a:schemeClr val="lt1"/>
                          </a:solidFill>
                          <a:latin typeface="Arial"/>
                          <a:ea typeface="ＭＳ Ｐゴシック"/>
                          <a:cs typeface="ＭＳ Ｐゴシック"/>
                        </a:defRPr>
                      </a:lvl4pPr>
                      <a:lvl5pPr marL="1371600" algn="l" defTabSz="685800" rtl="0" eaLnBrk="1" latinLnBrk="0" hangingPunct="1">
                        <a:defRPr kumimoji="1" sz="1350" b="1" kern="1200">
                          <a:solidFill>
                            <a:schemeClr val="lt1"/>
                          </a:solidFill>
                          <a:latin typeface="Arial"/>
                          <a:ea typeface="ＭＳ Ｐゴシック"/>
                          <a:cs typeface="ＭＳ Ｐゴシック"/>
                        </a:defRPr>
                      </a:lvl5pPr>
                      <a:lvl6pPr marL="1714500" algn="l" defTabSz="685800" rtl="0" eaLnBrk="1" latinLnBrk="0" hangingPunct="1">
                        <a:defRPr kumimoji="1" sz="1350" b="1" kern="1200">
                          <a:solidFill>
                            <a:schemeClr val="lt1"/>
                          </a:solidFill>
                          <a:latin typeface="Arial"/>
                          <a:ea typeface="ＭＳ Ｐゴシック"/>
                          <a:cs typeface="ＭＳ Ｐゴシック"/>
                        </a:defRPr>
                      </a:lvl6pPr>
                      <a:lvl7pPr marL="2057400" algn="l" defTabSz="685800" rtl="0" eaLnBrk="1" latinLnBrk="0" hangingPunct="1">
                        <a:defRPr kumimoji="1" sz="1350" b="1" kern="1200">
                          <a:solidFill>
                            <a:schemeClr val="lt1"/>
                          </a:solidFill>
                          <a:latin typeface="Arial"/>
                          <a:ea typeface="ＭＳ Ｐゴシック"/>
                          <a:cs typeface="ＭＳ Ｐゴシック"/>
                        </a:defRPr>
                      </a:lvl7pPr>
                      <a:lvl8pPr marL="2400300" algn="l" defTabSz="685800" rtl="0" eaLnBrk="1" latinLnBrk="0" hangingPunct="1">
                        <a:defRPr kumimoji="1" sz="1350" b="1" kern="1200">
                          <a:solidFill>
                            <a:schemeClr val="lt1"/>
                          </a:solidFill>
                          <a:latin typeface="Arial"/>
                          <a:ea typeface="ＭＳ Ｐゴシック"/>
                          <a:cs typeface="ＭＳ Ｐゴシック"/>
                        </a:defRPr>
                      </a:lvl8pPr>
                      <a:lvl9pPr marL="2743200" algn="l" defTabSz="685800" rtl="0" eaLnBrk="1" latinLnBrk="0" hangingPunct="1">
                        <a:defRPr kumimoji="1" sz="1350" b="1" kern="1200">
                          <a:solidFill>
                            <a:schemeClr val="lt1"/>
                          </a:solidFill>
                          <a:latin typeface="Arial"/>
                          <a:ea typeface="ＭＳ Ｐゴシック"/>
                          <a:cs typeface="ＭＳ Ｐゴシック"/>
                        </a:defRPr>
                      </a:lvl9pPr>
                    </a:lstStyle>
                    <a:p>
                      <a:pPr>
                        <a:spcBef>
                          <a:spcPts val="300"/>
                        </a:spcBef>
                      </a:pPr>
                      <a:r>
                        <a:rPr kumimoji="1" lang="ja-JP" altLang="en-US" sz="1100" b="0" u="sng" dirty="0">
                          <a:solidFill>
                            <a:schemeClr val="tx1"/>
                          </a:solidFill>
                          <a:latin typeface="+mn-ea"/>
                          <a:ea typeface="+mn-ea"/>
                        </a:rPr>
                        <a:t>洪水災害の起こり方（種類）と対策について知る</a:t>
                      </a:r>
                    </a:p>
                    <a:p>
                      <a:pPr>
                        <a:spcBef>
                          <a:spcPts val="300"/>
                        </a:spcBef>
                      </a:pPr>
                      <a:r>
                        <a:rPr kumimoji="1" lang="ja-JP" altLang="en-US" sz="1100" b="0" dirty="0">
                          <a:solidFill>
                            <a:schemeClr val="tx1"/>
                          </a:solidFill>
                          <a:latin typeface="ＭＳ Ｐ明朝" panose="02020600040205080304" pitchFamily="18" charset="-128"/>
                          <a:ea typeface="ＭＳ Ｐ明朝" panose="02020600040205080304" pitchFamily="18" charset="-128"/>
                        </a:rPr>
                        <a:t>　■洪水災害の特徴について知る</a:t>
                      </a:r>
                      <a:br>
                        <a:rPr kumimoji="1" lang="en-US" altLang="ja-JP" sz="1100" b="0" dirty="0">
                          <a:solidFill>
                            <a:schemeClr val="tx1"/>
                          </a:solidFill>
                          <a:latin typeface="ＭＳ Ｐ明朝" panose="02020600040205080304" pitchFamily="18" charset="-128"/>
                          <a:ea typeface="ＭＳ Ｐ明朝" panose="02020600040205080304" pitchFamily="18" charset="-128"/>
                        </a:rPr>
                      </a:br>
                      <a:r>
                        <a:rPr kumimoji="1" lang="ja-JP" altLang="en-US" sz="1100" b="0" dirty="0">
                          <a:solidFill>
                            <a:schemeClr val="tx1"/>
                          </a:solidFill>
                          <a:latin typeface="ＭＳ Ｐ明朝" panose="02020600040205080304" pitchFamily="18" charset="-128"/>
                          <a:ea typeface="ＭＳ Ｐ明朝" panose="02020600040205080304" pitchFamily="18" charset="-128"/>
                        </a:rPr>
                        <a:t>　■洪水災害の対策について知る</a:t>
                      </a:r>
                      <a:br>
                        <a:rPr kumimoji="1" lang="en-US" altLang="ja-JP" sz="1100" b="0" dirty="0">
                          <a:solidFill>
                            <a:schemeClr val="tx1"/>
                          </a:solidFill>
                          <a:latin typeface="ＭＳ Ｐ明朝" panose="02020600040205080304" pitchFamily="18" charset="-128"/>
                          <a:ea typeface="ＭＳ Ｐ明朝" panose="02020600040205080304" pitchFamily="18" charset="-128"/>
                        </a:rPr>
                      </a:br>
                      <a:r>
                        <a:rPr kumimoji="1" lang="ja-JP" altLang="en-US" sz="1100" b="0" dirty="0">
                          <a:solidFill>
                            <a:schemeClr val="tx1"/>
                          </a:solidFill>
                          <a:latin typeface="ＭＳ Ｐ明朝" panose="02020600040205080304" pitchFamily="18" charset="-128"/>
                          <a:ea typeface="ＭＳ Ｐ明朝" panose="02020600040205080304" pitchFamily="18" charset="-128"/>
                        </a:rPr>
                        <a:t>　■災害が発生する前にできることを考える</a:t>
                      </a:r>
                    </a:p>
                  </a:txBody>
                  <a:tcPr marL="108000" marR="108000" marT="72000" marB="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517380">
                <a:tc>
                  <a:txBody>
                    <a:bodyPr/>
                    <a:lstStyle>
                      <a:lvl1pPr marL="0" algn="l" defTabSz="685800" rtl="0" eaLnBrk="1" latinLnBrk="0" hangingPunct="1">
                        <a:defRPr kumimoji="1" sz="1350" kern="1200">
                          <a:solidFill>
                            <a:schemeClr val="dk1"/>
                          </a:solidFill>
                          <a:latin typeface="Arial"/>
                          <a:ea typeface="ＭＳ Ｐゴシック"/>
                          <a:cs typeface="ＭＳ Ｐゴシック"/>
                        </a:defRPr>
                      </a:lvl1pPr>
                      <a:lvl2pPr marL="342900" algn="l" defTabSz="685800" rtl="0" eaLnBrk="1" latinLnBrk="0" hangingPunct="1">
                        <a:defRPr kumimoji="1" sz="1350" kern="1200">
                          <a:solidFill>
                            <a:schemeClr val="dk1"/>
                          </a:solidFill>
                          <a:latin typeface="Arial"/>
                          <a:ea typeface="ＭＳ Ｐゴシック"/>
                          <a:cs typeface="ＭＳ Ｐゴシック"/>
                        </a:defRPr>
                      </a:lvl2pPr>
                      <a:lvl3pPr marL="685800" algn="l" defTabSz="685800" rtl="0" eaLnBrk="1" latinLnBrk="0" hangingPunct="1">
                        <a:defRPr kumimoji="1" sz="1350" kern="1200">
                          <a:solidFill>
                            <a:schemeClr val="dk1"/>
                          </a:solidFill>
                          <a:latin typeface="Arial"/>
                          <a:ea typeface="ＭＳ Ｐゴシック"/>
                          <a:cs typeface="ＭＳ Ｐゴシック"/>
                        </a:defRPr>
                      </a:lvl3pPr>
                      <a:lvl4pPr marL="1028700" algn="l" defTabSz="685800" rtl="0" eaLnBrk="1" latinLnBrk="0" hangingPunct="1">
                        <a:defRPr kumimoji="1" sz="1350" kern="1200">
                          <a:solidFill>
                            <a:schemeClr val="dk1"/>
                          </a:solidFill>
                          <a:latin typeface="Arial"/>
                          <a:ea typeface="ＭＳ Ｐゴシック"/>
                          <a:cs typeface="ＭＳ Ｐゴシック"/>
                        </a:defRPr>
                      </a:lvl4pPr>
                      <a:lvl5pPr marL="1371600" algn="l" defTabSz="685800" rtl="0" eaLnBrk="1" latinLnBrk="0" hangingPunct="1">
                        <a:defRPr kumimoji="1" sz="1350" kern="1200">
                          <a:solidFill>
                            <a:schemeClr val="dk1"/>
                          </a:solidFill>
                          <a:latin typeface="Arial"/>
                          <a:ea typeface="ＭＳ Ｐゴシック"/>
                          <a:cs typeface="ＭＳ Ｐゴシック"/>
                        </a:defRPr>
                      </a:lvl5pPr>
                      <a:lvl6pPr marL="1714500" algn="l" defTabSz="685800" rtl="0" eaLnBrk="1" latinLnBrk="0" hangingPunct="1">
                        <a:defRPr kumimoji="1" sz="1350" kern="1200">
                          <a:solidFill>
                            <a:schemeClr val="dk1"/>
                          </a:solidFill>
                          <a:latin typeface="Arial"/>
                          <a:ea typeface="ＭＳ Ｐゴシック"/>
                          <a:cs typeface="ＭＳ Ｐゴシック"/>
                        </a:defRPr>
                      </a:lvl6pPr>
                      <a:lvl7pPr marL="2057400" algn="l" defTabSz="685800" rtl="0" eaLnBrk="1" latinLnBrk="0" hangingPunct="1">
                        <a:defRPr kumimoji="1" sz="1350" kern="1200">
                          <a:solidFill>
                            <a:schemeClr val="dk1"/>
                          </a:solidFill>
                          <a:latin typeface="Arial"/>
                          <a:ea typeface="ＭＳ Ｐゴシック"/>
                          <a:cs typeface="ＭＳ Ｐゴシック"/>
                        </a:defRPr>
                      </a:lvl7pPr>
                      <a:lvl8pPr marL="2400300" algn="l" defTabSz="685800" rtl="0" eaLnBrk="1" latinLnBrk="0" hangingPunct="1">
                        <a:defRPr kumimoji="1" sz="1350" kern="1200">
                          <a:solidFill>
                            <a:schemeClr val="dk1"/>
                          </a:solidFill>
                          <a:latin typeface="Arial"/>
                          <a:ea typeface="ＭＳ Ｐゴシック"/>
                          <a:cs typeface="ＭＳ Ｐゴシック"/>
                        </a:defRPr>
                      </a:lvl8pPr>
                      <a:lvl9pPr marL="2743200" algn="l" defTabSz="685800" rtl="0" eaLnBrk="1" latinLnBrk="0" hangingPunct="1">
                        <a:defRPr kumimoji="1" sz="1350" kern="1200">
                          <a:solidFill>
                            <a:schemeClr val="dk1"/>
                          </a:solidFill>
                          <a:latin typeface="Arial"/>
                          <a:ea typeface="ＭＳ Ｐゴシック"/>
                          <a:cs typeface="ＭＳ Ｐゴシック"/>
                        </a:defRPr>
                      </a:lvl9pPr>
                    </a:lstStyle>
                    <a:p>
                      <a:pPr algn="ctr"/>
                      <a:r>
                        <a:rPr lang="ja-JP" altLang="en-US" sz="1100">
                          <a:solidFill>
                            <a:schemeClr val="tx1"/>
                          </a:solidFill>
                          <a:latin typeface="+mn-ea"/>
                          <a:ea typeface="+mn-ea"/>
                        </a:rPr>
                        <a:t>必要物品・資料</a:t>
                      </a:r>
                    </a:p>
                  </a:txBody>
                  <a:tcPr marL="108000" marR="108000" marT="72000" marB="72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685800" rtl="0" eaLnBrk="1" latinLnBrk="0" hangingPunct="1">
                        <a:defRPr kumimoji="1" sz="1350" kern="1200">
                          <a:solidFill>
                            <a:schemeClr val="dk1"/>
                          </a:solidFill>
                          <a:latin typeface="Arial"/>
                          <a:ea typeface="ＭＳ Ｐゴシック"/>
                          <a:cs typeface="ＭＳ Ｐゴシック"/>
                        </a:defRPr>
                      </a:lvl1pPr>
                      <a:lvl2pPr marL="342900" algn="l" defTabSz="685800" rtl="0" eaLnBrk="1" latinLnBrk="0" hangingPunct="1">
                        <a:defRPr kumimoji="1" sz="1350" kern="1200">
                          <a:solidFill>
                            <a:schemeClr val="dk1"/>
                          </a:solidFill>
                          <a:latin typeface="Arial"/>
                          <a:ea typeface="ＭＳ Ｐゴシック"/>
                          <a:cs typeface="ＭＳ Ｐゴシック"/>
                        </a:defRPr>
                      </a:lvl2pPr>
                      <a:lvl3pPr marL="685800" algn="l" defTabSz="685800" rtl="0" eaLnBrk="1" latinLnBrk="0" hangingPunct="1">
                        <a:defRPr kumimoji="1" sz="1350" kern="1200">
                          <a:solidFill>
                            <a:schemeClr val="dk1"/>
                          </a:solidFill>
                          <a:latin typeface="Arial"/>
                          <a:ea typeface="ＭＳ Ｐゴシック"/>
                          <a:cs typeface="ＭＳ Ｐゴシック"/>
                        </a:defRPr>
                      </a:lvl3pPr>
                      <a:lvl4pPr marL="1028700" algn="l" defTabSz="685800" rtl="0" eaLnBrk="1" latinLnBrk="0" hangingPunct="1">
                        <a:defRPr kumimoji="1" sz="1350" kern="1200">
                          <a:solidFill>
                            <a:schemeClr val="dk1"/>
                          </a:solidFill>
                          <a:latin typeface="Arial"/>
                          <a:ea typeface="ＭＳ Ｐゴシック"/>
                          <a:cs typeface="ＭＳ Ｐゴシック"/>
                        </a:defRPr>
                      </a:lvl4pPr>
                      <a:lvl5pPr marL="1371600" algn="l" defTabSz="685800" rtl="0" eaLnBrk="1" latinLnBrk="0" hangingPunct="1">
                        <a:defRPr kumimoji="1" sz="1350" kern="1200">
                          <a:solidFill>
                            <a:schemeClr val="dk1"/>
                          </a:solidFill>
                          <a:latin typeface="Arial"/>
                          <a:ea typeface="ＭＳ Ｐゴシック"/>
                          <a:cs typeface="ＭＳ Ｐゴシック"/>
                        </a:defRPr>
                      </a:lvl5pPr>
                      <a:lvl6pPr marL="1714500" algn="l" defTabSz="685800" rtl="0" eaLnBrk="1" latinLnBrk="0" hangingPunct="1">
                        <a:defRPr kumimoji="1" sz="1350" kern="1200">
                          <a:solidFill>
                            <a:schemeClr val="dk1"/>
                          </a:solidFill>
                          <a:latin typeface="Arial"/>
                          <a:ea typeface="ＭＳ Ｐゴシック"/>
                          <a:cs typeface="ＭＳ Ｐゴシック"/>
                        </a:defRPr>
                      </a:lvl6pPr>
                      <a:lvl7pPr marL="2057400" algn="l" defTabSz="685800" rtl="0" eaLnBrk="1" latinLnBrk="0" hangingPunct="1">
                        <a:defRPr kumimoji="1" sz="1350" kern="1200">
                          <a:solidFill>
                            <a:schemeClr val="dk1"/>
                          </a:solidFill>
                          <a:latin typeface="Arial"/>
                          <a:ea typeface="ＭＳ Ｐゴシック"/>
                          <a:cs typeface="ＭＳ Ｐゴシック"/>
                        </a:defRPr>
                      </a:lvl7pPr>
                      <a:lvl8pPr marL="2400300" algn="l" defTabSz="685800" rtl="0" eaLnBrk="1" latinLnBrk="0" hangingPunct="1">
                        <a:defRPr kumimoji="1" sz="1350" kern="1200">
                          <a:solidFill>
                            <a:schemeClr val="dk1"/>
                          </a:solidFill>
                          <a:latin typeface="Arial"/>
                          <a:ea typeface="ＭＳ Ｐゴシック"/>
                          <a:cs typeface="ＭＳ Ｐゴシック"/>
                        </a:defRPr>
                      </a:lvl8pPr>
                      <a:lvl9pPr marL="2743200" algn="l" defTabSz="685800" rtl="0" eaLnBrk="1" latinLnBrk="0" hangingPunct="1">
                        <a:defRPr kumimoji="1" sz="1350" kern="1200">
                          <a:solidFill>
                            <a:schemeClr val="dk1"/>
                          </a:solidFill>
                          <a:latin typeface="Arial"/>
                          <a:ea typeface="ＭＳ Ｐゴシック"/>
                          <a:cs typeface="ＭＳ Ｐゴシック"/>
                        </a:defRPr>
                      </a:lvl9pPr>
                    </a:lstStyle>
                    <a:p>
                      <a:pPr marL="171450" indent="-171450">
                        <a:spcBef>
                          <a:spcPts val="300"/>
                        </a:spcBef>
                        <a:buFont typeface="Wingdings" panose="05000000000000000000" pitchFamily="2" charset="2"/>
                        <a:buChar char="p"/>
                      </a:pPr>
                      <a:r>
                        <a:rPr lang="ja-JP" altLang="en-US" sz="1100" spc="0">
                          <a:solidFill>
                            <a:schemeClr val="tx1"/>
                          </a:solidFill>
                          <a:latin typeface="ＭＳ Ｐ明朝" panose="02020600040205080304" pitchFamily="18" charset="-128"/>
                          <a:ea typeface="ＭＳ Ｐ明朝" panose="02020600040205080304" pitchFamily="18" charset="-128"/>
                        </a:rPr>
                        <a:t>授業用</a:t>
                      </a:r>
                      <a:r>
                        <a:rPr lang="ja-JP" altLang="en-US" sz="1100" spc="-100" baseline="0">
                          <a:solidFill>
                            <a:schemeClr val="tx1"/>
                          </a:solidFill>
                          <a:latin typeface="ＭＳ Ｐ明朝" panose="02020600040205080304" pitchFamily="18" charset="-128"/>
                          <a:ea typeface="ＭＳ Ｐ明朝" panose="02020600040205080304" pitchFamily="18" charset="-128"/>
                        </a:rPr>
                        <a:t>スライド</a:t>
                      </a:r>
                      <a:r>
                        <a:rPr lang="ja-JP" altLang="en-US" sz="1100" spc="0">
                          <a:solidFill>
                            <a:schemeClr val="tx1"/>
                          </a:solidFill>
                          <a:latin typeface="ＭＳ Ｐ明朝" panose="02020600040205080304" pitchFamily="18" charset="-128"/>
                          <a:ea typeface="ＭＳ Ｐ明朝" panose="02020600040205080304" pitchFamily="18" charset="-128"/>
                        </a:rPr>
                        <a:t>資料</a:t>
                      </a:r>
                      <a:r>
                        <a:rPr lang="ja-JP" altLang="en-US" sz="1100" spc="-100">
                          <a:solidFill>
                            <a:schemeClr val="tx1"/>
                          </a:solidFill>
                          <a:latin typeface="ＭＳ Ｐ明朝" panose="02020600040205080304" pitchFamily="18" charset="-128"/>
                          <a:ea typeface="ＭＳ Ｐ明朝" panose="02020600040205080304" pitchFamily="18" charset="-128"/>
                        </a:rPr>
                        <a:t>（高学年②｜</a:t>
                      </a:r>
                      <a:r>
                        <a:rPr lang="ja-JP" altLang="en-US" sz="1100" spc="-100" baseline="0">
                          <a:solidFill>
                            <a:schemeClr val="tx1"/>
                          </a:solidFill>
                          <a:latin typeface="ＭＳ Ｐ明朝" panose="02020600040205080304" pitchFamily="18" charset="-128"/>
                          <a:ea typeface="ＭＳ Ｐ明朝" panose="02020600040205080304" pitchFamily="18" charset="-128"/>
                        </a:rPr>
                        <a:t>洪水災害編</a:t>
                      </a:r>
                      <a:r>
                        <a:rPr lang="ja-JP" altLang="en-US" sz="1100" spc="-100">
                          <a:solidFill>
                            <a:schemeClr val="tx1"/>
                          </a:solidFill>
                          <a:latin typeface="ＭＳ Ｐ明朝" panose="02020600040205080304" pitchFamily="18" charset="-128"/>
                          <a:ea typeface="ＭＳ Ｐ明朝" panose="02020600040205080304" pitchFamily="18" charset="-128"/>
                        </a:rPr>
                        <a:t>）</a:t>
                      </a:r>
                      <a:endParaRPr lang="en-US" altLang="ja-JP" sz="1100" spc="-100">
                        <a:solidFill>
                          <a:schemeClr val="tx1"/>
                        </a:solidFill>
                        <a:latin typeface="ＭＳ Ｐ明朝" panose="02020600040205080304" pitchFamily="18" charset="-128"/>
                        <a:ea typeface="ＭＳ Ｐ明朝" panose="02020600040205080304" pitchFamily="18" charset="-128"/>
                      </a:endParaRPr>
                    </a:p>
                    <a:p>
                      <a:pPr marL="171450" marR="0" lvl="0" indent="-171450" algn="l" defTabSz="685800" rtl="0" eaLnBrk="1" fontAlgn="auto" latinLnBrk="0" hangingPunct="1">
                        <a:lnSpc>
                          <a:spcPct val="100000"/>
                        </a:lnSpc>
                        <a:spcBef>
                          <a:spcPts val="300"/>
                        </a:spcBef>
                        <a:spcAft>
                          <a:spcPts val="0"/>
                        </a:spcAft>
                        <a:buClrTx/>
                        <a:buSzTx/>
                        <a:buFont typeface="Wingdings" panose="05000000000000000000" pitchFamily="2" charset="2"/>
                        <a:buChar char="p"/>
                        <a:tabLst/>
                        <a:defRPr/>
                      </a:pPr>
                      <a:r>
                        <a:rPr lang="ja-JP" altLang="en-US" sz="1100">
                          <a:solidFill>
                            <a:schemeClr val="tx1"/>
                          </a:solidFill>
                          <a:latin typeface="ＭＳ Ｐ明朝" panose="02020600040205080304" pitchFamily="18" charset="-128"/>
                          <a:ea typeface="ＭＳ Ｐ明朝" panose="02020600040205080304" pitchFamily="18" charset="-128"/>
                        </a:rPr>
                        <a:t>ワークシート</a:t>
                      </a:r>
                      <a:r>
                        <a:rPr kumimoji="1" lang="ja-JP" altLang="en-US" sz="1100" kern="1200">
                          <a:solidFill>
                            <a:schemeClr val="tx1"/>
                          </a:solidFill>
                          <a:latin typeface="ＭＳ Ｐ明朝" panose="02020600040205080304" pitchFamily="18" charset="-128"/>
                          <a:ea typeface="ＭＳ Ｐ明朝" panose="02020600040205080304" pitchFamily="18" charset="-128"/>
                        </a:rPr>
                        <a:t>（高学年</a:t>
                      </a:r>
                      <a:r>
                        <a:rPr kumimoji="1" lang="ja-JP" altLang="en-US" sz="1100" kern="1200">
                          <a:solidFill>
                            <a:schemeClr val="tx1"/>
                          </a:solidFill>
                          <a:latin typeface="ＭＳ Ｐ明朝" panose="02020600040205080304" pitchFamily="18" charset="-128"/>
                          <a:ea typeface="ＭＳ Ｐ明朝" panose="02020600040205080304" pitchFamily="18" charset="-128"/>
                          <a:cs typeface="ＭＳ Ｐゴシック"/>
                        </a:rPr>
                        <a:t>②｜洪水災害編）</a:t>
                      </a:r>
                      <a:endParaRPr kumimoji="1" lang="en-US" altLang="ja-JP" sz="1100" kern="1200">
                        <a:solidFill>
                          <a:schemeClr val="tx1"/>
                        </a:solidFill>
                        <a:latin typeface="ＭＳ Ｐ明朝" panose="02020600040205080304" pitchFamily="18" charset="-128"/>
                        <a:ea typeface="ＭＳ Ｐ明朝" panose="02020600040205080304" pitchFamily="18" charset="-128"/>
                        <a:cs typeface="ＭＳ Ｐゴシック"/>
                      </a:endParaRPr>
                    </a:p>
                  </a:txBody>
                  <a:tcPr marL="108000" marR="108000" marT="72000" marB="72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1450" indent="-171450">
                        <a:spcBef>
                          <a:spcPts val="300"/>
                        </a:spcBef>
                        <a:buFont typeface="Wingdings" panose="05000000000000000000" pitchFamily="2" charset="2"/>
                        <a:buChar char="p"/>
                      </a:pPr>
                      <a:r>
                        <a:rPr lang="ja-JP" altLang="en-US" sz="1100" dirty="0">
                          <a:solidFill>
                            <a:schemeClr val="tx1"/>
                          </a:solidFill>
                          <a:latin typeface="ＭＳ Ｐ明朝" panose="02020600040205080304" pitchFamily="18" charset="-128"/>
                          <a:ea typeface="ＭＳ Ｐ明朝" panose="02020600040205080304" pitchFamily="18" charset="-128"/>
                        </a:rPr>
                        <a:t>プロジェクター・スクリーン</a:t>
                      </a:r>
                      <a:endParaRPr lang="en-US" altLang="ja-JP" sz="1100" dirty="0">
                        <a:solidFill>
                          <a:schemeClr val="tx1"/>
                        </a:solidFill>
                        <a:latin typeface="ＭＳ Ｐ明朝" panose="02020600040205080304" pitchFamily="18" charset="-128"/>
                        <a:ea typeface="ＭＳ Ｐ明朝" panose="02020600040205080304" pitchFamily="18" charset="-128"/>
                      </a:endParaRPr>
                    </a:p>
                    <a:p>
                      <a:pPr marL="171450" indent="-171450">
                        <a:spcBef>
                          <a:spcPts val="300"/>
                        </a:spcBef>
                        <a:buFont typeface="Wingdings" panose="05000000000000000000" pitchFamily="2" charset="2"/>
                        <a:buChar char="p"/>
                      </a:pPr>
                      <a:r>
                        <a:rPr lang="ja-JP" altLang="en-US" sz="1100" spc="-100" baseline="0" dirty="0">
                          <a:solidFill>
                            <a:schemeClr val="tx1"/>
                          </a:solidFill>
                          <a:latin typeface="ＭＳ Ｐ明朝" panose="02020600040205080304" pitchFamily="18" charset="-128"/>
                          <a:ea typeface="ＭＳ Ｐ明朝" panose="02020600040205080304" pitchFamily="18" charset="-128"/>
                        </a:rPr>
                        <a:t>レーザーポインター</a:t>
                      </a:r>
                      <a:r>
                        <a:rPr lang="ja-JP" altLang="en-US" sz="1100" spc="-100" dirty="0">
                          <a:solidFill>
                            <a:schemeClr val="tx1"/>
                          </a:solidFill>
                          <a:latin typeface="ＭＳ Ｐ明朝" panose="02020600040205080304" pitchFamily="18" charset="-128"/>
                          <a:ea typeface="ＭＳ Ｐ明朝" panose="02020600040205080304" pitchFamily="18" charset="-128"/>
                        </a:rPr>
                        <a:t>（もしくは差し棒）</a:t>
                      </a:r>
                    </a:p>
                  </a:txBody>
                  <a:tcPr marL="108000" marR="108000" marT="72000" marB="72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18" name="表 17">
            <a:extLst>
              <a:ext uri="{FF2B5EF4-FFF2-40B4-BE49-F238E27FC236}">
                <a16:creationId xmlns:a16="http://schemas.microsoft.com/office/drawing/2014/main" id="{2EDB2F91-7402-F7BA-5BE4-2988DD7266A2}"/>
              </a:ext>
            </a:extLst>
          </p:cNvPr>
          <p:cNvGraphicFramePr>
            <a:graphicFrameLocks noGrp="1"/>
          </p:cNvGraphicFramePr>
          <p:nvPr>
            <p:extLst>
              <p:ext uri="{D42A27DB-BD31-4B8C-83A1-F6EECF244321}">
                <p14:modId xmlns:p14="http://schemas.microsoft.com/office/powerpoint/2010/main" val="1509940276"/>
              </p:ext>
            </p:extLst>
          </p:nvPr>
        </p:nvGraphicFramePr>
        <p:xfrm>
          <a:off x="189000" y="2153382"/>
          <a:ext cx="6480000" cy="7561464"/>
        </p:xfrm>
        <a:graphic>
          <a:graphicData uri="http://schemas.openxmlformats.org/drawingml/2006/table">
            <a:tbl>
              <a:tblPr firstRow="1" bandRow="1"/>
              <a:tblGrid>
                <a:gridCol w="1800000">
                  <a:extLst>
                    <a:ext uri="{9D8B030D-6E8A-4147-A177-3AD203B41FA5}">
                      <a16:colId xmlns:a16="http://schemas.microsoft.com/office/drawing/2014/main" val="20001"/>
                    </a:ext>
                  </a:extLst>
                </a:gridCol>
                <a:gridCol w="360000">
                  <a:extLst>
                    <a:ext uri="{9D8B030D-6E8A-4147-A177-3AD203B41FA5}">
                      <a16:colId xmlns:a16="http://schemas.microsoft.com/office/drawing/2014/main" val="3233394455"/>
                    </a:ext>
                  </a:extLst>
                </a:gridCol>
                <a:gridCol w="2520000">
                  <a:extLst>
                    <a:ext uri="{9D8B030D-6E8A-4147-A177-3AD203B41FA5}">
                      <a16:colId xmlns:a16="http://schemas.microsoft.com/office/drawing/2014/main" val="631405766"/>
                    </a:ext>
                  </a:extLst>
                </a:gridCol>
                <a:gridCol w="1800000">
                  <a:extLst>
                    <a:ext uri="{9D8B030D-6E8A-4147-A177-3AD203B41FA5}">
                      <a16:colId xmlns:a16="http://schemas.microsoft.com/office/drawing/2014/main" val="3461077804"/>
                    </a:ext>
                  </a:extLst>
                </a:gridCol>
              </a:tblGrid>
              <a:tr h="4320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学習活動</a:t>
                      </a:r>
                    </a:p>
                  </a:txBody>
                  <a:tcPr marL="72000" marR="72000" marT="36000" marB="36000" anchor="ctr">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100">
                          <a:latin typeface="Arial" panose="020B0604020202020204" pitchFamily="34" charset="0"/>
                          <a:ea typeface="ＭＳ Ｐゴシック" panose="020B0600070205080204" pitchFamily="50" charset="-128"/>
                          <a:cs typeface="Arial" panose="020B0604020202020204" pitchFamily="34" charset="0"/>
                        </a:rPr>
                        <a:t>ppt</a:t>
                      </a:r>
                    </a:p>
                  </a:txBody>
                  <a:tcPr marL="18000" marR="18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発問例と予想される児童の反応例</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発問・指示（●）　予想される反応（・）</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dirty="0">
                          <a:latin typeface="Arial" panose="020B0604020202020204" pitchFamily="34" charset="0"/>
                          <a:ea typeface="ＭＳ Ｐゴシック" panose="020B0600070205080204" pitchFamily="50" charset="-128"/>
                          <a:cs typeface="Arial" panose="020B0604020202020204" pitchFamily="34" charset="0"/>
                        </a:rPr>
                        <a:t>指導上の留意点</a:t>
                      </a:r>
                    </a:p>
                    <a:p>
                      <a:pPr algn="ctr">
                        <a:lnSpc>
                          <a:spcPts val="1200"/>
                        </a:lnSpc>
                      </a:pPr>
                      <a:r>
                        <a:rPr kumimoji="1" lang="ja-JP" altLang="en-US" sz="1000" dirty="0">
                          <a:latin typeface="Arial" panose="020B0604020202020204" pitchFamily="34" charset="0"/>
                          <a:ea typeface="ＭＳ Ｐゴシック" panose="020B0600070205080204" pitchFamily="50" charset="-128"/>
                          <a:cs typeface="Arial" panose="020B0604020202020204" pitchFamily="34" charset="0"/>
                        </a:rPr>
                        <a:t>支援（</a:t>
                      </a:r>
                      <a:r>
                        <a:rPr kumimoji="1" lang="ja-JP" altLang="en-US" sz="1000" kern="120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a:t>
                      </a:r>
                      <a:r>
                        <a:rPr kumimoji="1" lang="ja-JP" altLang="en-US" sz="1000" dirty="0">
                          <a:latin typeface="Arial" panose="020B0604020202020204" pitchFamily="34" charset="0"/>
                          <a:ea typeface="ＭＳ Ｐゴシック" panose="020B0600070205080204" pitchFamily="50" charset="-128"/>
                          <a:cs typeface="Arial" panose="020B0604020202020204" pitchFamily="34" charset="0"/>
                        </a:rPr>
                        <a:t>）　評価（☆）</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2520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indent="-180000" algn="l">
                        <a:lnSpc>
                          <a:spcPts val="1200"/>
                        </a:lnSpc>
                      </a:pPr>
                      <a:r>
                        <a:rPr kumimoji="1" lang="ja-JP" altLang="en-US" sz="1000" dirty="0">
                          <a:solidFill>
                            <a:schemeClr val="tx1"/>
                          </a:solidFill>
                          <a:latin typeface="ＭＳ Ｐ明朝" panose="02020600040205080304" pitchFamily="18" charset="-128"/>
                          <a:ea typeface="ＭＳ Ｐ明朝" panose="02020600040205080304" pitchFamily="18" charset="-128"/>
                        </a:rPr>
                        <a:t>学習の題目　（１分）</a:t>
                      </a:r>
                      <a:endParaRPr kumimoji="1" lang="en-US" altLang="ja-JP" sz="1000" dirty="0">
                        <a:solidFill>
                          <a:schemeClr val="tx1"/>
                        </a:solidFill>
                        <a:latin typeface="ＭＳ Ｐ明朝" panose="02020600040205080304" pitchFamily="18" charset="-128"/>
                        <a:ea typeface="ＭＳ Ｐ明朝" panose="02020600040205080304" pitchFamily="18" charset="-128"/>
                      </a:endParaRPr>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a:t>1</a:t>
                      </a:r>
                      <a:endParaRPr kumimoji="1" lang="ja-JP" altLang="en-US" sz="1000"/>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kumimoji="1" lang="ja-JP" altLang="en-US"/>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kumimoji="1" lang="ja-JP" altLang="en-US"/>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4400">
                <a:tc gridSpan="4">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0" indent="0" algn="l">
                        <a:lnSpc>
                          <a:spcPts val="1200"/>
                        </a:lnSpc>
                      </a:pPr>
                      <a:r>
                        <a:rPr kumimoji="1" lang="ja-JP" altLang="en-US" sz="1100" dirty="0">
                          <a:solidFill>
                            <a:schemeClr val="tx1"/>
                          </a:solidFill>
                          <a:latin typeface="+mn-ea"/>
                          <a:ea typeface="+mn-ea"/>
                        </a:rPr>
                        <a:t>導　入　（計５分）</a:t>
                      </a:r>
                      <a:endParaRPr kumimoji="1" lang="en-US" altLang="ja-JP" sz="1100" dirty="0">
                        <a:solidFill>
                          <a:schemeClr val="tx1"/>
                        </a:solidFill>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9525" cap="flat" cmpd="sng" algn="ctr">
                      <a:solidFill>
                        <a:sysClr val="windowText" lastClr="000000"/>
                      </a:solidFill>
                      <a:prstDash val="solid"/>
                      <a:round/>
                      <a:headEnd type="none" w="med" len="med"/>
                      <a:tailEnd type="none" w="med" len="med"/>
                    </a:lnL>
                    <a:lnT w="9525"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10002"/>
                  </a:ext>
                </a:extLst>
              </a:tr>
              <a:tr h="5292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79388" indent="-179388" algn="l">
                        <a:lnSpc>
                          <a:spcPts val="1200"/>
                        </a:lnSpc>
                      </a:pPr>
                      <a:r>
                        <a:rPr kumimoji="1" lang="ja-JP" altLang="en-US" sz="1000" dirty="0">
                          <a:solidFill>
                            <a:schemeClr val="tx1"/>
                          </a:solidFill>
                          <a:latin typeface="ＭＳ Ｐ明朝" panose="02020600040205080304" pitchFamily="18" charset="-128"/>
                          <a:ea typeface="ＭＳ Ｐ明朝" panose="02020600040205080304" pitchFamily="18" charset="-128"/>
                        </a:rPr>
                        <a:t>１</a:t>
                      </a:r>
                      <a:r>
                        <a:rPr kumimoji="1" lang="en-US" altLang="ja-JP" sz="1000" dirty="0">
                          <a:solidFill>
                            <a:schemeClr val="tx1"/>
                          </a:solidFill>
                          <a:latin typeface="ＭＳ Ｐ明朝" panose="02020600040205080304" pitchFamily="18" charset="-128"/>
                          <a:ea typeface="ＭＳ Ｐ明朝" panose="02020600040205080304" pitchFamily="18" charset="-128"/>
                        </a:rPr>
                        <a:t>.	</a:t>
                      </a:r>
                      <a:r>
                        <a:rPr kumimoji="1" lang="ja-JP" altLang="en-US" sz="1000" dirty="0">
                          <a:solidFill>
                            <a:schemeClr val="tx1"/>
                          </a:solidFill>
                          <a:latin typeface="ＭＳ Ｐ明朝" panose="02020600040205080304" pitchFamily="18" charset="-128"/>
                          <a:ea typeface="ＭＳ Ｐ明朝" panose="02020600040205080304" pitchFamily="18" charset="-128"/>
                        </a:rPr>
                        <a:t>大雨時に起こることを</a:t>
                      </a:r>
                      <a:br>
                        <a:rPr kumimoji="1" lang="en-US" altLang="ja-JP" sz="1000" dirty="0">
                          <a:solidFill>
                            <a:schemeClr val="tx1"/>
                          </a:solidFill>
                          <a:latin typeface="ＭＳ Ｐ明朝" panose="02020600040205080304" pitchFamily="18" charset="-128"/>
                          <a:ea typeface="ＭＳ Ｐ明朝" panose="02020600040205080304" pitchFamily="18" charset="-128"/>
                        </a:rPr>
                      </a:br>
                      <a:r>
                        <a:rPr kumimoji="1" lang="ja-JP" altLang="en-US" sz="1000" dirty="0">
                          <a:solidFill>
                            <a:schemeClr val="tx1"/>
                          </a:solidFill>
                          <a:latin typeface="ＭＳ Ｐ明朝" panose="02020600040205080304" pitchFamily="18" charset="-128"/>
                          <a:ea typeface="ＭＳ Ｐ明朝" panose="02020600040205080304" pitchFamily="18" charset="-128"/>
                        </a:rPr>
                        <a:t>思い起こし、学習のねらいを確認する。</a:t>
                      </a:r>
                      <a:endParaRPr kumimoji="1" lang="en-US" altLang="ja-JP" sz="1000" dirty="0">
                        <a:solidFill>
                          <a:schemeClr val="tx1"/>
                        </a:solidFill>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endParaRPr kumimoji="1" lang="ja-JP" altLang="en-US" sz="1000" dirty="0">
                        <a:solidFill>
                          <a:schemeClr val="tx1"/>
                        </a:solidFill>
                      </a:endParaRP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l" defTabSz="914400" rtl="0" eaLnBrk="1" fontAlgn="auto" latinLnBrk="0" hangingPunct="1">
                        <a:lnSpc>
                          <a:spcPts val="1200"/>
                        </a:lnSpc>
                        <a:spcBef>
                          <a:spcPts val="0"/>
                        </a:spcBef>
                        <a:spcAft>
                          <a:spcPts val="0"/>
                        </a:spcAft>
                        <a:buClrTx/>
                        <a:buSzTx/>
                        <a:buFontTx/>
                        <a:buNone/>
                        <a:tabLst/>
                        <a:defRPr/>
                      </a:pP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36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l"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グループ・ディスカッションができるように机・椅子を動かしておく。</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lvl="0" indent="-357188"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chemeClr val="tx1"/>
                          </a:solidFill>
                          <a:latin typeface="Century" panose="02040604050505020304" pitchFamily="18" charset="0"/>
                          <a:ea typeface="ＭＳ Ｐ明朝" panose="02020600040205080304" pitchFamily="18" charset="-128"/>
                        </a:rPr>
                        <a:t>１</a:t>
                      </a:r>
                      <a:r>
                        <a:rPr kumimoji="1" lang="en-US" altLang="ja-JP" sz="1000">
                          <a:solidFill>
                            <a:schemeClr val="tx1"/>
                          </a:solidFill>
                          <a:latin typeface="Century" panose="02040604050505020304" pitchFamily="18" charset="0"/>
                          <a:ea typeface="ＭＳ Ｐ明朝" panose="02020600040205080304" pitchFamily="18" charset="-128"/>
                        </a:rPr>
                        <a:t>-</a:t>
                      </a:r>
                      <a:r>
                        <a:rPr kumimoji="1" lang="ja-JP" altLang="en-US" sz="1000">
                          <a:solidFill>
                            <a:schemeClr val="tx1"/>
                          </a:solidFill>
                          <a:latin typeface="Century" panose="02040604050505020304" pitchFamily="18" charset="0"/>
                          <a:ea typeface="ＭＳ Ｐ明朝" panose="02020600040205080304" pitchFamily="18" charset="-128"/>
                        </a:rPr>
                        <a:t>①</a:t>
                      </a:r>
                      <a:r>
                        <a:rPr kumimoji="1" lang="en-US" altLang="ja-JP" sz="1000">
                          <a:solidFill>
                            <a:schemeClr val="tx1"/>
                          </a:solidFill>
                          <a:latin typeface="Century" panose="02040604050505020304" pitchFamily="18" charset="0"/>
                          <a:ea typeface="ＭＳ Ｐ明朝" panose="02020600040205080304" pitchFamily="18" charset="-128"/>
                        </a:rPr>
                        <a:t>	</a:t>
                      </a:r>
                      <a:r>
                        <a:rPr kumimoji="1" lang="ja-JP" altLang="en-US" sz="1000">
                          <a:solidFill>
                            <a:schemeClr val="tx1"/>
                          </a:solidFill>
                          <a:latin typeface="Century" panose="02040604050505020304" pitchFamily="18" charset="0"/>
                          <a:ea typeface="ＭＳ Ｐ明朝" panose="02020600040205080304" pitchFamily="18" charset="-128"/>
                        </a:rPr>
                        <a:t>大雨が降ると、どんな災害が起きるのかを考える。</a:t>
                      </a:r>
                      <a:endParaRPr kumimoji="1" lang="en-US" altLang="ja-JP" sz="1000" b="0" u="none">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en-US" altLang="ja-JP" sz="1000">
                          <a:solidFill>
                            <a:schemeClr val="tx1"/>
                          </a:solidFill>
                        </a:rPr>
                        <a:t>2~</a:t>
                      </a:r>
                    </a:p>
                    <a:p>
                      <a:pPr algn="ctr">
                        <a:lnSpc>
                          <a:spcPts val="1200"/>
                        </a:lnSpc>
                      </a:pPr>
                      <a:r>
                        <a:rPr kumimoji="1" lang="en-US" altLang="ja-JP" sz="1000">
                          <a:solidFill>
                            <a:schemeClr val="tx1"/>
                          </a:solidFill>
                        </a:rPr>
                        <a:t>3</a:t>
                      </a:r>
                      <a:endParaRPr kumimoji="1" lang="ja-JP" altLang="en-US" sz="1000">
                        <a:solidFill>
                          <a:schemeClr val="tx1"/>
                        </a:solidFill>
                      </a:endParaRP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l"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大雨が降ると、どんな災害が起きますか？</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ＭＳ Ｐゴシック"/>
                        </a:rPr>
                        <a:t> ・</a:t>
                      </a:r>
                      <a:r>
                        <a:rPr kumimoji="1" lang="en-US" altLang="ja-JP" sz="1000" kern="1200">
                          <a:solidFill>
                            <a:schemeClr val="tx1"/>
                          </a:solidFill>
                          <a:latin typeface="Century" panose="02040604050505020304" pitchFamily="18" charset="0"/>
                          <a:ea typeface="ＭＳ Ｐ明朝" panose="02020600040205080304" pitchFamily="18" charset="-128"/>
                          <a:cs typeface="ＭＳ Ｐゴシック"/>
                        </a:rPr>
                        <a:t>	</a:t>
                      </a:r>
                      <a:r>
                        <a:rPr kumimoji="1" lang="ja-JP" altLang="en-US" sz="1000" kern="1200">
                          <a:solidFill>
                            <a:schemeClr val="tx1"/>
                          </a:solidFill>
                          <a:latin typeface="Century" panose="02040604050505020304" pitchFamily="18" charset="0"/>
                          <a:ea typeface="ＭＳ Ｐ明朝" panose="02020600040205080304" pitchFamily="18" charset="-128"/>
                          <a:cs typeface="ＭＳ Ｐゴシック"/>
                        </a:rPr>
                        <a:t>洪水災害　 ・</a:t>
                      </a:r>
                      <a:r>
                        <a:rPr kumimoji="1" lang="en-US" altLang="ja-JP" sz="1000" kern="1200">
                          <a:solidFill>
                            <a:schemeClr val="tx1"/>
                          </a:solidFill>
                          <a:latin typeface="Century" panose="02040604050505020304" pitchFamily="18" charset="0"/>
                          <a:ea typeface="ＭＳ Ｐ明朝" panose="02020600040205080304" pitchFamily="18" charset="-128"/>
                          <a:cs typeface="ＭＳ Ｐゴシック"/>
                        </a:rPr>
                        <a:t>	</a:t>
                      </a:r>
                      <a:r>
                        <a:rPr kumimoji="1" lang="ja-JP" altLang="en-US" sz="1000" kern="1200">
                          <a:solidFill>
                            <a:schemeClr val="tx1"/>
                          </a:solidFill>
                          <a:latin typeface="Century" panose="02040604050505020304" pitchFamily="18" charset="0"/>
                          <a:ea typeface="ＭＳ Ｐ明朝" panose="02020600040205080304" pitchFamily="18" charset="-128"/>
                          <a:cs typeface="ＭＳ Ｐゴシック"/>
                        </a:rPr>
                        <a:t>土砂災害</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36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l" defTabSz="914400" rtl="0" eaLnBrk="1" fontAlgn="auto" latinLnBrk="0" hangingPunct="1">
                        <a:lnSpc>
                          <a:spcPts val="1200"/>
                        </a:lnSpc>
                        <a:spcBef>
                          <a:spcPts val="600"/>
                        </a:spcBef>
                        <a:spcAft>
                          <a:spcPts val="0"/>
                        </a:spcAft>
                        <a:buClrTx/>
                        <a:buSzTx/>
                        <a:buFontTx/>
                        <a:buNone/>
                        <a:tabLst/>
                        <a:defRPr/>
                      </a:pPr>
                      <a:r>
                        <a:rPr lang="ja-JP" altLang="en-US" sz="1000" noProof="0">
                          <a:solidFill>
                            <a:schemeClr val="tx1"/>
                          </a:solidFill>
                          <a:latin typeface="ＭＳ Ｐ明朝" panose="02020600040205080304" pitchFamily="18" charset="-128"/>
                          <a:ea typeface="ＭＳ Ｐ明朝" panose="02020600040205080304" pitchFamily="18" charset="-128"/>
                        </a:rPr>
                        <a:t>◆</a:t>
                      </a:r>
                      <a:r>
                        <a:rPr lang="en-US" altLang="ja-JP" sz="1000" noProof="0">
                          <a:solidFill>
                            <a:schemeClr val="tx1"/>
                          </a:solidFill>
                          <a:latin typeface="ＭＳ Ｐ明朝" panose="02020600040205080304" pitchFamily="18" charset="-128"/>
                          <a:ea typeface="ＭＳ Ｐ明朝" panose="02020600040205080304" pitchFamily="18" charset="-128"/>
                        </a:rPr>
                        <a:t>	</a:t>
                      </a:r>
                      <a:r>
                        <a:rPr lang="ja-JP" altLang="en-US" sz="1000" noProof="0">
                          <a:solidFill>
                            <a:schemeClr val="tx1"/>
                          </a:solidFill>
                          <a:latin typeface="ＭＳ Ｐ明朝" panose="02020600040205080304" pitchFamily="18" charset="-128"/>
                          <a:ea typeface="ＭＳ Ｐ明朝" panose="02020600040205080304" pitchFamily="18" charset="-128"/>
                        </a:rPr>
                        <a:t>児童（数名程度）を指して、答えさせる。</a:t>
                      </a:r>
                      <a:endParaRPr lang="en-US" altLang="ja-JP" sz="1000">
                        <a:solidFill>
                          <a:schemeClr val="tx1"/>
                        </a:solidFill>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indent="-357188" algn="just" defTabSz="914400" rtl="0" eaLnBrk="1" fontAlgn="auto" latinLnBrk="0" hangingPunct="1">
                        <a:lnSpc>
                          <a:spcPts val="1200"/>
                        </a:lnSpc>
                        <a:spcBef>
                          <a:spcPts val="0"/>
                        </a:spcBef>
                        <a:spcAft>
                          <a:spcPts val="0"/>
                        </a:spcAft>
                        <a:buClrTx/>
                        <a:buSzTx/>
                        <a:buFontTx/>
                        <a:buNone/>
                        <a:tabLst/>
                        <a:defRPr/>
                      </a:pPr>
                      <a:r>
                        <a:rPr kumimoji="1" lang="ja-JP" altLang="en-US" sz="1000" dirty="0">
                          <a:solidFill>
                            <a:schemeClr val="tx1"/>
                          </a:solidFill>
                          <a:latin typeface="Century" panose="02040604050505020304" pitchFamily="18" charset="0"/>
                          <a:ea typeface="ＭＳ Ｐ明朝" panose="02020600040205080304" pitchFamily="18" charset="-128"/>
                        </a:rPr>
                        <a:t>１</a:t>
                      </a:r>
                      <a:r>
                        <a:rPr kumimoji="1" lang="en-US" altLang="ja-JP" sz="1000" dirty="0">
                          <a:solidFill>
                            <a:schemeClr val="tx1"/>
                          </a:solidFill>
                          <a:latin typeface="Century" panose="02040604050505020304" pitchFamily="18" charset="0"/>
                          <a:ea typeface="ＭＳ Ｐ明朝" panose="02020600040205080304" pitchFamily="18" charset="-128"/>
                        </a:rPr>
                        <a:t>-</a:t>
                      </a:r>
                      <a:r>
                        <a:rPr kumimoji="1" lang="ja-JP" altLang="en-US" sz="1000" dirty="0">
                          <a:solidFill>
                            <a:schemeClr val="tx1"/>
                          </a:solidFill>
                          <a:latin typeface="Century" panose="02040604050505020304" pitchFamily="18" charset="0"/>
                          <a:ea typeface="ＭＳ Ｐ明朝" panose="02020600040205080304" pitchFamily="18" charset="-128"/>
                        </a:rPr>
                        <a:t>②</a:t>
                      </a:r>
                      <a:r>
                        <a:rPr kumimoji="1" lang="en-US" altLang="ja-JP" sz="1000" dirty="0">
                          <a:solidFill>
                            <a:schemeClr val="tx1"/>
                          </a:solidFill>
                          <a:latin typeface="Century" panose="02040604050505020304" pitchFamily="18" charset="0"/>
                          <a:ea typeface="ＭＳ Ｐ明朝" panose="02020600040205080304" pitchFamily="18" charset="-128"/>
                        </a:rPr>
                        <a:t>	</a:t>
                      </a:r>
                      <a:r>
                        <a:rPr kumimoji="1" lang="ja-JP" altLang="en-US" sz="1000" dirty="0">
                          <a:solidFill>
                            <a:schemeClr val="tx1"/>
                          </a:solidFill>
                          <a:latin typeface="Century" panose="02040604050505020304" pitchFamily="18" charset="0"/>
                          <a:ea typeface="ＭＳ Ｐ明朝" panose="02020600040205080304" pitchFamily="18" charset="-128"/>
                        </a:rPr>
                        <a:t>洪水災害について確認する。</a:t>
                      </a:r>
                      <a:endParaRPr kumimoji="1" lang="ja-JP" altLang="en-US" sz="1000" b="0" u="none" dirty="0">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100"/>
                        </a:lnSpc>
                      </a:pPr>
                      <a:r>
                        <a:rPr kumimoji="1" lang="en-US" altLang="ja-JP" sz="1000" dirty="0">
                          <a:solidFill>
                            <a:schemeClr val="tx1"/>
                          </a:solidFill>
                        </a:rPr>
                        <a:t>4</a:t>
                      </a:r>
                    </a:p>
                    <a:p>
                      <a:pPr algn="ctr">
                        <a:lnSpc>
                          <a:spcPts val="1100"/>
                        </a:lnSpc>
                      </a:pPr>
                      <a:endParaRPr kumimoji="1" lang="en-US" altLang="ja-JP" sz="1000" dirty="0">
                        <a:solidFill>
                          <a:schemeClr val="tx1"/>
                        </a:solidFill>
                      </a:endParaRPr>
                    </a:p>
                    <a:p>
                      <a:pPr algn="ctr">
                        <a:lnSpc>
                          <a:spcPts val="1100"/>
                        </a:lnSpc>
                      </a:pPr>
                      <a:endParaRPr kumimoji="1" lang="en-US" altLang="ja-JP" sz="1000" dirty="0">
                        <a:solidFill>
                          <a:schemeClr val="tx1"/>
                        </a:solidFill>
                      </a:endParaRPr>
                    </a:p>
                    <a:p>
                      <a:pPr algn="ctr">
                        <a:lnSpc>
                          <a:spcPts val="1100"/>
                        </a:lnSpc>
                      </a:pPr>
                      <a:r>
                        <a:rPr kumimoji="1" lang="en-US" altLang="ja-JP" sz="1000" dirty="0">
                          <a:solidFill>
                            <a:schemeClr val="tx1"/>
                          </a:solidFill>
                        </a:rPr>
                        <a:t>5</a:t>
                      </a:r>
                      <a:endParaRPr kumimoji="1" lang="ja-JP" altLang="en-US" sz="1000" dirty="0">
                        <a:solidFill>
                          <a:schemeClr val="tx1"/>
                        </a:solidFill>
                      </a:endParaRP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spc="-50" baseline="0" dirty="0">
                          <a:solidFill>
                            <a:schemeClr val="tx1"/>
                          </a:solidFill>
                          <a:latin typeface="Century" panose="02040604050505020304" pitchFamily="18" charset="0"/>
                          <a:ea typeface="ＭＳ Ｐ明朝" panose="02020600040205080304" pitchFamily="18" charset="-128"/>
                          <a:cs typeface="+mn-cs"/>
                        </a:rPr>
                        <a:t>今日は洪水災害について詳しく勉強しましょう。洪水災害とはどのような災害でしょうか？</a:t>
                      </a:r>
                      <a:endParaRPr kumimoji="1" lang="en-US" altLang="ja-JP" sz="1000" kern="1200" spc="-50" baseline="0" dirty="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大雨が降って危ない</a:t>
                      </a: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 　・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水びたしになる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洪水災害は大雨などで川の水が溢れたり雨水が溜まってまちが水浸しになってしまう災害のことです。川の大きさや雨の降り方で起こる現象も違います。</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36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l" defTabSz="914400" rtl="0" eaLnBrk="1" fontAlgn="auto" latinLnBrk="0" hangingPunct="1">
                        <a:lnSpc>
                          <a:spcPts val="1100"/>
                        </a:lnSpc>
                        <a:spcBef>
                          <a:spcPts val="60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洪水災害の基礎知識について確認する。</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p>
                      <a:pPr marL="180000" marR="0" indent="-457200" algn="l" defTabSz="914400" rtl="0" eaLnBrk="1" fontAlgn="auto" latinLnBrk="0" hangingPunct="1">
                        <a:lnSpc>
                          <a:spcPts val="1100"/>
                        </a:lnSpc>
                        <a:spcBef>
                          <a:spcPts val="30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lang="ja-JP" altLang="en-US" sz="1000" noProof="0">
                          <a:solidFill>
                            <a:schemeClr val="tx1"/>
                          </a:solidFill>
                          <a:latin typeface="ＭＳ Ｐ明朝" panose="02020600040205080304" pitchFamily="18" charset="-128"/>
                          <a:ea typeface="ＭＳ Ｐ明朝" panose="02020600040205080304" pitchFamily="18" charset="-128"/>
                        </a:rPr>
                        <a:t>児童（数名程度）を指して、答えさせる。</a:t>
                      </a:r>
                      <a:endParaRPr lang="en-US" altLang="ja-JP" sz="1000" noProof="0">
                        <a:solidFill>
                          <a:schemeClr val="tx1"/>
                        </a:solidFill>
                        <a:latin typeface="ＭＳ Ｐ明朝" panose="02020600040205080304" pitchFamily="18" charset="-128"/>
                        <a:ea typeface="ＭＳ Ｐ明朝" panose="02020600040205080304" pitchFamily="18" charset="-128"/>
                      </a:endParaRPr>
                    </a:p>
                    <a:p>
                      <a:pPr marL="180000" marR="0" indent="-457200" algn="l" defTabSz="914400" rtl="0" eaLnBrk="1" fontAlgn="auto" latinLnBrk="0" hangingPunct="1">
                        <a:lnSpc>
                          <a:spcPts val="1100"/>
                        </a:lnSpc>
                        <a:spcBef>
                          <a:spcPts val="0"/>
                        </a:spcBef>
                        <a:spcAft>
                          <a:spcPts val="0"/>
                        </a:spcAft>
                        <a:buClrTx/>
                        <a:buSzTx/>
                        <a:buFontTx/>
                        <a:buNone/>
                        <a:tabLst/>
                        <a:defRPr/>
                      </a:pPr>
                      <a:endParaRPr lang="en-US" altLang="ja-JP" sz="1000">
                        <a:solidFill>
                          <a:schemeClr val="tx1"/>
                        </a:solidFill>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57188" marR="0" indent="-357188" algn="just" defTabSz="914400" rtl="0" eaLnBrk="1" fontAlgn="auto" latinLnBrk="0" hangingPunct="1">
                        <a:lnSpc>
                          <a:spcPts val="1200"/>
                        </a:lnSpc>
                        <a:spcBef>
                          <a:spcPts val="0"/>
                        </a:spcBef>
                        <a:spcAft>
                          <a:spcPts val="0"/>
                        </a:spcAft>
                        <a:buClrTx/>
                        <a:buSzTx/>
                        <a:buFontTx/>
                        <a:buNone/>
                        <a:tabLst/>
                        <a:defRPr/>
                      </a:pPr>
                      <a:endParaRPr kumimoji="1" lang="ja-JP" altLang="en-US" sz="1000" b="0" u="none">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en-US" altLang="ja-JP" sz="1000">
                          <a:solidFill>
                            <a:schemeClr val="tx1"/>
                          </a:solidFill>
                        </a:rPr>
                        <a:t>6</a:t>
                      </a:r>
                      <a:endParaRPr kumimoji="1" lang="ja-JP" altLang="en-US" sz="1000">
                        <a:solidFill>
                          <a:schemeClr val="tx1"/>
                        </a:solidFill>
                      </a:endParaRP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l" defTabSz="914400" rtl="0" eaLnBrk="1" fontAlgn="auto" latinLnBrk="0" hangingPunct="1">
                        <a:lnSpc>
                          <a:spcPts val="1200"/>
                        </a:lnSpc>
                        <a:spcBef>
                          <a:spcPts val="0"/>
                        </a:spcBef>
                        <a:spcAft>
                          <a:spcPts val="0"/>
                        </a:spcAft>
                        <a:buClrTx/>
                        <a:buSzTx/>
                        <a:buFontTx/>
                        <a:buNone/>
                        <a:tabLst/>
                        <a:defRPr/>
                      </a:pPr>
                      <a:r>
                        <a:rPr kumimoji="1" lang="ja-JP" altLang="en-US" sz="1000" b="0" u="none" dirty="0">
                          <a:solidFill>
                            <a:schemeClr val="tx1"/>
                          </a:solidFill>
                          <a:latin typeface="Century" panose="02040604050505020304" pitchFamily="18" charset="0"/>
                          <a:ea typeface="ＭＳ Ｐ明朝" panose="02020600040205080304" pitchFamily="18" charset="-128"/>
                        </a:rPr>
                        <a:t>●</a:t>
                      </a:r>
                      <a:r>
                        <a:rPr kumimoji="1" lang="en-US" altLang="ja-JP" sz="1000" b="0" u="none" dirty="0">
                          <a:solidFill>
                            <a:schemeClr val="tx1"/>
                          </a:solidFill>
                          <a:latin typeface="Century" panose="02040604050505020304" pitchFamily="18" charset="0"/>
                          <a:ea typeface="ＭＳ Ｐ明朝" panose="02020600040205080304" pitchFamily="18" charset="-128"/>
                        </a:rPr>
                        <a:t>	【</a:t>
                      </a:r>
                      <a:r>
                        <a:rPr kumimoji="1" lang="ja-JP" altLang="en-US" sz="1000" b="0" u="none" dirty="0">
                          <a:solidFill>
                            <a:schemeClr val="tx1"/>
                          </a:solidFill>
                          <a:latin typeface="Century" panose="02040604050505020304" pitchFamily="18" charset="0"/>
                          <a:ea typeface="ＭＳ Ｐ明朝" panose="02020600040205080304" pitchFamily="18" charset="-128"/>
                        </a:rPr>
                        <a:t>写真提示：地域で発生した洪水災害の紹介</a:t>
                      </a:r>
                      <a:r>
                        <a:rPr kumimoji="1" lang="en-US" altLang="ja-JP" sz="1000" b="0" u="none" dirty="0">
                          <a:solidFill>
                            <a:schemeClr val="tx1"/>
                          </a:solidFill>
                          <a:latin typeface="Century" panose="02040604050505020304" pitchFamily="18" charset="0"/>
                          <a:ea typeface="ＭＳ Ｐ明朝" panose="02020600040205080304" pitchFamily="18" charset="-128"/>
                        </a:rPr>
                        <a:t>】</a:t>
                      </a:r>
                    </a:p>
                  </a:txBody>
                  <a:tcPr marL="72000" marR="36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l"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kern="120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kern="1200">
                          <a:solidFill>
                            <a:srgbClr val="000000"/>
                          </a:solidFill>
                          <a:latin typeface="Century" panose="02040604050505020304" pitchFamily="18" charset="0"/>
                          <a:ea typeface="ＭＳ Ｐ明朝" panose="02020600040205080304" pitchFamily="18" charset="-128"/>
                          <a:cs typeface="ＭＳ Ｐゴシック"/>
                        </a:rPr>
                        <a:t>地域の災害写真を提示する。</a:t>
                      </a:r>
                      <a:endParaRPr kumimoji="1" lang="en-US" altLang="ja-JP" sz="1000" kern="1200">
                        <a:solidFill>
                          <a:srgbClr val="000000"/>
                        </a:solidFill>
                        <a:latin typeface="Century" panose="02040604050505020304" pitchFamily="18" charset="0"/>
                        <a:ea typeface="ＭＳ Ｐ明朝" panose="02020600040205080304" pitchFamily="18" charset="-128"/>
                        <a:cs typeface="ＭＳ Ｐゴシック"/>
                      </a:endParaRPr>
                    </a:p>
                    <a:p>
                      <a:pPr marL="180000" marR="0" lvl="0" indent="-457200" algn="l" defTabSz="914400" rtl="0" eaLnBrk="1" fontAlgn="auto" latinLnBrk="0" hangingPunct="1">
                        <a:lnSpc>
                          <a:spcPts val="1200"/>
                        </a:lnSpc>
                        <a:spcBef>
                          <a:spcPts val="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80000" marR="0" lvl="0" indent="-457200" algn="l" defTabSz="914400" rtl="0" eaLnBrk="1" fontAlgn="auto" latinLnBrk="0" hangingPunct="1">
                        <a:lnSpc>
                          <a:spcPts val="1200"/>
                        </a:lnSpc>
                        <a:spcBef>
                          <a:spcPts val="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80000" marR="0" lvl="0" indent="-457200" algn="l" defTabSz="914400" rtl="0" eaLnBrk="1" fontAlgn="auto" latinLnBrk="0" hangingPunct="1">
                        <a:lnSpc>
                          <a:spcPts val="1200"/>
                        </a:lnSpc>
                        <a:spcBef>
                          <a:spcPts val="0"/>
                        </a:spcBef>
                        <a:spcAft>
                          <a:spcPts val="0"/>
                        </a:spcAft>
                        <a:buClrTx/>
                        <a:buSzTx/>
                        <a:buFontTx/>
                        <a:buNone/>
                        <a:tabLst/>
                        <a:defRPr/>
                      </a:pP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960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lvl="0" indent="-357188"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chemeClr val="tx1"/>
                          </a:solidFill>
                          <a:latin typeface="Century" panose="02040604050505020304" pitchFamily="18" charset="0"/>
                          <a:ea typeface="ＭＳ Ｐ明朝" panose="02020600040205080304" pitchFamily="18" charset="-128"/>
                        </a:rPr>
                        <a:t>１</a:t>
                      </a:r>
                      <a:r>
                        <a:rPr kumimoji="1" lang="en-US" altLang="ja-JP" sz="1000">
                          <a:solidFill>
                            <a:schemeClr val="tx1"/>
                          </a:solidFill>
                          <a:latin typeface="Century" panose="02040604050505020304" pitchFamily="18" charset="0"/>
                          <a:ea typeface="ＭＳ Ｐ明朝" panose="02020600040205080304" pitchFamily="18" charset="-128"/>
                        </a:rPr>
                        <a:t>-</a:t>
                      </a:r>
                      <a:r>
                        <a:rPr kumimoji="1" lang="ja-JP" altLang="en-US" sz="1000">
                          <a:solidFill>
                            <a:schemeClr val="tx1"/>
                          </a:solidFill>
                          <a:latin typeface="Century" panose="02040604050505020304" pitchFamily="18" charset="0"/>
                          <a:ea typeface="ＭＳ Ｐ明朝" panose="02020600040205080304" pitchFamily="18" charset="-128"/>
                        </a:rPr>
                        <a:t>③</a:t>
                      </a:r>
                      <a:r>
                        <a:rPr kumimoji="1" lang="en-US" altLang="ja-JP" sz="1000">
                          <a:solidFill>
                            <a:schemeClr val="tx1"/>
                          </a:solidFill>
                          <a:latin typeface="Century" panose="02040604050505020304" pitchFamily="18" charset="0"/>
                          <a:ea typeface="ＭＳ Ｐ明朝" panose="02020600040205080304" pitchFamily="18" charset="-128"/>
                        </a:rPr>
                        <a:t>	</a:t>
                      </a:r>
                      <a:r>
                        <a:rPr kumimoji="1" lang="ja-JP" altLang="en-US" sz="1000">
                          <a:solidFill>
                            <a:schemeClr val="tx1"/>
                          </a:solidFill>
                          <a:latin typeface="Century" panose="02040604050505020304" pitchFamily="18" charset="0"/>
                          <a:ea typeface="ＭＳ Ｐ明朝" panose="02020600040205080304" pitchFamily="18" charset="-128"/>
                        </a:rPr>
                        <a:t>本時の</a:t>
                      </a:r>
                      <a:r>
                        <a:rPr kumimoji="1" lang="ja-JP" altLang="en-US" sz="1000" b="0" u="none">
                          <a:solidFill>
                            <a:schemeClr val="tx1"/>
                          </a:solidFill>
                          <a:latin typeface="Century" panose="02040604050505020304" pitchFamily="18" charset="0"/>
                          <a:ea typeface="ＭＳ Ｐ明朝" panose="02020600040205080304" pitchFamily="18" charset="-128"/>
                        </a:rPr>
                        <a:t>学習のねらいを確認する。</a:t>
                      </a:r>
                      <a:endParaRPr kumimoji="1" lang="en-US" altLang="ja-JP" sz="1000" b="0" u="none">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en-US" altLang="ja-JP" sz="1000">
                          <a:solidFill>
                            <a:schemeClr val="tx1"/>
                          </a:solidFill>
                        </a:rPr>
                        <a:t>7</a:t>
                      </a: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lvl="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b="0" u="none" dirty="0">
                          <a:solidFill>
                            <a:schemeClr val="tx1"/>
                          </a:solidFill>
                          <a:latin typeface="Century" panose="02040604050505020304" pitchFamily="18" charset="0"/>
                          <a:ea typeface="ＭＳ Ｐ明朝" panose="02020600040205080304" pitchFamily="18" charset="-128"/>
                        </a:rPr>
                        <a:t>●	</a:t>
                      </a:r>
                      <a:r>
                        <a:rPr kumimoji="1" lang="ja-JP" altLang="en-US" sz="1000" b="0" u="none" dirty="0">
                          <a:solidFill>
                            <a:srgbClr val="000000"/>
                          </a:solidFill>
                          <a:latin typeface="Century" panose="02040604050505020304" pitchFamily="18" charset="0"/>
                          <a:ea typeface="ＭＳ Ｐ明朝" panose="02020600040205080304" pitchFamily="18" charset="-128"/>
                        </a:rPr>
                        <a:t>今日は、「</a:t>
                      </a:r>
                      <a:r>
                        <a:rPr kumimoji="1" lang="ja-JP" altLang="en-US" sz="1000" b="0" u="none" dirty="0">
                          <a:solidFill>
                            <a:schemeClr val="tx1"/>
                          </a:solidFill>
                          <a:latin typeface="Century" panose="02040604050505020304" pitchFamily="18" charset="0"/>
                          <a:ea typeface="ＭＳ Ｐ明朝" panose="02020600040205080304" pitchFamily="18" charset="-128"/>
                        </a:rPr>
                        <a:t>洪水災害の起こり方と対策」について</a:t>
                      </a:r>
                      <a:r>
                        <a:rPr kumimoji="1" lang="ja-JP" altLang="en-US" sz="1000" b="0" u="none" dirty="0">
                          <a:solidFill>
                            <a:srgbClr val="000000"/>
                          </a:solidFill>
                          <a:latin typeface="Century" panose="02040604050505020304" pitchFamily="18" charset="0"/>
                          <a:ea typeface="ＭＳ Ｐ明朝" panose="02020600040205080304" pitchFamily="18" charset="-128"/>
                        </a:rPr>
                        <a:t>学習していきましょう。</a:t>
                      </a:r>
                      <a:endParaRPr kumimoji="1" lang="en-US" altLang="ja-JP" sz="1000" b="0" u="none" dirty="0">
                        <a:solidFill>
                          <a:srgbClr val="000000"/>
                        </a:solidFill>
                        <a:latin typeface="Century" panose="02040604050505020304" pitchFamily="18" charset="0"/>
                        <a:ea typeface="ＭＳ Ｐ明朝" panose="02020600040205080304" pitchFamily="18" charset="-128"/>
                      </a:endParaRPr>
                    </a:p>
                  </a:txBody>
                  <a:tcPr marL="72000" marR="36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ts val="1200"/>
                        </a:lnSpc>
                      </a:pPr>
                      <a:endParaRPr kumimoji="1" lang="ja-JP" altLang="en-US">
                        <a:solidFill>
                          <a:schemeClr val="tx1"/>
                        </a:solidFill>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24400">
                <a:tc gridSpan="4">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68275" indent="-168275" algn="l">
                        <a:lnSpc>
                          <a:spcPts val="1200"/>
                        </a:lnSpc>
                      </a:pPr>
                      <a:r>
                        <a:rPr kumimoji="1" lang="ja-JP" altLang="en-US" sz="1100" dirty="0">
                          <a:solidFill>
                            <a:schemeClr val="tx1"/>
                          </a:solidFill>
                          <a:latin typeface="+mn-ea"/>
                          <a:ea typeface="+mn-ea"/>
                        </a:rPr>
                        <a:t>展　開　（計２９分）</a:t>
                      </a:r>
                      <a:endParaRPr kumimoji="1" lang="en-US" altLang="ja-JP" sz="1100" dirty="0">
                        <a:solidFill>
                          <a:schemeClr val="tx1"/>
                        </a:solidFill>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9525" cap="flat" cmpd="sng" algn="ctr">
                      <a:solidFill>
                        <a:sysClr val="windowText" lastClr="000000"/>
                      </a:solidFill>
                      <a:prstDash val="solid"/>
                      <a:round/>
                      <a:headEnd type="none" w="med" len="med"/>
                      <a:tailEnd type="none" w="med" len="med"/>
                    </a:lnL>
                    <a:lnT w="9525"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10007"/>
                  </a:ext>
                </a:extLst>
              </a:tr>
              <a:tr h="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80975" indent="-180000" algn="just">
                        <a:lnSpc>
                          <a:spcPts val="1200"/>
                        </a:lnSpc>
                      </a:pPr>
                      <a:r>
                        <a:rPr kumimoji="1" lang="ja-JP" altLang="en-US" sz="1000" dirty="0">
                          <a:solidFill>
                            <a:schemeClr val="tx1"/>
                          </a:solidFill>
                          <a:latin typeface="ＭＳ Ｐ明朝" panose="02020600040205080304" pitchFamily="18" charset="-128"/>
                          <a:ea typeface="ＭＳ Ｐ明朝" panose="02020600040205080304" pitchFamily="18" charset="-128"/>
                        </a:rPr>
                        <a:t>２</a:t>
                      </a:r>
                      <a:r>
                        <a:rPr kumimoji="1" lang="en-US" altLang="ja-JP" sz="1000" dirty="0">
                          <a:solidFill>
                            <a:schemeClr val="tx1"/>
                          </a:solidFill>
                          <a:latin typeface="ＭＳ Ｐ明朝" panose="02020600040205080304" pitchFamily="18" charset="-128"/>
                          <a:ea typeface="ＭＳ Ｐ明朝" panose="02020600040205080304" pitchFamily="18" charset="-128"/>
                        </a:rPr>
                        <a:t>.	</a:t>
                      </a:r>
                      <a:r>
                        <a:rPr kumimoji="1" lang="ja-JP" altLang="en-US" sz="1000" dirty="0">
                          <a:solidFill>
                            <a:schemeClr val="tx1"/>
                          </a:solidFill>
                          <a:latin typeface="ＭＳ Ｐ明朝" panose="02020600040205080304" pitchFamily="18" charset="-128"/>
                          <a:ea typeface="ＭＳ Ｐ明朝" panose="02020600040205080304" pitchFamily="18" charset="-128"/>
                        </a:rPr>
                        <a:t>洪水災害の特徴について知る。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a:solidFill>
                            <a:schemeClr val="tx1"/>
                          </a:solidFill>
                        </a:rPr>
                        <a:t>8</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lvl="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まずは、洪水災害の起こり方について勉強していきたいと思います。</a:t>
                      </a:r>
                      <a:endParaRPr kumimoji="1" lang="ja-JP" altLang="en-US" sz="1000" b="0" u="none" dirty="0">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200"/>
                        </a:lnSpc>
                        <a:spcBef>
                          <a:spcPts val="600"/>
                        </a:spcBef>
                        <a:spcAft>
                          <a:spcPts val="0"/>
                        </a:spcAft>
                        <a:buClrTx/>
                        <a:buSzTx/>
                        <a:buFontTx/>
                        <a:buNone/>
                        <a:tabLst/>
                        <a:defRPr/>
                      </a:pPr>
                      <a:endParaRPr kumimoji="1" lang="en-US" altLang="ja-JP" sz="1000" kern="1200">
                        <a:solidFill>
                          <a:srgbClr val="FF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1048518">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indent="-357188" algn="just" defTabSz="914400" rtl="0" eaLnBrk="1" fontAlgn="auto" latinLnBrk="0" hangingPunct="1">
                        <a:lnSpc>
                          <a:spcPts val="1200"/>
                        </a:lnSpc>
                        <a:spcBef>
                          <a:spcPts val="0"/>
                        </a:spcBef>
                        <a:spcAft>
                          <a:spcPts val="0"/>
                        </a:spcAft>
                        <a:buClrTx/>
                        <a:buSzTx/>
                        <a:buFontTx/>
                        <a:buNone/>
                        <a:tabLst/>
                        <a:defRPr/>
                      </a:pPr>
                      <a:r>
                        <a:rPr kumimoji="1" lang="ja-JP" altLang="en-US" sz="1000" dirty="0">
                          <a:solidFill>
                            <a:schemeClr val="tx1"/>
                          </a:solidFill>
                          <a:latin typeface="Century" panose="02040604050505020304" pitchFamily="18" charset="0"/>
                          <a:ea typeface="ＭＳ Ｐ明朝" panose="02020600040205080304" pitchFamily="18" charset="-128"/>
                        </a:rPr>
                        <a:t>２</a:t>
                      </a:r>
                      <a:r>
                        <a:rPr kumimoji="1" lang="en-US" altLang="ja-JP" sz="1000" dirty="0">
                          <a:solidFill>
                            <a:schemeClr val="tx1"/>
                          </a:solidFill>
                          <a:latin typeface="Century" panose="02040604050505020304" pitchFamily="18" charset="0"/>
                          <a:ea typeface="ＭＳ Ｐ明朝" panose="02020600040205080304" pitchFamily="18" charset="-128"/>
                        </a:rPr>
                        <a:t>-</a:t>
                      </a:r>
                      <a:r>
                        <a:rPr kumimoji="1" lang="ja-JP" altLang="en-US" sz="1000" dirty="0">
                          <a:solidFill>
                            <a:schemeClr val="tx1"/>
                          </a:solidFill>
                          <a:latin typeface="Century" panose="02040604050505020304" pitchFamily="18" charset="0"/>
                          <a:ea typeface="ＭＳ Ｐ明朝" panose="02020600040205080304" pitchFamily="18" charset="-128"/>
                        </a:rPr>
                        <a:t>①</a:t>
                      </a:r>
                      <a:r>
                        <a:rPr kumimoji="1" lang="en-US" altLang="ja-JP" sz="1000" dirty="0">
                          <a:solidFill>
                            <a:schemeClr val="tx1"/>
                          </a:solidFill>
                          <a:latin typeface="Century" panose="02040604050505020304" pitchFamily="18" charset="0"/>
                          <a:ea typeface="ＭＳ Ｐ明朝" panose="02020600040205080304" pitchFamily="18" charset="-128"/>
                        </a:rPr>
                        <a:t>	</a:t>
                      </a:r>
                      <a:r>
                        <a:rPr kumimoji="1" lang="ja-JP" altLang="en-US" sz="1000" dirty="0">
                          <a:solidFill>
                            <a:schemeClr val="tx1"/>
                          </a:solidFill>
                          <a:latin typeface="Century" panose="02040604050505020304" pitchFamily="18" charset="0"/>
                          <a:ea typeface="ＭＳ Ｐ明朝" panose="02020600040205080304" pitchFamily="18" charset="-128"/>
                        </a:rPr>
                        <a:t>洪水災害の起こり方を知る。</a:t>
                      </a:r>
                      <a:endParaRPr kumimoji="1" lang="en-US" altLang="ja-JP" sz="1000" dirty="0">
                        <a:solidFill>
                          <a:schemeClr val="tx1"/>
                        </a:solidFill>
                        <a:latin typeface="Century" panose="02040604050505020304" pitchFamily="18" charset="0"/>
                        <a:ea typeface="ＭＳ Ｐ明朝" panose="02020600040205080304" pitchFamily="18" charset="-128"/>
                      </a:endParaRPr>
                    </a:p>
                    <a:p>
                      <a:pPr marL="357188" marR="0" indent="-357188" algn="just" defTabSz="914400" rtl="0" eaLnBrk="1" fontAlgn="auto" latinLnBrk="0" hangingPunct="1">
                        <a:lnSpc>
                          <a:spcPts val="1200"/>
                        </a:lnSpc>
                        <a:spcBef>
                          <a:spcPts val="0"/>
                        </a:spcBef>
                        <a:spcAft>
                          <a:spcPts val="0"/>
                        </a:spcAft>
                        <a:buClrTx/>
                        <a:buSzTx/>
                        <a:buFontTx/>
                        <a:buNone/>
                        <a:tabLst/>
                        <a:defRPr/>
                      </a:pPr>
                      <a:r>
                        <a:rPr kumimoji="1" lang="ja-JP" altLang="en-US" sz="1000" dirty="0">
                          <a:solidFill>
                            <a:schemeClr val="tx1"/>
                          </a:solidFill>
                          <a:latin typeface="Century" panose="02040604050505020304" pitchFamily="18" charset="0"/>
                          <a:ea typeface="ＭＳ Ｐ明朝" panose="02020600040205080304" pitchFamily="18" charset="-128"/>
                        </a:rPr>
                        <a:t>（参考：外水氾濫、内水氾濫）</a:t>
                      </a:r>
                      <a:endParaRPr kumimoji="1" lang="ja-JP" altLang="en-US" sz="1000" b="0" u="none" dirty="0">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100"/>
                        </a:lnSpc>
                      </a:pPr>
                      <a:r>
                        <a:rPr kumimoji="1" lang="en-US" altLang="ja-JP" sz="1000" dirty="0">
                          <a:solidFill>
                            <a:schemeClr val="tx1"/>
                          </a:solidFill>
                        </a:rPr>
                        <a:t>9</a:t>
                      </a:r>
                    </a:p>
                    <a:p>
                      <a:pPr algn="ctr">
                        <a:lnSpc>
                          <a:spcPts val="1100"/>
                        </a:lnSpc>
                      </a:pPr>
                      <a:endParaRPr kumimoji="1" lang="en-US" altLang="ja-JP" sz="1000" dirty="0">
                        <a:solidFill>
                          <a:schemeClr val="tx1"/>
                        </a:solidFill>
                      </a:endParaRPr>
                    </a:p>
                    <a:p>
                      <a:pPr algn="ctr">
                        <a:lnSpc>
                          <a:spcPts val="1100"/>
                        </a:lnSpc>
                      </a:pPr>
                      <a:r>
                        <a:rPr kumimoji="1" lang="en-US" altLang="ja-JP" sz="1000" dirty="0">
                          <a:solidFill>
                            <a:schemeClr val="tx1"/>
                          </a:solidFill>
                        </a:rPr>
                        <a:t>10~</a:t>
                      </a:r>
                    </a:p>
                    <a:p>
                      <a:pPr algn="ctr">
                        <a:lnSpc>
                          <a:spcPts val="1100"/>
                        </a:lnSpc>
                      </a:pPr>
                      <a:r>
                        <a:rPr kumimoji="1" lang="en-US" altLang="ja-JP" sz="1000" dirty="0">
                          <a:solidFill>
                            <a:schemeClr val="tx1"/>
                          </a:solidFill>
                        </a:rPr>
                        <a:t>11</a:t>
                      </a:r>
                    </a:p>
                    <a:p>
                      <a:pPr algn="ctr">
                        <a:lnSpc>
                          <a:spcPts val="1100"/>
                        </a:lnSpc>
                      </a:pPr>
                      <a:r>
                        <a:rPr kumimoji="1" lang="en-US" altLang="ja-JP" sz="1000" dirty="0">
                          <a:solidFill>
                            <a:schemeClr val="tx1"/>
                          </a:solidFill>
                        </a:rPr>
                        <a:t>12</a:t>
                      </a:r>
                    </a:p>
                    <a:p>
                      <a:pPr algn="ctr">
                        <a:lnSpc>
                          <a:spcPts val="1100"/>
                        </a:lnSpc>
                      </a:pPr>
                      <a:endParaRPr kumimoji="1" lang="en-US" altLang="ja-JP" sz="1000" dirty="0">
                        <a:solidFill>
                          <a:schemeClr val="tx1"/>
                        </a:solidFill>
                      </a:endParaRPr>
                    </a:p>
                    <a:p>
                      <a:pPr algn="ctr">
                        <a:lnSpc>
                          <a:spcPts val="1100"/>
                        </a:lnSpc>
                      </a:pPr>
                      <a:endParaRPr kumimoji="1" lang="en-US" altLang="ja-JP" sz="1000" dirty="0">
                        <a:solidFill>
                          <a:schemeClr val="tx1"/>
                        </a:solidFill>
                      </a:endParaRPr>
                    </a:p>
                    <a:p>
                      <a:pPr algn="ctr">
                        <a:lnSpc>
                          <a:spcPts val="1100"/>
                        </a:lnSpc>
                      </a:pPr>
                      <a:r>
                        <a:rPr kumimoji="1" lang="en-US" altLang="ja-JP" sz="1000" dirty="0">
                          <a:solidFill>
                            <a:schemeClr val="tx1"/>
                          </a:solidFill>
                        </a:rPr>
                        <a:t>13</a:t>
                      </a:r>
                    </a:p>
                    <a:p>
                      <a:pPr algn="ctr">
                        <a:lnSpc>
                          <a:spcPts val="1100"/>
                        </a:lnSpc>
                      </a:pPr>
                      <a:endParaRPr kumimoji="1" lang="en-US" altLang="ja-JP" sz="1000" dirty="0">
                        <a:solidFill>
                          <a:schemeClr val="tx1"/>
                        </a:solidFill>
                      </a:endParaRPr>
                    </a:p>
                    <a:p>
                      <a:pPr algn="ctr">
                        <a:lnSpc>
                          <a:spcPts val="1100"/>
                        </a:lnSpc>
                      </a:pPr>
                      <a:r>
                        <a:rPr kumimoji="1" lang="en-US" altLang="ja-JP" sz="1000" dirty="0">
                          <a:solidFill>
                            <a:schemeClr val="tx1"/>
                          </a:solidFill>
                        </a:rPr>
                        <a:t>14~</a:t>
                      </a:r>
                    </a:p>
                    <a:p>
                      <a:pPr algn="ctr">
                        <a:lnSpc>
                          <a:spcPts val="1100"/>
                        </a:lnSpc>
                      </a:pPr>
                      <a:r>
                        <a:rPr kumimoji="1" lang="en-US" altLang="ja-JP" sz="1000" dirty="0">
                          <a:solidFill>
                            <a:schemeClr val="tx1"/>
                          </a:solidFill>
                        </a:rPr>
                        <a:t>15</a:t>
                      </a:r>
                      <a:endParaRPr kumimoji="1" lang="ja-JP" altLang="en-US" sz="1000" dirty="0">
                        <a:solidFill>
                          <a:schemeClr val="tx1"/>
                        </a:solidFill>
                      </a:endParaRP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strike="noStrike" kern="1200" spc="-110" baseline="0" dirty="0">
                          <a:solidFill>
                            <a:schemeClr val="tx1"/>
                          </a:solidFill>
                          <a:latin typeface="Century" panose="02040604050505020304" pitchFamily="18" charset="0"/>
                          <a:ea typeface="ＭＳ Ｐ明朝" panose="02020600040205080304" pitchFamily="18" charset="-128"/>
                          <a:cs typeface="+mn-cs"/>
                        </a:rPr>
                        <a:t>洪水災害の写真です。どうなっているでしょうか。</a:t>
                      </a:r>
                      <a:endParaRPr kumimoji="1" lang="en-US" altLang="ja-JP" sz="1000" strike="noStrike" kern="1200" spc="-110" baseline="0" dirty="0">
                        <a:solidFill>
                          <a:schemeClr val="tx1"/>
                        </a:solidFill>
                        <a:latin typeface="Century" panose="02040604050505020304" pitchFamily="18" charset="0"/>
                        <a:ea typeface="ＭＳ Ｐ明朝" panose="02020600040205080304" pitchFamily="18" charset="-128"/>
                        <a:cs typeface="+mn-cs"/>
                      </a:endParaRPr>
                    </a:p>
                    <a:p>
                      <a:pPr marL="179388" marR="0" lvl="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川があふれている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lvl="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写真・動画提示：川があふれた場合の洪水の特徴を教える</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a:t>
                      </a:r>
                    </a:p>
                    <a:p>
                      <a:pPr marL="179388" marR="0" lvl="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spc="-50" baseline="0" dirty="0">
                          <a:solidFill>
                            <a:schemeClr val="tx1"/>
                          </a:solidFill>
                          <a:latin typeface="Century" panose="02040604050505020304" pitchFamily="18" charset="0"/>
                          <a:ea typeface="ＭＳ Ｐ明朝" panose="02020600040205080304" pitchFamily="18" charset="-128"/>
                          <a:cs typeface="+mn-cs"/>
                        </a:rPr>
                        <a:t>写真のように洪水災害というと川の水があふれることが思い浮かぶかもしれませんが、川が近くになくても洪水は起こります。</a:t>
                      </a:r>
                      <a:endParaRPr kumimoji="1" lang="en-US" altLang="ja-JP" sz="1000" kern="1200" spc="-50" baseline="0" dirty="0">
                        <a:solidFill>
                          <a:schemeClr val="tx1"/>
                        </a:solidFill>
                        <a:latin typeface="Century" panose="02040604050505020304" pitchFamily="18" charset="0"/>
                        <a:ea typeface="ＭＳ Ｐ明朝" panose="02020600040205080304" pitchFamily="18" charset="-128"/>
                        <a:cs typeface="+mn-cs"/>
                      </a:endParaRPr>
                    </a:p>
                    <a:p>
                      <a:pPr marL="180000" marR="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t>	</a:t>
                      </a:r>
                      <a:r>
                        <a:rPr kumimoji="1" lang="ja-JP" altLang="en-US" sz="1000" strike="noStrike" kern="1200" spc="-110" baseline="0" dirty="0">
                          <a:solidFill>
                            <a:schemeClr val="tx1"/>
                          </a:solidFill>
                          <a:latin typeface="Century" panose="02040604050505020304" pitchFamily="18" charset="0"/>
                          <a:ea typeface="ＭＳ Ｐ明朝" panose="02020600040205080304" pitchFamily="18" charset="-128"/>
                          <a:cs typeface="ＭＳ Ｐゴシック"/>
                        </a:rPr>
                        <a:t>洪水災害の写真です。どうなっているでしょうか。</a:t>
                      </a:r>
                      <a:endParaRPr kumimoji="1" lang="en-US" altLang="ja-JP" sz="1000" strike="noStrike" kern="1200" spc="-110" baseline="0" dirty="0">
                        <a:solidFill>
                          <a:schemeClr val="tx1"/>
                        </a:solidFill>
                        <a:latin typeface="Century" panose="02040604050505020304" pitchFamily="18" charset="0"/>
                        <a:ea typeface="ＭＳ Ｐ明朝" panose="02020600040205080304" pitchFamily="18" charset="-128"/>
                        <a:cs typeface="ＭＳ Ｐゴシック"/>
                      </a:endParaRPr>
                    </a:p>
                    <a:p>
                      <a:pPr marL="179388" marR="0" lvl="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 ・</a:t>
                      </a:r>
                      <a: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まちが水びたしになっている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endParaRPr>
                    </a:p>
                    <a:p>
                      <a:pPr marL="179388" marR="0" lvl="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t>【</a:t>
                      </a: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写真提示：まちが水びたしになった場合の洪水の特徴を教える</a:t>
                      </a:r>
                      <a: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t>】</a:t>
                      </a:r>
                      <a:endParaRPr kumimoji="1" lang="en-US" altLang="ja-JP" sz="1000" kern="1200" spc="-50" baseline="0" dirty="0">
                        <a:solidFill>
                          <a:schemeClr val="tx1"/>
                        </a:solidFill>
                        <a:latin typeface="Century" panose="02040604050505020304" pitchFamily="18" charset="0"/>
                        <a:ea typeface="ＭＳ Ｐ明朝" panose="02020600040205080304" pitchFamily="18" charset="-128"/>
                        <a:cs typeface="+mn-cs"/>
                      </a:endParaRPr>
                    </a:p>
                  </a:txBody>
                  <a:tcPr marL="72000" marR="36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lang="ja-JP" altLang="en-US" sz="1000" noProof="0" dirty="0">
                          <a:solidFill>
                            <a:schemeClr val="tx1"/>
                          </a:solidFill>
                          <a:latin typeface="ＭＳ Ｐ明朝" panose="02020600040205080304" pitchFamily="18" charset="-128"/>
                          <a:ea typeface="ＭＳ Ｐ明朝" panose="02020600040205080304" pitchFamily="18" charset="-128"/>
                        </a:rPr>
                        <a:t>児童（数名程度）を指して、答えさせる。</a:t>
                      </a:r>
                      <a:endParaRPr lang="en-US" altLang="ja-JP" sz="1000" noProof="0" dirty="0">
                        <a:solidFill>
                          <a:schemeClr val="tx1"/>
                        </a:solidFill>
                        <a:latin typeface="ＭＳ Ｐ明朝" panose="02020600040205080304" pitchFamily="18" charset="-128"/>
                        <a:ea typeface="ＭＳ Ｐ明朝" panose="02020600040205080304" pitchFamily="18" charset="-128"/>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spc="-80" baseline="0" dirty="0">
                          <a:solidFill>
                            <a:schemeClr val="tx1"/>
                          </a:solidFill>
                          <a:latin typeface="Century" panose="02040604050505020304" pitchFamily="18" charset="0"/>
                          <a:ea typeface="ＭＳ Ｐ明朝" panose="02020600040205080304" pitchFamily="18" charset="-128"/>
                          <a:cs typeface="+mn-cs"/>
                        </a:rPr>
                        <a:t>写真・動画と説明を合わせて提示して、事象を理解しやすくする。</a:t>
                      </a:r>
                      <a:endParaRPr kumimoji="1" lang="en-US" altLang="ja-JP" sz="1000" kern="1200" spc="-80" baseline="0" dirty="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洪水災害の起こり方に興味をもたせ詳しく勉強しようと授業への動機づけを行う。</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参考：発展的</a:t>
                      </a:r>
                      <a:r>
                        <a:rPr kumimoji="1" lang="ja-JP" altLang="en-US" sz="1000" kern="1200">
                          <a:solidFill>
                            <a:schemeClr val="tx1"/>
                          </a:solidFill>
                          <a:latin typeface="Century" panose="02040604050505020304" pitchFamily="18" charset="0"/>
                          <a:ea typeface="ＭＳ Ｐ明朝" panose="02020600040205080304" pitchFamily="18" charset="-128"/>
                          <a:cs typeface="+mn-cs"/>
                        </a:rPr>
                        <a:t>な学習を進める</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場合は副読本の内水氾濫、外水氾濫の説明参照</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164756">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dirty="0">
                          <a:solidFill>
                            <a:schemeClr val="tx1"/>
                          </a:solidFill>
                          <a:latin typeface="Century" panose="02040604050505020304" pitchFamily="18" charset="0"/>
                          <a:ea typeface="ＭＳ Ｐ明朝" panose="02020600040205080304" pitchFamily="18" charset="-128"/>
                        </a:rPr>
                        <a:t>２</a:t>
                      </a:r>
                      <a:r>
                        <a:rPr kumimoji="1" lang="en-US" altLang="ja-JP" sz="1000" dirty="0">
                          <a:solidFill>
                            <a:schemeClr val="tx1"/>
                          </a:solidFill>
                          <a:latin typeface="Century" panose="02040604050505020304" pitchFamily="18" charset="0"/>
                          <a:ea typeface="ＭＳ Ｐ明朝" panose="02020600040205080304" pitchFamily="18" charset="-128"/>
                        </a:rPr>
                        <a:t>-</a:t>
                      </a:r>
                      <a:r>
                        <a:rPr kumimoji="1" lang="ja-JP" altLang="en-US" sz="1000" dirty="0">
                          <a:solidFill>
                            <a:schemeClr val="tx1"/>
                          </a:solidFill>
                          <a:latin typeface="Century" panose="02040604050505020304" pitchFamily="18" charset="0"/>
                          <a:ea typeface="ＭＳ Ｐ明朝" panose="02020600040205080304" pitchFamily="18" charset="-128"/>
                        </a:rPr>
                        <a:t>②</a:t>
                      </a:r>
                      <a:r>
                        <a:rPr kumimoji="1" lang="en-US" altLang="ja-JP" sz="1000" dirty="0">
                          <a:solidFill>
                            <a:schemeClr val="tx1"/>
                          </a:solidFill>
                          <a:latin typeface="Century" panose="02040604050505020304" pitchFamily="18" charset="0"/>
                          <a:ea typeface="ＭＳ Ｐ明朝" panose="02020600040205080304" pitchFamily="18" charset="-128"/>
                        </a:rPr>
                        <a:t>	</a:t>
                      </a:r>
                      <a:r>
                        <a:rPr kumimoji="1" lang="ja-JP" altLang="en-US" sz="1000" dirty="0">
                          <a:solidFill>
                            <a:schemeClr val="tx1"/>
                          </a:solidFill>
                          <a:latin typeface="Century" panose="02040604050505020304" pitchFamily="18" charset="0"/>
                          <a:ea typeface="ＭＳ Ｐ明朝" panose="02020600040205080304" pitchFamily="18" charset="-128"/>
                        </a:rPr>
                        <a:t>洪水のときの身近にある危険を知る。</a:t>
                      </a:r>
                      <a:endParaRPr kumimoji="1" lang="ja-JP" altLang="en-US" sz="1000" b="0" u="none" dirty="0">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100"/>
                        </a:lnSpc>
                      </a:pPr>
                      <a:r>
                        <a:rPr kumimoji="1" lang="en-US" altLang="ja-JP" sz="1000" dirty="0">
                          <a:solidFill>
                            <a:schemeClr val="tx1"/>
                          </a:solidFill>
                        </a:rPr>
                        <a:t>16</a:t>
                      </a:r>
                    </a:p>
                    <a:p>
                      <a:pPr algn="ctr">
                        <a:lnSpc>
                          <a:spcPts val="1100"/>
                        </a:lnSpc>
                      </a:pPr>
                      <a:endParaRPr kumimoji="1" lang="en-US" altLang="ja-JP" sz="1000" dirty="0">
                        <a:solidFill>
                          <a:schemeClr val="tx1"/>
                        </a:solidFill>
                      </a:endParaRPr>
                    </a:p>
                    <a:p>
                      <a:pPr algn="ctr">
                        <a:lnSpc>
                          <a:spcPts val="1100"/>
                        </a:lnSpc>
                      </a:pPr>
                      <a:endParaRPr kumimoji="1" lang="en-US" altLang="ja-JP" sz="1000" dirty="0">
                        <a:solidFill>
                          <a:schemeClr val="tx1"/>
                        </a:solidFill>
                      </a:endParaRPr>
                    </a:p>
                    <a:p>
                      <a:pPr algn="ctr">
                        <a:lnSpc>
                          <a:spcPts val="1100"/>
                        </a:lnSpc>
                      </a:pPr>
                      <a:r>
                        <a:rPr kumimoji="1" lang="en-US" altLang="ja-JP" sz="1000" dirty="0">
                          <a:solidFill>
                            <a:schemeClr val="tx1"/>
                          </a:solidFill>
                        </a:rPr>
                        <a:t>17~</a:t>
                      </a:r>
                    </a:p>
                    <a:p>
                      <a:pPr algn="ctr">
                        <a:lnSpc>
                          <a:spcPts val="1100"/>
                        </a:lnSpc>
                      </a:pPr>
                      <a:r>
                        <a:rPr kumimoji="1" lang="en-US" altLang="ja-JP" sz="1000" dirty="0">
                          <a:solidFill>
                            <a:schemeClr val="tx1"/>
                          </a:solidFill>
                        </a:rPr>
                        <a:t>19</a:t>
                      </a:r>
                    </a:p>
                    <a:p>
                      <a:pPr algn="ctr">
                        <a:lnSpc>
                          <a:spcPts val="1100"/>
                        </a:lnSpc>
                      </a:pPr>
                      <a:r>
                        <a:rPr kumimoji="1" lang="en-US" altLang="ja-JP" sz="1000" dirty="0">
                          <a:solidFill>
                            <a:schemeClr val="tx1"/>
                          </a:solidFill>
                        </a:rPr>
                        <a:t>20</a:t>
                      </a:r>
                    </a:p>
                    <a:p>
                      <a:pPr algn="ctr">
                        <a:lnSpc>
                          <a:spcPts val="1100"/>
                        </a:lnSpc>
                      </a:pPr>
                      <a:endParaRPr kumimoji="1" lang="en-US" altLang="ja-JP" sz="1000" dirty="0">
                        <a:solidFill>
                          <a:schemeClr val="tx1"/>
                        </a:solidFill>
                      </a:endParaRPr>
                    </a:p>
                    <a:p>
                      <a:pPr algn="ctr">
                        <a:lnSpc>
                          <a:spcPts val="1100"/>
                        </a:lnSpc>
                      </a:pPr>
                      <a:r>
                        <a:rPr kumimoji="1" lang="en-US" altLang="ja-JP" sz="1000" dirty="0">
                          <a:solidFill>
                            <a:schemeClr val="tx1"/>
                          </a:solidFill>
                        </a:rPr>
                        <a:t>21</a:t>
                      </a:r>
                      <a:endParaRPr kumimoji="1" lang="ja-JP" altLang="en-US" sz="1000" dirty="0">
                        <a:solidFill>
                          <a:schemeClr val="tx1"/>
                        </a:solidFill>
                      </a:endParaRP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大雨でまちが水びたしになっているときはどんな場所が危ないと思いますか？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lvl="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 ・</a:t>
                      </a:r>
                      <a: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低いところにある道路　・ 地下　・水たまり</a:t>
                      </a:r>
                      <a:endPar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endParaRP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t>	</a:t>
                      </a:r>
                      <a:r>
                        <a:rPr kumimoji="1" lang="ja-JP" altLang="en-US" sz="1000" kern="1200" spc="0" baseline="0" dirty="0">
                          <a:solidFill>
                            <a:schemeClr val="tx1"/>
                          </a:solidFill>
                          <a:latin typeface="Century" panose="02040604050505020304" pitchFamily="18" charset="0"/>
                          <a:ea typeface="ＭＳ Ｐ明朝" panose="02020600040205080304" pitchFamily="18" charset="-128"/>
                          <a:cs typeface="+mn-cs"/>
                        </a:rPr>
                        <a:t>低い場所にある道路や水がたまっているところ、地下に近づくのはやめましょう。</a:t>
                      </a:r>
                      <a:endParaRPr kumimoji="1" lang="en-US" altLang="ja-JP" sz="1000" kern="1200" spc="0" baseline="0" dirty="0">
                        <a:solidFill>
                          <a:schemeClr val="tx1"/>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spc="-70" baseline="0" dirty="0">
                          <a:solidFill>
                            <a:schemeClr val="tx1"/>
                          </a:solidFill>
                          <a:latin typeface="Century" panose="02040604050505020304" pitchFamily="18" charset="0"/>
                          <a:ea typeface="ＭＳ Ｐ明朝" panose="02020600040205080304" pitchFamily="18" charset="-128"/>
                          <a:cs typeface="+mn-cs"/>
                        </a:rPr>
                        <a:t>川が近くにないからといって安心できません。大雨のときは身近な場所にも危険があります。</a:t>
                      </a:r>
                      <a:endParaRPr kumimoji="1" lang="en-US" altLang="ja-JP" sz="1000" kern="1200" spc="-70" baseline="0" dirty="0">
                        <a:solidFill>
                          <a:schemeClr val="tx1"/>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spc="-15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spc="-110" baseline="0" dirty="0">
                          <a:solidFill>
                            <a:schemeClr val="tx1"/>
                          </a:solidFill>
                          <a:latin typeface="Century" panose="02040604050505020304" pitchFamily="18" charset="0"/>
                          <a:ea typeface="ＭＳ Ｐ明朝" panose="02020600040205080304" pitchFamily="18" charset="-128"/>
                          <a:cs typeface="+mn-cs"/>
                        </a:rPr>
                        <a:t>大事なことは大雨が降ったときにどこに水がたまりやすいか知っておくことと近づかないことです。</a:t>
                      </a:r>
                      <a:endParaRPr kumimoji="1" lang="en-US" altLang="ja-JP" sz="1000" kern="1200" spc="-110" baseline="0" dirty="0">
                        <a:solidFill>
                          <a:schemeClr val="tx1"/>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700"/>
                        </a:lnSpc>
                        <a:spcBef>
                          <a:spcPts val="0"/>
                        </a:spcBef>
                        <a:spcAft>
                          <a:spcPts val="0"/>
                        </a:spcAft>
                        <a:buClrTx/>
                        <a:buSzTx/>
                        <a:buFontTx/>
                        <a:buNone/>
                        <a:tabLst/>
                        <a:defRPr/>
                      </a:pPr>
                      <a:endParaRPr kumimoji="1" lang="en-US" altLang="ja-JP" sz="1000" kern="1200" spc="-110" baseline="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spc="-100" baseline="0" dirty="0">
                          <a:solidFill>
                            <a:schemeClr val="tx1"/>
                          </a:solidFill>
                          <a:latin typeface="Century" panose="02040604050505020304" pitchFamily="18" charset="0"/>
                          <a:ea typeface="ＭＳ Ｐ明朝" panose="02020600040205080304" pitchFamily="18" charset="-128"/>
                          <a:cs typeface="+mn-cs"/>
                        </a:rPr>
                        <a:t>写真（イラスト）を提示し、児童を指して答えさせる。</a:t>
                      </a:r>
                      <a:endParaRPr kumimoji="1" lang="en-US" altLang="ja-JP" sz="1000" kern="1200" spc="-100" baseline="0" dirty="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endParaRPr kumimoji="1" lang="en-US" altLang="ja-JP" sz="1000" kern="1200" spc="-100" baseline="0" dirty="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川の周辺以外でも身近な場所に危険があることを</a:t>
                      </a:r>
                      <a:r>
                        <a:rPr kumimoji="1" lang="ja-JP" altLang="en-US" sz="1000" kern="1200" spc="-120" baseline="0" dirty="0">
                          <a:solidFill>
                            <a:schemeClr val="tx1"/>
                          </a:solidFill>
                          <a:latin typeface="Century" panose="02040604050505020304" pitchFamily="18" charset="0"/>
                          <a:ea typeface="ＭＳ Ｐ明朝" panose="02020600040205080304" pitchFamily="18" charset="-128"/>
                          <a:cs typeface="+mn-cs"/>
                        </a:rPr>
                        <a:t>知る。</a:t>
                      </a:r>
                      <a:endParaRPr kumimoji="1" lang="en-US" altLang="ja-JP" sz="1000" kern="1200" spc="-120" baseline="0" dirty="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ja-JP" altLang="en-US" sz="1000" kern="1200" spc="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spc="-150" baseline="0" dirty="0">
                          <a:solidFill>
                            <a:schemeClr val="tx1"/>
                          </a:solidFill>
                          <a:latin typeface="Century" panose="02040604050505020304" pitchFamily="18" charset="0"/>
                          <a:ea typeface="ＭＳ Ｐ明朝" panose="02020600040205080304" pitchFamily="18" charset="-128"/>
                          <a:cs typeface="+mn-cs"/>
                        </a:rPr>
                        <a:t>洪水の起こり方を知ることで、身近な場所にある危険を理解し、備えておけることを考える。</a:t>
                      </a:r>
                      <a:endParaRPr kumimoji="1" lang="en-US" altLang="ja-JP" sz="1000" kern="1200" spc="-150" baseline="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bl>
          </a:graphicData>
        </a:graphic>
      </p:graphicFrame>
      <p:sp>
        <p:nvSpPr>
          <p:cNvPr id="20" name="テキスト ボックス 19">
            <a:extLst>
              <a:ext uri="{FF2B5EF4-FFF2-40B4-BE49-F238E27FC236}">
                <a16:creationId xmlns:a16="http://schemas.microsoft.com/office/drawing/2014/main" id="{E9A1A997-1F5B-B323-4790-8C139156D613}"/>
              </a:ext>
            </a:extLst>
          </p:cNvPr>
          <p:cNvSpPr txBox="1"/>
          <p:nvPr/>
        </p:nvSpPr>
        <p:spPr>
          <a:xfrm>
            <a:off x="4945381" y="5229224"/>
            <a:ext cx="1652270" cy="448196"/>
          </a:xfrm>
          <a:prstGeom prst="rect">
            <a:avLst/>
          </a:prstGeom>
          <a:solidFill>
            <a:sysClr val="window" lastClr="FFFFFF"/>
          </a:solidFill>
          <a:ln w="6350">
            <a:solidFill>
              <a:sysClr val="windowText" lastClr="000000"/>
            </a:solidFill>
            <a:prstDash val="solid"/>
          </a:ln>
        </p:spPr>
        <p:txBody>
          <a:bodyPr wrap="square" lIns="54000" tIns="18000" rIns="54000" bIns="18000" rtlCol="0">
            <a:spAutoFit/>
          </a:bodyPr>
          <a:lstStyle/>
          <a:p>
            <a:pPr marL="0" marR="0" lvl="0" indent="0" algn="just" defTabSz="914400" eaLnBrk="1" fontAlgn="auto" latinLnBrk="0" hangingPunct="1">
              <a:lnSpc>
                <a:spcPts val="1100"/>
              </a:lnSpc>
              <a:spcBef>
                <a:spcPts val="0"/>
              </a:spcBef>
              <a:spcAft>
                <a:spcPts val="0"/>
              </a:spcAft>
              <a:buClrTx/>
              <a:buSzTx/>
              <a:buFontTx/>
              <a:buNone/>
              <a:tabLst/>
              <a:defRPr/>
            </a:pPr>
            <a:r>
              <a:rPr kumimoji="1" lang="ja-JP" altLang="en-US" sz="900" b="0" i="0" u="none" strike="noStrike" kern="0" cap="none" spc="-80" normalizeH="0" baseline="0" noProof="0" dirty="0">
                <a:ln>
                  <a:noFill/>
                </a:ln>
                <a:solidFill>
                  <a:srgbClr val="000000"/>
                </a:solidFill>
                <a:effectLst/>
                <a:uLnTx/>
                <a:uFillTx/>
                <a:latin typeface="Century" panose="02040604050505020304" pitchFamily="18" charset="0"/>
                <a:ea typeface="ＭＳ Ｐ明朝" panose="02020600040205080304" pitchFamily="18" charset="-128"/>
              </a:rPr>
              <a:t>資料集参照：地域の写真への差替えや枚数を増やすなど適宜スライドを編集してください。</a:t>
            </a:r>
          </a:p>
        </p:txBody>
      </p:sp>
      <p:sp>
        <p:nvSpPr>
          <p:cNvPr id="22" name="正方形/長方形 21">
            <a:extLst>
              <a:ext uri="{FF2B5EF4-FFF2-40B4-BE49-F238E27FC236}">
                <a16:creationId xmlns:a16="http://schemas.microsoft.com/office/drawing/2014/main" id="{46BC00B8-1CFB-5424-49C2-03A46A7889F7}"/>
              </a:ext>
            </a:extLst>
          </p:cNvPr>
          <p:cNvSpPr/>
          <p:nvPr/>
        </p:nvSpPr>
        <p:spPr>
          <a:xfrm>
            <a:off x="6268466" y="4169251"/>
            <a:ext cx="329184" cy="153888"/>
          </a:xfrm>
          <a:prstGeom prst="rect">
            <a:avLst/>
          </a:prstGeom>
          <a:solidFill>
            <a:sysClr val="windowText" lastClr="000000"/>
          </a:solidFill>
        </p:spPr>
        <p:txBody>
          <a:bodyPr wrap="squar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知識</a:t>
            </a:r>
          </a:p>
        </p:txBody>
      </p:sp>
      <p:sp>
        <p:nvSpPr>
          <p:cNvPr id="23" name="正方形/長方形 22">
            <a:extLst>
              <a:ext uri="{FF2B5EF4-FFF2-40B4-BE49-F238E27FC236}">
                <a16:creationId xmlns:a16="http://schemas.microsoft.com/office/drawing/2014/main" id="{3074BB04-468E-46A5-F074-222B04F4BB42}"/>
              </a:ext>
            </a:extLst>
          </p:cNvPr>
          <p:cNvSpPr/>
          <p:nvPr/>
        </p:nvSpPr>
        <p:spPr>
          <a:xfrm>
            <a:off x="5818661" y="9497394"/>
            <a:ext cx="329184" cy="153888"/>
          </a:xfrm>
          <a:prstGeom prst="rect">
            <a:avLst/>
          </a:prstGeom>
          <a:solidFill>
            <a:sysClr val="windowText" lastClr="000000"/>
          </a:solidFill>
        </p:spPr>
        <p:txBody>
          <a:bodyPr wrap="squar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知識</a:t>
            </a:r>
          </a:p>
        </p:txBody>
      </p:sp>
      <p:sp>
        <p:nvSpPr>
          <p:cNvPr id="2" name="正方形/長方形 1">
            <a:extLst>
              <a:ext uri="{FF2B5EF4-FFF2-40B4-BE49-F238E27FC236}">
                <a16:creationId xmlns:a16="http://schemas.microsoft.com/office/drawing/2014/main" id="{6D1A4FF4-DBBB-01EE-3515-7D56B7603EEF}"/>
              </a:ext>
            </a:extLst>
          </p:cNvPr>
          <p:cNvSpPr/>
          <p:nvPr/>
        </p:nvSpPr>
        <p:spPr>
          <a:xfrm>
            <a:off x="6178325" y="9497394"/>
            <a:ext cx="418952"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0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思考力</a:t>
            </a:r>
          </a:p>
        </p:txBody>
      </p:sp>
    </p:spTree>
    <p:extLst>
      <p:ext uri="{BB962C8B-B14F-4D97-AF65-F5344CB8AC3E}">
        <p14:creationId xmlns:p14="http://schemas.microsoft.com/office/powerpoint/2010/main" val="906789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5CB07E24-2FFC-8D6D-F19F-1C8AFD739AC7}"/>
              </a:ext>
            </a:extLst>
          </p:cNvPr>
          <p:cNvSpPr/>
          <p:nvPr/>
        </p:nvSpPr>
        <p:spPr>
          <a:xfrm>
            <a:off x="0" y="0"/>
            <a:ext cx="6858001" cy="216000"/>
          </a:xfrm>
          <a:prstGeom prst="rect">
            <a:avLst/>
          </a:prstGeom>
          <a:no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学習指導案</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高学年 テーマ②｜洪水災害編　</a:t>
            </a: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graphicFrame>
        <p:nvGraphicFramePr>
          <p:cNvPr id="38" name="表 37">
            <a:extLst>
              <a:ext uri="{FF2B5EF4-FFF2-40B4-BE49-F238E27FC236}">
                <a16:creationId xmlns:a16="http://schemas.microsoft.com/office/drawing/2014/main" id="{3CEC0D85-B4D1-A537-7A84-8BCCC2DA2B4A}"/>
              </a:ext>
            </a:extLst>
          </p:cNvPr>
          <p:cNvGraphicFramePr>
            <a:graphicFrameLocks noGrp="1"/>
          </p:cNvGraphicFramePr>
          <p:nvPr/>
        </p:nvGraphicFramePr>
        <p:xfrm>
          <a:off x="189000" y="244987"/>
          <a:ext cx="6480000" cy="9473440"/>
        </p:xfrm>
        <a:graphic>
          <a:graphicData uri="http://schemas.openxmlformats.org/drawingml/2006/table">
            <a:tbl>
              <a:tblPr firstRow="1" bandRow="1"/>
              <a:tblGrid>
                <a:gridCol w="1800000">
                  <a:extLst>
                    <a:ext uri="{9D8B030D-6E8A-4147-A177-3AD203B41FA5}">
                      <a16:colId xmlns:a16="http://schemas.microsoft.com/office/drawing/2014/main" val="20001"/>
                    </a:ext>
                  </a:extLst>
                </a:gridCol>
                <a:gridCol w="360000">
                  <a:extLst>
                    <a:ext uri="{9D8B030D-6E8A-4147-A177-3AD203B41FA5}">
                      <a16:colId xmlns:a16="http://schemas.microsoft.com/office/drawing/2014/main" val="3233394455"/>
                    </a:ext>
                  </a:extLst>
                </a:gridCol>
                <a:gridCol w="2520000">
                  <a:extLst>
                    <a:ext uri="{9D8B030D-6E8A-4147-A177-3AD203B41FA5}">
                      <a16:colId xmlns:a16="http://schemas.microsoft.com/office/drawing/2014/main" val="631405766"/>
                    </a:ext>
                  </a:extLst>
                </a:gridCol>
                <a:gridCol w="1800000">
                  <a:extLst>
                    <a:ext uri="{9D8B030D-6E8A-4147-A177-3AD203B41FA5}">
                      <a16:colId xmlns:a16="http://schemas.microsoft.com/office/drawing/2014/main" val="3461077804"/>
                    </a:ext>
                  </a:extLst>
                </a:gridCol>
              </a:tblGrid>
              <a:tr h="4320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学習活動</a:t>
                      </a:r>
                    </a:p>
                  </a:txBody>
                  <a:tcPr marL="72000" marR="72000" marT="36000" marB="36000" anchor="ctr">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100">
                          <a:latin typeface="Arial" panose="020B0604020202020204" pitchFamily="34" charset="0"/>
                          <a:ea typeface="ＭＳ Ｐゴシック" panose="020B0600070205080204" pitchFamily="50" charset="-128"/>
                          <a:cs typeface="Arial" panose="020B0604020202020204" pitchFamily="34" charset="0"/>
                        </a:rPr>
                        <a:t>ppt</a:t>
                      </a:r>
                    </a:p>
                  </a:txBody>
                  <a:tcPr marL="18000" marR="18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発問例と予想される児童の反応例</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発問・指示（●）　予想される反応（・）</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指導上の留意点</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支援（</a:t>
                      </a:r>
                      <a:r>
                        <a:rPr kumimoji="1" lang="ja-JP" altLang="en-US" sz="1000" kern="1200">
                          <a:solidFill>
                            <a:srgbClr val="000000"/>
                          </a:solidFill>
                          <a:latin typeface="Arial" panose="020B0604020202020204" pitchFamily="34" charset="0"/>
                          <a:ea typeface="ＭＳ Ｐゴシック" panose="020B0600070205080204" pitchFamily="50" charset="-128"/>
                          <a:cs typeface="Arial" panose="020B0604020202020204" pitchFamily="34" charset="0"/>
                        </a:rPr>
                        <a:t>◆</a:t>
                      </a: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　評価（☆）</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3600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80000" indent="-180000" algn="just">
                        <a:lnSpc>
                          <a:spcPts val="1200"/>
                        </a:lnSpc>
                      </a:pPr>
                      <a:r>
                        <a:rPr kumimoji="1" lang="ja-JP" altLang="en-US" sz="1000">
                          <a:solidFill>
                            <a:schemeClr val="tx1"/>
                          </a:solidFill>
                          <a:latin typeface="ＭＳ Ｐ明朝" panose="02020600040205080304" pitchFamily="18" charset="-128"/>
                          <a:ea typeface="ＭＳ Ｐ明朝" panose="02020600040205080304" pitchFamily="18" charset="-128"/>
                        </a:rPr>
                        <a:t>３</a:t>
                      </a:r>
                      <a:r>
                        <a:rPr kumimoji="1" lang="en-US" altLang="ja-JP" sz="1000">
                          <a:solidFill>
                            <a:schemeClr val="tx1"/>
                          </a:solidFill>
                          <a:latin typeface="ＭＳ Ｐ明朝" panose="02020600040205080304" pitchFamily="18" charset="-128"/>
                          <a:ea typeface="ＭＳ Ｐ明朝" panose="02020600040205080304" pitchFamily="18" charset="-128"/>
                        </a:rPr>
                        <a:t>.	</a:t>
                      </a:r>
                      <a:r>
                        <a:rPr kumimoji="1" lang="ja-JP" altLang="en-US" sz="1000">
                          <a:solidFill>
                            <a:schemeClr val="tx1"/>
                          </a:solidFill>
                          <a:latin typeface="ＭＳ Ｐ明朝" panose="02020600040205080304" pitchFamily="18" charset="-128"/>
                          <a:ea typeface="ＭＳ Ｐ明朝" panose="02020600040205080304" pitchFamily="18" charset="-128"/>
                        </a:rPr>
                        <a:t>洪水災害の対策について知る。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solidFill>
                            <a:schemeClr val="tx1"/>
                          </a:solidFill>
                        </a:rPr>
                        <a:t>22</a:t>
                      </a:r>
                      <a:endParaRPr kumimoji="1" lang="ja-JP" altLang="en-US" sz="1000" dirty="0">
                        <a:solidFill>
                          <a:schemeClr val="tx1"/>
                        </a:solidFill>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lvl="0" indent="-174625" algn="just"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次に、洪水災害の対策について勉強していきたいと思います。</a:t>
                      </a:r>
                      <a:endParaRPr kumimoji="1" lang="ja-JP" altLang="en-US" sz="1000" b="0" u="none">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200"/>
                        </a:lnSpc>
                        <a:spcBef>
                          <a:spcPts val="600"/>
                        </a:spcBef>
                        <a:spcAft>
                          <a:spcPts val="0"/>
                        </a:spcAft>
                        <a:buClrTx/>
                        <a:buSzTx/>
                        <a:buFontTx/>
                        <a:buNone/>
                        <a:tabLst/>
                        <a:defRPr/>
                      </a:pPr>
                      <a:endParaRPr lang="en-US" altLang="ja-JP" sz="1000" noProof="0">
                        <a:latin typeface="ＭＳ Ｐ明朝" panose="02020600040205080304" pitchFamily="18" charset="-128"/>
                        <a:ea typeface="ＭＳ Ｐ明朝" panose="02020600040205080304" pitchFamily="18" charset="-128"/>
                      </a:endParaRPr>
                    </a:p>
                  </a:txBody>
                  <a:tcPr marL="72000" marR="36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2240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chemeClr val="tx1"/>
                          </a:solidFill>
                          <a:latin typeface="Century" panose="02040604050505020304" pitchFamily="18" charset="0"/>
                          <a:ea typeface="ＭＳ Ｐ明朝" panose="02020600040205080304" pitchFamily="18" charset="-128"/>
                        </a:rPr>
                        <a:t>３</a:t>
                      </a:r>
                      <a:r>
                        <a:rPr kumimoji="1" lang="en-US" altLang="ja-JP" sz="1000">
                          <a:solidFill>
                            <a:schemeClr val="tx1"/>
                          </a:solidFill>
                          <a:latin typeface="Century" panose="02040604050505020304" pitchFamily="18" charset="0"/>
                          <a:ea typeface="ＭＳ Ｐ明朝" panose="02020600040205080304" pitchFamily="18" charset="-128"/>
                        </a:rPr>
                        <a:t>-</a:t>
                      </a:r>
                      <a:r>
                        <a:rPr kumimoji="1" lang="ja-JP" altLang="en-US" sz="1000">
                          <a:solidFill>
                            <a:schemeClr val="tx1"/>
                          </a:solidFill>
                          <a:latin typeface="Century" panose="02040604050505020304" pitchFamily="18" charset="0"/>
                          <a:ea typeface="ＭＳ Ｐ明朝" panose="02020600040205080304" pitchFamily="18" charset="-128"/>
                        </a:rPr>
                        <a:t>①</a:t>
                      </a:r>
                      <a:r>
                        <a:rPr kumimoji="1" lang="en-US" altLang="ja-JP" sz="1000">
                          <a:solidFill>
                            <a:schemeClr val="tx1"/>
                          </a:solidFill>
                          <a:latin typeface="Century" panose="02040604050505020304" pitchFamily="18" charset="0"/>
                          <a:ea typeface="ＭＳ Ｐ明朝" panose="02020600040205080304" pitchFamily="18" charset="-128"/>
                        </a:rPr>
                        <a:t>	</a:t>
                      </a:r>
                      <a:r>
                        <a:rPr kumimoji="1" lang="ja-JP" altLang="en-US" sz="1000">
                          <a:solidFill>
                            <a:schemeClr val="tx1"/>
                          </a:solidFill>
                          <a:latin typeface="Century" panose="02040604050505020304" pitchFamily="18" charset="0"/>
                          <a:ea typeface="ＭＳ Ｐ明朝" panose="02020600040205080304" pitchFamily="18" charset="-128"/>
                        </a:rPr>
                        <a:t>洪水災害の対策について考える。</a:t>
                      </a:r>
                      <a:endParaRPr kumimoji="1" lang="ja-JP" altLang="en-US" sz="1000" b="0" u="none">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solidFill>
                            <a:schemeClr val="tx1"/>
                          </a:solidFill>
                        </a:rPr>
                        <a:t>23</a:t>
                      </a:r>
                    </a:p>
                    <a:p>
                      <a:pPr algn="ctr"/>
                      <a:endParaRPr kumimoji="1" lang="en-US" altLang="ja-JP" sz="1000" dirty="0">
                        <a:solidFill>
                          <a:schemeClr val="tx1"/>
                        </a:solidFill>
                      </a:endParaRPr>
                    </a:p>
                    <a:p>
                      <a:pPr algn="ctr"/>
                      <a:endParaRPr kumimoji="1" lang="en-US" altLang="ja-JP" sz="1000" dirty="0">
                        <a:solidFill>
                          <a:schemeClr val="tx1"/>
                        </a:solidFill>
                      </a:endParaRPr>
                    </a:p>
                    <a:p>
                      <a:pPr algn="ctr">
                        <a:lnSpc>
                          <a:spcPct val="150000"/>
                        </a:lnSpc>
                      </a:pPr>
                      <a:endParaRPr kumimoji="1" lang="en-US" altLang="ja-JP" sz="1000" dirty="0">
                        <a:solidFill>
                          <a:schemeClr val="tx1"/>
                        </a:solidFill>
                      </a:endParaRPr>
                    </a:p>
                    <a:p>
                      <a:pPr algn="ctr"/>
                      <a:r>
                        <a:rPr kumimoji="1" lang="en-US" altLang="ja-JP" sz="1000" dirty="0">
                          <a:solidFill>
                            <a:schemeClr val="tx1"/>
                          </a:solidFill>
                        </a:rPr>
                        <a:t>24~</a:t>
                      </a:r>
                    </a:p>
                    <a:p>
                      <a:pPr algn="ctr"/>
                      <a:r>
                        <a:rPr kumimoji="1" lang="en-US" altLang="ja-JP" sz="1000" dirty="0">
                          <a:solidFill>
                            <a:schemeClr val="tx1"/>
                          </a:solidFill>
                        </a:rPr>
                        <a:t>29</a:t>
                      </a:r>
                      <a:endParaRPr kumimoji="1" lang="ja-JP" altLang="en-US" sz="1000" dirty="0">
                        <a:solidFill>
                          <a:schemeClr val="tx1"/>
                        </a:solidFill>
                      </a:endParaRP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洪水災害からまちを守るためにはどうしたらいいでしょうか？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lvl="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川から水が溢れないようにする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lvl="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堤防やダムをつくる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200"/>
                        </a:lnSpc>
                        <a:spcBef>
                          <a:spcPts val="6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洪水災害の対策を教える</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a:t>
                      </a: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lvl="0" indent="-432000" algn="just" defTabSz="914400" rtl="0" eaLnBrk="1" fontAlgn="auto" latinLnBrk="0" hangingPunct="1">
                        <a:lnSpc>
                          <a:spcPts val="1000"/>
                        </a:lnSpc>
                        <a:spcBef>
                          <a:spcPts val="200"/>
                        </a:spcBef>
                        <a:spcAft>
                          <a:spcPts val="0"/>
                        </a:spcAft>
                        <a:buClrTx/>
                        <a:buSzTx/>
                        <a:buFontTx/>
                        <a:buNone/>
                        <a:tabLst/>
                        <a:defRPr/>
                      </a:pPr>
                      <a:r>
                        <a:rPr lang="ja-JP" altLang="en-US" sz="1000" noProof="0" dirty="0">
                          <a:latin typeface="ＭＳ Ｐ明朝" panose="02020600040205080304" pitchFamily="18" charset="-128"/>
                          <a:ea typeface="ＭＳ Ｐ明朝" panose="02020600040205080304" pitchFamily="18" charset="-128"/>
                        </a:rPr>
                        <a:t>◆</a:t>
                      </a:r>
                      <a:r>
                        <a:rPr lang="en-US" altLang="ja-JP" sz="1000" noProof="0" dirty="0">
                          <a:latin typeface="ＭＳ Ｐ明朝" panose="02020600040205080304" pitchFamily="18" charset="-128"/>
                          <a:ea typeface="ＭＳ Ｐ明朝" panose="02020600040205080304" pitchFamily="18" charset="-128"/>
                        </a:rPr>
                        <a:t>	</a:t>
                      </a:r>
                      <a:r>
                        <a:rPr lang="ja-JP" altLang="en-US" sz="1000" noProof="0" dirty="0">
                          <a:latin typeface="ＭＳ Ｐ明朝" panose="02020600040205080304" pitchFamily="18" charset="-128"/>
                          <a:ea typeface="ＭＳ Ｐ明朝" panose="02020600040205080304" pitchFamily="18" charset="-128"/>
                        </a:rPr>
                        <a:t>児童（数名程度）を指して、答えてもらう。</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44000" marR="0" lvl="0" indent="-432000" algn="just" defTabSz="914400" rtl="0" eaLnBrk="1" fontAlgn="auto" latinLnBrk="0" hangingPunct="1">
                        <a:lnSpc>
                          <a:spcPts val="1000"/>
                        </a:lnSpc>
                        <a:spcBef>
                          <a:spcPts val="2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洪水災害からまちを守るためにはどうしたらよいか</a:t>
                      </a:r>
                      <a:br>
                        <a:rPr kumimoji="1" lang="en-US" altLang="ja-JP" sz="1000" kern="1200" dirty="0">
                          <a:solidFill>
                            <a:schemeClr val="tx1"/>
                          </a:solidFill>
                          <a:latin typeface="Century" panose="02040604050505020304" pitchFamily="18" charset="0"/>
                          <a:ea typeface="ＭＳ Ｐ明朝" panose="02020600040205080304" pitchFamily="18" charset="-128"/>
                          <a:cs typeface="+mn-cs"/>
                        </a:rPr>
                      </a:b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考えさせ、その対策として</a:t>
                      </a:r>
                      <a:br>
                        <a:rPr kumimoji="1" lang="en-US" altLang="ja-JP" sz="1000" kern="1200" dirty="0">
                          <a:solidFill>
                            <a:schemeClr val="tx1"/>
                          </a:solidFill>
                          <a:latin typeface="Century" panose="02040604050505020304" pitchFamily="18" charset="0"/>
                          <a:ea typeface="ＭＳ Ｐ明朝" panose="02020600040205080304" pitchFamily="18" charset="-128"/>
                          <a:cs typeface="+mn-cs"/>
                        </a:rPr>
                      </a:b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堤防やダムなどをイラストや写真を見せて紹介する。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44000" marR="0" lvl="0" indent="-432000" algn="just" defTabSz="914400" rtl="0" eaLnBrk="1" fontAlgn="auto" latinLnBrk="0" hangingPunct="1">
                        <a:lnSpc>
                          <a:spcPts val="1000"/>
                        </a:lnSpc>
                        <a:spcBef>
                          <a:spcPts val="2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洪水災害の対策について</a:t>
                      </a:r>
                      <a:br>
                        <a:rPr kumimoji="1" lang="en-US" altLang="ja-JP" sz="1000" kern="1200" dirty="0">
                          <a:solidFill>
                            <a:schemeClr val="tx1"/>
                          </a:solidFill>
                          <a:latin typeface="Century" panose="02040604050505020304" pitchFamily="18" charset="0"/>
                          <a:ea typeface="ＭＳ Ｐ明朝" panose="02020600040205080304" pitchFamily="18" charset="-128"/>
                          <a:cs typeface="+mn-cs"/>
                        </a:rPr>
                      </a:b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理解する。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7800" indent="-177800" algn="just">
                        <a:lnSpc>
                          <a:spcPts val="1200"/>
                        </a:lnSpc>
                      </a:pPr>
                      <a:r>
                        <a:rPr kumimoji="1" lang="ja-JP" altLang="en-US" sz="10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rPr>
                        <a:t>４</a:t>
                      </a:r>
                      <a:r>
                        <a:rPr kumimoji="1" lang="en-US" altLang="ja-JP" sz="1000" b="0" i="0" u="none" strike="noStrike" kern="1200" cap="none" spc="0" normalizeH="0" baseline="0" noProof="0">
                          <a:ln>
                            <a:noFill/>
                          </a:ln>
                          <a:solidFill>
                            <a:prstClr val="black"/>
                          </a:solidFill>
                          <a:effectLst/>
                          <a:uLnTx/>
                          <a:uFillTx/>
                          <a:latin typeface="ＭＳ Ｐ明朝" panose="02020600040205080304" pitchFamily="18" charset="-128"/>
                          <a:ea typeface="ＭＳ Ｐ明朝" panose="02020600040205080304" pitchFamily="18" charset="-128"/>
                        </a:rPr>
                        <a:t>.</a:t>
                      </a:r>
                      <a:r>
                        <a:rPr kumimoji="1" lang="en-US" altLang="ja-JP" sz="1000" kern="1200">
                          <a:solidFill>
                            <a:schemeClr val="tx1"/>
                          </a:solidFill>
                          <a:latin typeface="ＭＳ Ｐ明朝" panose="02020600040205080304" pitchFamily="18" charset="-128"/>
                          <a:ea typeface="ＭＳ Ｐ明朝" panose="02020600040205080304" pitchFamily="18" charset="-128"/>
                          <a:cs typeface="+mn-cs"/>
                        </a:rPr>
                        <a:t>	</a:t>
                      </a:r>
                      <a:r>
                        <a:rPr kumimoji="1" lang="ja-JP" altLang="en-US" sz="1000" kern="1200">
                          <a:solidFill>
                            <a:schemeClr val="tx1"/>
                          </a:solidFill>
                          <a:latin typeface="ＭＳ Ｐ明朝" panose="02020600040205080304" pitchFamily="18" charset="-128"/>
                          <a:ea typeface="ＭＳ Ｐ明朝" panose="02020600040205080304" pitchFamily="18" charset="-128"/>
                          <a:cs typeface="+mn-cs"/>
                        </a:rPr>
                        <a:t>洪水災害について学んだことを復習する。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solidFill>
                            <a:schemeClr val="tx1"/>
                          </a:solidFill>
                        </a:rPr>
                        <a:t>30</a:t>
                      </a: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洪水災害についての○</a:t>
                      </a:r>
                      <a:r>
                        <a:rPr kumimoji="1" lang="en-US" altLang="ja-JP" sz="1000" kern="1200">
                          <a:solidFill>
                            <a:schemeClr val="tx1"/>
                          </a:solidFill>
                          <a:latin typeface="Century" panose="02040604050505020304" pitchFamily="18" charset="0"/>
                          <a:ea typeface="ＭＳ Ｐ明朝" panose="02020600040205080304" pitchFamily="18" charset="-128"/>
                          <a:cs typeface="+mn-cs"/>
                        </a:rPr>
                        <a:t>×</a:t>
                      </a:r>
                      <a:r>
                        <a:rPr kumimoji="1" lang="ja-JP" altLang="en-US" sz="1000" kern="1200">
                          <a:solidFill>
                            <a:schemeClr val="tx1"/>
                          </a:solidFill>
                          <a:latin typeface="Century" panose="02040604050505020304" pitchFamily="18" charset="0"/>
                          <a:ea typeface="ＭＳ Ｐ明朝" panose="02020600040205080304" pitchFamily="18" charset="-128"/>
                          <a:cs typeface="+mn-cs"/>
                        </a:rPr>
                        <a:t>クイズをしましょう。正解だと思うほうに手を挙げてください。</a:t>
                      </a: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indent="-432000" algn="just" defTabSz="914400" rtl="0" eaLnBrk="1" fontAlgn="auto" latinLnBrk="0" hangingPunct="1">
                        <a:lnSpc>
                          <a:spcPts val="1200"/>
                        </a:lnSpc>
                        <a:spcBef>
                          <a:spcPts val="600"/>
                        </a:spcBef>
                        <a:spcAft>
                          <a:spcPts val="0"/>
                        </a:spcAft>
                        <a:buClrTx/>
                        <a:buSzTx/>
                        <a:buFontTx/>
                        <a:buNone/>
                        <a:tabLst/>
                        <a:defRPr/>
                      </a:pP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60363" marR="0" lvl="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chemeClr val="tx1"/>
                          </a:solidFill>
                          <a:latin typeface="Century" panose="02040604050505020304" pitchFamily="18" charset="0"/>
                          <a:ea typeface="ＭＳ Ｐ明朝" panose="02020600040205080304" pitchFamily="18" charset="-128"/>
                        </a:rPr>
                        <a:t>４</a:t>
                      </a:r>
                      <a:r>
                        <a:rPr kumimoji="1" lang="en-US" altLang="ja-JP" sz="1000">
                          <a:solidFill>
                            <a:schemeClr val="tx1"/>
                          </a:solidFill>
                          <a:latin typeface="Century" panose="02040604050505020304" pitchFamily="18" charset="0"/>
                          <a:ea typeface="ＭＳ Ｐ明朝" panose="02020600040205080304" pitchFamily="18" charset="-128"/>
                        </a:rPr>
                        <a:t>-</a:t>
                      </a:r>
                      <a:r>
                        <a:rPr kumimoji="1" lang="ja-JP" altLang="en-US" sz="1000">
                          <a:solidFill>
                            <a:schemeClr val="tx1"/>
                          </a:solidFill>
                          <a:latin typeface="Century" panose="02040604050505020304" pitchFamily="18" charset="0"/>
                          <a:ea typeface="ＭＳ Ｐ明朝" panose="02020600040205080304" pitchFamily="18" charset="-128"/>
                        </a:rPr>
                        <a:t>①</a:t>
                      </a:r>
                      <a:r>
                        <a:rPr kumimoji="1" lang="en-US" altLang="ja-JP" sz="1000">
                          <a:solidFill>
                            <a:schemeClr val="tx1"/>
                          </a:solidFill>
                          <a:latin typeface="Century" panose="02040604050505020304" pitchFamily="18" charset="0"/>
                          <a:ea typeface="ＭＳ Ｐ明朝" panose="02020600040205080304" pitchFamily="18" charset="-128"/>
                        </a:rPr>
                        <a:t>	</a:t>
                      </a:r>
                      <a:r>
                        <a:rPr kumimoji="1" lang="ja-JP" altLang="en-US" sz="1000">
                          <a:solidFill>
                            <a:schemeClr val="tx1"/>
                          </a:solidFill>
                          <a:latin typeface="Century" panose="02040604050505020304" pitchFamily="18" charset="0"/>
                          <a:ea typeface="ＭＳ Ｐ明朝" panose="02020600040205080304" pitchFamily="18" charset="-128"/>
                        </a:rPr>
                        <a:t>洪水災害からの避難と対策について確認する。（○</a:t>
                      </a:r>
                      <a:r>
                        <a:rPr kumimoji="1" lang="en-US" altLang="ja-JP" sz="1000">
                          <a:solidFill>
                            <a:schemeClr val="tx1"/>
                          </a:solidFill>
                          <a:latin typeface="Century" panose="02040604050505020304" pitchFamily="18" charset="0"/>
                          <a:ea typeface="ＭＳ Ｐ明朝" panose="02020600040205080304" pitchFamily="18" charset="-128"/>
                        </a:rPr>
                        <a:t>×</a:t>
                      </a:r>
                      <a:r>
                        <a:rPr kumimoji="1" lang="ja-JP" altLang="en-US" sz="1000">
                          <a:solidFill>
                            <a:schemeClr val="tx1"/>
                          </a:solidFill>
                          <a:latin typeface="Century" panose="02040604050505020304" pitchFamily="18" charset="0"/>
                          <a:ea typeface="ＭＳ Ｐ明朝" panose="02020600040205080304" pitchFamily="18" charset="-128"/>
                        </a:rPr>
                        <a:t>クイズ）</a:t>
                      </a:r>
                      <a:endParaRPr kumimoji="1" lang="ja-JP" altLang="en-US" sz="1000" b="0" u="none">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solidFill>
                            <a:schemeClr val="tx1"/>
                          </a:solidFill>
                        </a:rPr>
                        <a:t>31~</a:t>
                      </a:r>
                    </a:p>
                    <a:p>
                      <a:pPr algn="ctr"/>
                      <a:r>
                        <a:rPr kumimoji="1" lang="en-US" altLang="ja-JP" sz="1000" dirty="0">
                          <a:solidFill>
                            <a:schemeClr val="tx1"/>
                          </a:solidFill>
                        </a:rPr>
                        <a:t>34</a:t>
                      </a: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問１：</a:t>
                      </a:r>
                      <a:r>
                        <a:rPr kumimoji="1" lang="ja-JP" altLang="en-US" sz="1000" kern="1200" spc="-140" baseline="0" dirty="0">
                          <a:solidFill>
                            <a:schemeClr val="tx1"/>
                          </a:solidFill>
                          <a:latin typeface="Century" panose="02040604050505020304" pitchFamily="18" charset="0"/>
                          <a:ea typeface="ＭＳ Ｐ明朝" panose="02020600040205080304" pitchFamily="18" charset="-128"/>
                          <a:cs typeface="+mn-cs"/>
                        </a:rPr>
                        <a:t>大雨が降っています。水の流れもゆっくりで水がヒザくらいの高さなので、避難所まで移動したほうが絶対に安全か？</a:t>
                      </a: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：近くの高い建物へ避難したほうが安全な場合もある</a:t>
                      </a: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indent="-432000" algn="just" defTabSz="914400" rtl="0" eaLnBrk="1" fontAlgn="auto" latinLnBrk="0" hangingPunct="1">
                        <a:lnSpc>
                          <a:spcPts val="1100"/>
                        </a:lnSpc>
                        <a:spcBef>
                          <a:spcPts val="600"/>
                        </a:spcBef>
                        <a:spcAft>
                          <a:spcPts val="0"/>
                        </a:spcAft>
                        <a:buClrTx/>
                        <a:buSzTx/>
                        <a:buFontTx/>
                        <a:buNone/>
                        <a:tabLst/>
                        <a:defRPr/>
                      </a:pP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7800" indent="-177800" algn="just">
                        <a:lnSpc>
                          <a:spcPts val="1200"/>
                        </a:lnSpc>
                      </a:pPr>
                      <a:endParaRPr kumimoji="1" lang="ja-JP" altLang="en-US" sz="1100">
                        <a:solidFill>
                          <a:schemeClr val="tx1"/>
                        </a:solidFill>
                        <a:latin typeface="+mj-lt"/>
                        <a:ea typeface="+mj-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endParaRPr kumimoji="1" lang="ja-JP" altLang="en-US" sz="1000">
                        <a:solidFill>
                          <a:schemeClr val="tx1"/>
                        </a:solidFill>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問２：「堤防」があれば、洪水災害が起こるのを防ぐことができる。</a:t>
                      </a:r>
                    </a:p>
                    <a:p>
                      <a:pPr marL="179388" marR="0" indent="-179388" algn="just" defTabSz="914400" rtl="0" eaLnBrk="1" fontAlgn="auto" latinLnBrk="0" hangingPunct="1">
                        <a:lnSpc>
                          <a:spcPts val="1100"/>
                        </a:lnSpc>
                        <a:spcBef>
                          <a:spcPts val="0"/>
                        </a:spcBef>
                        <a:spcAft>
                          <a:spcPts val="60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：「堤防」があっても、雨がたくさん降ると川は溢れてしまう</a:t>
                      </a: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indent="-432000" algn="just" defTabSz="914400" rtl="0" eaLnBrk="1" fontAlgn="auto" latinLnBrk="0" hangingPunct="1">
                        <a:lnSpc>
                          <a:spcPts val="1100"/>
                        </a:lnSpc>
                        <a:spcBef>
                          <a:spcPts val="6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洪水災害対策のひとつで</a:t>
                      </a:r>
                      <a:br>
                        <a:rPr kumimoji="1" lang="en-US" altLang="ja-JP" sz="1000" kern="1200" dirty="0">
                          <a:solidFill>
                            <a:schemeClr val="tx1"/>
                          </a:solidFill>
                          <a:latin typeface="Century" panose="02040604050505020304" pitchFamily="18" charset="0"/>
                          <a:ea typeface="ＭＳ Ｐ明朝" panose="02020600040205080304" pitchFamily="18" charset="-128"/>
                          <a:cs typeface="+mn-cs"/>
                        </a:rPr>
                      </a:b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ある「堤防」でも防ぎきれない災害もあることについて</a:t>
                      </a:r>
                      <a:br>
                        <a:rPr kumimoji="1" lang="en-US" altLang="ja-JP" sz="1000" kern="1200" dirty="0">
                          <a:solidFill>
                            <a:schemeClr val="tx1"/>
                          </a:solidFill>
                          <a:latin typeface="Century" panose="02040604050505020304" pitchFamily="18" charset="0"/>
                          <a:ea typeface="ＭＳ Ｐ明朝" panose="02020600040205080304" pitchFamily="18" charset="-128"/>
                          <a:cs typeface="+mn-cs"/>
                        </a:rPr>
                      </a:b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興味を持たせる。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57188" marR="0" lvl="0" indent="-357188" algn="l"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４</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②</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早めの避難が重要であることを知る。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35</a:t>
                      </a:r>
                    </a:p>
                    <a:p>
                      <a:pPr algn="ctr">
                        <a:lnSpc>
                          <a:spcPts val="800"/>
                        </a:lnSpc>
                      </a:pPr>
                      <a:endParaRPr kumimoji="1" lang="en-US" altLang="ja-JP" sz="1000" dirty="0"/>
                    </a:p>
                    <a:p>
                      <a:pPr algn="ctr"/>
                      <a:r>
                        <a:rPr kumimoji="1" lang="en-US" altLang="ja-JP" sz="1000" dirty="0"/>
                        <a:t>36</a:t>
                      </a: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just" defTabSz="914400" rtl="0" eaLnBrk="1" fontAlgn="auto" latinLnBrk="0" hangingPunct="1">
                        <a:lnSpc>
                          <a:spcPts val="1100"/>
                        </a:lnSpc>
                        <a:spcBef>
                          <a:spcPts val="6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様々な洪水災害の対策をしていても、対策を超える災害が起こることもあります。</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lvl="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大事なことは、危なくなる前（洪水災害</a:t>
                      </a:r>
                      <a:r>
                        <a:rPr kumimoji="1" lang="ja-JP" altLang="en-US" sz="1000" b="0" u="none" dirty="0">
                          <a:solidFill>
                            <a:srgbClr val="000000"/>
                          </a:solidFill>
                          <a:latin typeface="Century" panose="02040604050505020304" pitchFamily="18" charset="0"/>
                          <a:ea typeface="ＭＳ Ｐ明朝" panose="02020600040205080304" pitchFamily="18" charset="-128"/>
                        </a:rPr>
                        <a:t>が起こる前）に避難をすることです。</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lvl="0" indent="-432000" algn="just" defTabSz="914400" rtl="0" eaLnBrk="1" fontAlgn="auto" latinLnBrk="0" hangingPunct="1">
                        <a:lnSpc>
                          <a:spcPts val="1100"/>
                        </a:lnSpc>
                        <a:spcBef>
                          <a:spcPts val="6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 早めの避難が重要であることを理解する。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80000" indent="-180000" algn="just">
                        <a:lnSpc>
                          <a:spcPts val="1200"/>
                        </a:lnSpc>
                      </a:pPr>
                      <a:r>
                        <a:rPr kumimoji="1" lang="ja-JP" altLang="en-US" sz="1000">
                          <a:solidFill>
                            <a:schemeClr val="tx1"/>
                          </a:solidFill>
                          <a:latin typeface="ＭＳ Ｐ明朝" panose="02020600040205080304" pitchFamily="18" charset="-128"/>
                          <a:ea typeface="ＭＳ Ｐ明朝" panose="02020600040205080304" pitchFamily="18" charset="-128"/>
                        </a:rPr>
                        <a:t>５</a:t>
                      </a:r>
                      <a:r>
                        <a:rPr kumimoji="1" lang="en-US" altLang="ja-JP" sz="1000">
                          <a:solidFill>
                            <a:schemeClr val="tx1"/>
                          </a:solidFill>
                          <a:latin typeface="ＭＳ Ｐ明朝" panose="02020600040205080304" pitchFamily="18" charset="-128"/>
                          <a:ea typeface="ＭＳ Ｐ明朝" panose="02020600040205080304" pitchFamily="18" charset="-128"/>
                        </a:rPr>
                        <a:t>.	</a:t>
                      </a:r>
                      <a:r>
                        <a:rPr kumimoji="1" lang="ja-JP" altLang="en-US" sz="1000">
                          <a:solidFill>
                            <a:schemeClr val="tx1"/>
                          </a:solidFill>
                          <a:latin typeface="ＭＳ Ｐ明朝" panose="02020600040205080304" pitchFamily="18" charset="-128"/>
                          <a:ea typeface="ＭＳ Ｐ明朝" panose="02020600040205080304" pitchFamily="18" charset="-128"/>
                        </a:rPr>
                        <a:t>洪水災害に備える方法を考える。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lang="ja-JP" altLang="en-US"/>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lang="ja-JP" altLang="en-US"/>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100"/>
                        </a:lnSpc>
                        <a:spcBef>
                          <a:spcPts val="400"/>
                        </a:spcBef>
                        <a:spcAft>
                          <a:spcPts val="0"/>
                        </a:spcAft>
                        <a:buClrTx/>
                        <a:buSzTx/>
                        <a:buFontTx/>
                        <a:buNone/>
                        <a:tabLst/>
                        <a:defRPr/>
                      </a:pP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000" marR="0" lvl="0" indent="-360000" algn="l"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５</a:t>
                      </a:r>
                      <a:r>
                        <a:rPr kumimoji="1" lang="en-US" altLang="ja-JP" sz="1000" b="0" u="none">
                          <a:solidFill>
                            <a:srgbClr val="000000"/>
                          </a:solidFill>
                          <a:latin typeface="Century" panose="02040604050505020304" pitchFamily="18" charset="0"/>
                          <a:ea typeface="ＭＳ Ｐ明朝" panose="02020600040205080304" pitchFamily="18" charset="-128"/>
                        </a:rPr>
                        <a:t>-</a:t>
                      </a:r>
                      <a:r>
                        <a:rPr kumimoji="1" lang="ja-JP" altLang="en-US" sz="1000" b="0" u="none">
                          <a:solidFill>
                            <a:srgbClr val="000000"/>
                          </a:solidFill>
                          <a:latin typeface="Century" panose="02040604050505020304" pitchFamily="18" charset="0"/>
                          <a:ea typeface="ＭＳ Ｐ明朝" panose="02020600040205080304" pitchFamily="18" charset="-128"/>
                        </a:rPr>
                        <a:t>①</a:t>
                      </a:r>
                      <a:r>
                        <a:rPr kumimoji="1" lang="en-US" altLang="ja-JP" sz="1000" b="0" u="none">
                          <a:solidFill>
                            <a:srgbClr val="000000"/>
                          </a:solidFill>
                          <a:latin typeface="Century" panose="02040604050505020304" pitchFamily="18" charset="0"/>
                          <a:ea typeface="ＭＳ Ｐ明朝" panose="02020600040205080304" pitchFamily="18" charset="-128"/>
                        </a:rPr>
                        <a:t>	</a:t>
                      </a:r>
                      <a:r>
                        <a:rPr kumimoji="1" lang="ja-JP" altLang="en-US" sz="1000" b="0" u="none">
                          <a:latin typeface="Century" panose="02040604050505020304" pitchFamily="18" charset="0"/>
                          <a:ea typeface="ＭＳ Ｐ明朝" panose="02020600040205080304" pitchFamily="18" charset="-128"/>
                        </a:rPr>
                        <a:t>ワークシ－ト「問１」に</a:t>
                      </a:r>
                      <a:br>
                        <a:rPr kumimoji="1" lang="en-US" altLang="ja-JP" sz="1000" b="0" u="none">
                          <a:latin typeface="Century" panose="02040604050505020304" pitchFamily="18" charset="0"/>
                          <a:ea typeface="ＭＳ Ｐ明朝" panose="02020600040205080304" pitchFamily="18" charset="-128"/>
                        </a:rPr>
                      </a:br>
                      <a:r>
                        <a:rPr kumimoji="1" lang="ja-JP" altLang="en-US" sz="1000" b="0" u="none">
                          <a:latin typeface="Century" panose="02040604050505020304" pitchFamily="18" charset="0"/>
                          <a:ea typeface="ＭＳ Ｐ明朝" panose="02020600040205080304" pitchFamily="18" charset="-128"/>
                        </a:rPr>
                        <a:t>ついて考え、記入する。</a:t>
                      </a:r>
                      <a:endParaRPr kumimoji="1" lang="en-US" altLang="ja-JP" sz="1000" b="0" u="none">
                        <a:latin typeface="Century" panose="02040604050505020304" pitchFamily="18" charset="0"/>
                        <a:ea typeface="ＭＳ Ｐ明朝" panose="02020600040205080304" pitchFamily="18" charset="-128"/>
                      </a:endParaRPr>
                    </a:p>
                    <a:p>
                      <a:pPr marL="360363" marR="0" indent="-360363" algn="just" defTabSz="914400" rtl="0" eaLnBrk="1" fontAlgn="auto" latinLnBrk="0" hangingPunct="1">
                        <a:lnSpc>
                          <a:spcPts val="1200"/>
                        </a:lnSpc>
                        <a:spcBef>
                          <a:spcPts val="0"/>
                        </a:spcBef>
                        <a:spcAft>
                          <a:spcPts val="0"/>
                        </a:spcAft>
                        <a:buClrTx/>
                        <a:buSzTx/>
                        <a:buFontTx/>
                        <a:buNone/>
                        <a:tabLst/>
                        <a:defRPr/>
                      </a:pP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solidFill>
                            <a:schemeClr val="tx1"/>
                          </a:solidFill>
                        </a:rPr>
                        <a:t>37</a:t>
                      </a:r>
                      <a:endParaRPr kumimoji="1" lang="ja-JP" altLang="en-US" sz="1000" dirty="0">
                        <a:solidFill>
                          <a:schemeClr val="tx1"/>
                        </a:solidFill>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l"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「早めに避難する」ために日頃からどんなことを備えておけばよいでしょうか。理由も書いてみましょう。</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100"/>
                        </a:lnSpc>
                        <a:spcBef>
                          <a:spcPts val="400"/>
                        </a:spcBef>
                        <a:spcAft>
                          <a:spcPts val="0"/>
                        </a:spcAft>
                        <a:buClrTx/>
                        <a:buSzTx/>
                        <a:buFontTx/>
                        <a:buNone/>
                        <a:tabLst/>
                        <a:defRPr/>
                      </a:pPr>
                      <a:r>
                        <a:rPr lang="ja-JP" altLang="en-US" sz="1000">
                          <a:latin typeface="ＭＳ Ｐ明朝" panose="02020600040205080304" pitchFamily="18" charset="-128"/>
                          <a:ea typeface="ＭＳ Ｐ明朝" panose="02020600040205080304" pitchFamily="18" charset="-128"/>
                        </a:rPr>
                        <a:t>◆</a:t>
                      </a:r>
                      <a:r>
                        <a:rPr lang="en-US" altLang="ja-JP" sz="1000">
                          <a:latin typeface="ＭＳ Ｐ明朝" panose="02020600040205080304" pitchFamily="18" charset="-128"/>
                          <a:ea typeface="ＭＳ Ｐ明朝" panose="02020600040205080304" pitchFamily="18" charset="-128"/>
                        </a:rPr>
                        <a:t>	</a:t>
                      </a:r>
                      <a:r>
                        <a:rPr lang="ja-JP" altLang="en-US" sz="1000">
                          <a:latin typeface="ＭＳ Ｐ明朝" panose="02020600040205080304" pitchFamily="18" charset="-128"/>
                          <a:ea typeface="ＭＳ Ｐ明朝" panose="02020600040205080304" pitchFamily="18" charset="-128"/>
                        </a:rPr>
                        <a:t>個人意見をワークシートに記入するように促す。</a:t>
                      </a:r>
                      <a:endParaRPr lang="en-US" altLang="ja-JP" sz="1000">
                        <a:latin typeface="ＭＳ Ｐ明朝" panose="02020600040205080304" pitchFamily="18" charset="-128"/>
                        <a:ea typeface="ＭＳ Ｐ明朝" panose="02020600040205080304" pitchFamily="18" charset="-128"/>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lang="ja-JP" altLang="en-US" sz="1000">
                          <a:latin typeface="ＭＳ Ｐ明朝" panose="02020600040205080304" pitchFamily="18" charset="-128"/>
                          <a:ea typeface="ＭＳ Ｐ明朝" panose="02020600040205080304" pitchFamily="18" charset="-128"/>
                        </a:rPr>
                        <a:t>☆</a:t>
                      </a:r>
                      <a:r>
                        <a:rPr lang="en-US" altLang="ja-JP" sz="1000">
                          <a:latin typeface="ＭＳ Ｐ明朝" panose="02020600040205080304" pitchFamily="18" charset="-128"/>
                          <a:ea typeface="ＭＳ Ｐ明朝" panose="02020600040205080304" pitchFamily="18" charset="-128"/>
                        </a:rPr>
                        <a:t>	</a:t>
                      </a:r>
                      <a:r>
                        <a:rPr lang="ja-JP" altLang="en-US" sz="1000">
                          <a:latin typeface="ＭＳ Ｐ明朝" panose="02020600040205080304" pitchFamily="18" charset="-128"/>
                          <a:ea typeface="ＭＳ Ｐ明朝" panose="02020600040205080304" pitchFamily="18" charset="-128"/>
                        </a:rPr>
                        <a:t>災害から身を守るために日頃から備えておいた方がよいことを考えられる。</a:t>
                      </a:r>
                      <a:endParaRPr lang="en-US" altLang="ja-JP" sz="1000">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363" marR="0" lvl="0" indent="-360363" algn="l"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５</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②</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自分の考えを</a:t>
                      </a:r>
                      <a:br>
                        <a:rPr kumimoji="1" lang="en-US" altLang="ja-JP" sz="1000">
                          <a:solidFill>
                            <a:srgbClr val="000000"/>
                          </a:solidFill>
                          <a:latin typeface="Century" panose="02040604050505020304" pitchFamily="18" charset="0"/>
                          <a:ea typeface="ＭＳ Ｐ明朝" panose="02020600040205080304" pitchFamily="18" charset="-128"/>
                        </a:rPr>
                      </a:br>
                      <a:r>
                        <a:rPr kumimoji="1" lang="ja-JP" altLang="en-US" sz="1000">
                          <a:solidFill>
                            <a:srgbClr val="000000"/>
                          </a:solidFill>
                          <a:latin typeface="Century" panose="02040604050505020304" pitchFamily="18" charset="0"/>
                          <a:ea typeface="ＭＳ Ｐ明朝" panose="02020600040205080304" pitchFamily="18" charset="-128"/>
                        </a:rPr>
                        <a:t>発表・交流する。</a:t>
                      </a:r>
                      <a:endParaRPr kumimoji="1" lang="en-US" altLang="ja-JP" sz="1000">
                        <a:solidFill>
                          <a:srgbClr val="000000"/>
                        </a:solidFill>
                        <a:latin typeface="Century" panose="02040604050505020304" pitchFamily="18" charset="0"/>
                        <a:ea typeface="ＭＳ Ｐ明朝" panose="02020600040205080304" pitchFamily="18" charset="-128"/>
                      </a:endParaRPr>
                    </a:p>
                    <a:p>
                      <a:pPr marL="360363" marR="0" indent="-360363" algn="just" defTabSz="914400" rtl="0" eaLnBrk="1" fontAlgn="auto" latinLnBrk="0" hangingPunct="1">
                        <a:lnSpc>
                          <a:spcPts val="1200"/>
                        </a:lnSpc>
                        <a:spcBef>
                          <a:spcPts val="0"/>
                        </a:spcBef>
                        <a:spcAft>
                          <a:spcPts val="0"/>
                        </a:spcAft>
                        <a:buClrTx/>
                        <a:buSzTx/>
                        <a:buFontTx/>
                        <a:buNone/>
                        <a:tabLst/>
                        <a:defRPr/>
                      </a:pP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indent="0" algn="ctr">
                        <a:lnSpc>
                          <a:spcPts val="1100"/>
                        </a:lnSpc>
                      </a:pPr>
                      <a:r>
                        <a:rPr kumimoji="1" lang="en-US" altLang="ja-JP" sz="1000" dirty="0"/>
                        <a:t>38</a:t>
                      </a:r>
                    </a:p>
                    <a:p>
                      <a:pPr marL="0" indent="0" algn="ctr">
                        <a:lnSpc>
                          <a:spcPts val="1100"/>
                        </a:lnSpc>
                      </a:pPr>
                      <a:endParaRPr kumimoji="1" lang="en-US" altLang="ja-JP" sz="1000" dirty="0"/>
                    </a:p>
                    <a:p>
                      <a:pPr marL="0" indent="0" algn="ctr">
                        <a:lnSpc>
                          <a:spcPts val="1100"/>
                        </a:lnSpc>
                      </a:pPr>
                      <a:r>
                        <a:rPr kumimoji="1" lang="en-US" altLang="ja-JP" sz="1000" dirty="0"/>
                        <a:t>39~</a:t>
                      </a:r>
                    </a:p>
                    <a:p>
                      <a:pPr marL="0" indent="0" algn="ctr">
                        <a:lnSpc>
                          <a:spcPts val="1100"/>
                        </a:lnSpc>
                      </a:pPr>
                      <a:r>
                        <a:rPr kumimoji="1" lang="en-US" altLang="ja-JP" sz="1000" dirty="0"/>
                        <a:t>40</a:t>
                      </a:r>
                    </a:p>
                    <a:p>
                      <a:pPr marL="0" indent="0" algn="ctr">
                        <a:lnSpc>
                          <a:spcPts val="1100"/>
                        </a:lnSpc>
                      </a:pPr>
                      <a:r>
                        <a:rPr kumimoji="1" lang="en-US" altLang="ja-JP" sz="1000" dirty="0"/>
                        <a:t>41</a:t>
                      </a:r>
                    </a:p>
                    <a:p>
                      <a:pPr marL="0" indent="0" algn="ctr">
                        <a:lnSpc>
                          <a:spcPts val="1100"/>
                        </a:lnSpc>
                      </a:pPr>
                      <a:endParaRPr kumimoji="1" lang="en-US" altLang="ja-JP" sz="1000" dirty="0"/>
                    </a:p>
                    <a:p>
                      <a:pPr marL="0" indent="0" algn="ctr">
                        <a:lnSpc>
                          <a:spcPts val="1100"/>
                        </a:lnSpc>
                      </a:pPr>
                      <a:r>
                        <a:rPr kumimoji="1" lang="en-US" altLang="ja-JP" sz="1000" dirty="0"/>
                        <a:t>42</a:t>
                      </a:r>
                    </a:p>
                    <a:p>
                      <a:pPr marL="0" indent="0" algn="ctr"/>
                      <a:endParaRPr kumimoji="1" lang="ja-JP" altLang="en-US" sz="1000" dirty="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近くの人と見せ合ってみましょう。他の人の考えと違うところはありますか？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p>
                      <a:pPr marL="179388" marR="0" lvl="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ハザードマップで避難場所を確認する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lvl="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避難袋の準備をしておく</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spc="-50" baseline="0" dirty="0">
                          <a:solidFill>
                            <a:srgbClr val="000000"/>
                          </a:solidFill>
                          <a:latin typeface="Century" panose="02040604050505020304" pitchFamily="18" charset="0"/>
                          <a:ea typeface="ＭＳ Ｐ明朝" panose="02020600040205080304" pitchFamily="18" charset="-128"/>
                          <a:cs typeface="+mn-cs"/>
                        </a:rPr>
                        <a:t>いろいろ考えてもらいましたが、今日からできそうなことにさっそく、取り組んでみましょう。</a:t>
                      </a:r>
                      <a:endParaRPr kumimoji="1" lang="en-US" altLang="ja-JP" sz="1000" kern="1200" spc="-50" baseline="0" dirty="0">
                        <a:solidFill>
                          <a:srgbClr val="000000"/>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災害で命を落とさないためには、早めに行動すること、備えておくことが大切です。</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indent="-432000" algn="just" defTabSz="914400" rtl="0" eaLnBrk="1" fontAlgn="auto" latinLnBrk="0" hangingPunct="1">
                        <a:lnSpc>
                          <a:spcPts val="1100"/>
                        </a:lnSpc>
                        <a:spcBef>
                          <a:spcPts val="40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友達とワークシートを見せ合って、教えあうように促す。</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p>
                      <a:pPr marL="144000" marR="0" indent="-432000" algn="just" defTabSz="914400" rtl="0" eaLnBrk="1" fontAlgn="auto" latinLnBrk="0" hangingPunct="1">
                        <a:lnSpc>
                          <a:spcPts val="1100"/>
                        </a:lnSpc>
                        <a:spcBef>
                          <a:spcPts val="0"/>
                        </a:spcBef>
                        <a:spcAft>
                          <a:spcPts val="0"/>
                        </a:spcAft>
                        <a:buClrTx/>
                        <a:buSzTx/>
                        <a:buFontTx/>
                        <a:buNone/>
                        <a:tabLst/>
                        <a:defRPr/>
                      </a:pPr>
                      <a:r>
                        <a:rPr lang="ja-JP" altLang="en-US" sz="1000" noProof="0">
                          <a:latin typeface="ＭＳ Ｐ明朝" panose="02020600040205080304" pitchFamily="18" charset="-128"/>
                          <a:ea typeface="ＭＳ Ｐ明朝" panose="02020600040205080304" pitchFamily="18" charset="-128"/>
                        </a:rPr>
                        <a:t>◆</a:t>
                      </a:r>
                      <a:r>
                        <a:rPr lang="en-US" altLang="ja-JP" sz="1000" noProof="0">
                          <a:latin typeface="ＭＳ Ｐ明朝" panose="02020600040205080304" pitchFamily="18" charset="-128"/>
                          <a:ea typeface="ＭＳ Ｐ明朝" panose="02020600040205080304" pitchFamily="18" charset="-128"/>
                        </a:rPr>
                        <a:t>	</a:t>
                      </a:r>
                      <a:r>
                        <a:rPr lang="ja-JP" altLang="en-US" sz="1000" noProof="0">
                          <a:latin typeface="ＭＳ Ｐ明朝" panose="02020600040205080304" pitchFamily="18" charset="-128"/>
                          <a:ea typeface="ＭＳ Ｐ明朝" panose="02020600040205080304" pitchFamily="18" charset="-128"/>
                        </a:rPr>
                        <a:t>児童（数名程度）を指して、答えてもらう。</a:t>
                      </a:r>
                      <a:endParaRPr lang="en-US" altLang="ja-JP" sz="1000" noProof="0">
                        <a:latin typeface="ＭＳ Ｐ明朝" panose="02020600040205080304" pitchFamily="18" charset="-128"/>
                        <a:ea typeface="ＭＳ Ｐ明朝" panose="02020600040205080304" pitchFamily="18" charset="-128"/>
                      </a:endParaRPr>
                    </a:p>
                    <a:p>
                      <a:pPr marL="144000" marR="0" indent="-432000" algn="just"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ハザードマップはあくまで</a:t>
                      </a:r>
                      <a:br>
                        <a:rPr kumimoji="1" lang="en-US" altLang="ja-JP" sz="1000" kern="1200">
                          <a:solidFill>
                            <a:schemeClr val="tx1"/>
                          </a:solidFill>
                          <a:latin typeface="Century" panose="02040604050505020304" pitchFamily="18" charset="0"/>
                          <a:ea typeface="ＭＳ Ｐ明朝" panose="02020600040205080304" pitchFamily="18" charset="-128"/>
                          <a:cs typeface="+mn-cs"/>
                        </a:rPr>
                      </a:br>
                      <a:r>
                        <a:rPr kumimoji="1" lang="ja-JP" altLang="en-US" sz="1000" kern="1200">
                          <a:solidFill>
                            <a:schemeClr val="tx1"/>
                          </a:solidFill>
                          <a:latin typeface="Century" panose="02040604050505020304" pitchFamily="18" charset="0"/>
                          <a:ea typeface="ＭＳ Ｐ明朝" panose="02020600040205080304" pitchFamily="18" charset="-128"/>
                          <a:cs typeface="+mn-cs"/>
                        </a:rPr>
                        <a:t>目安であることを伝える。</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p>
                      <a:pPr marL="144000" marR="0" indent="-432000" algn="just"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時間があれば、</a:t>
                      </a:r>
                      <a:r>
                        <a:rPr kumimoji="1" lang="ja-JP" altLang="en-US" sz="1000" kern="1200">
                          <a:solidFill>
                            <a:schemeClr val="tx1"/>
                          </a:solidFill>
                          <a:latin typeface="Century" panose="02040604050505020304" pitchFamily="18" charset="0"/>
                          <a:ea typeface="ＭＳ Ｐ明朝" panose="02020600040205080304" pitchFamily="18" charset="-128"/>
                          <a:cs typeface="ＭＳ Ｐゴシック"/>
                        </a:rPr>
                        <a:t>ハザードマップをタブレットなどで調べてみるのもよい。</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9423282"/>
                  </a:ext>
                </a:extLst>
              </a:tr>
              <a:tr h="0">
                <a:tc gridSpan="4">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indent="0" algn="l">
                        <a:lnSpc>
                          <a:spcPts val="1100"/>
                        </a:lnSpc>
                      </a:pPr>
                      <a:r>
                        <a:rPr kumimoji="1" lang="ja-JP" altLang="en-US" sz="1100" dirty="0">
                          <a:solidFill>
                            <a:schemeClr val="tx1"/>
                          </a:solidFill>
                          <a:latin typeface="+mn-ea"/>
                          <a:ea typeface="+mn-ea"/>
                        </a:rPr>
                        <a:t>ま　と　め　（計１０分）</a:t>
                      </a:r>
                      <a:endParaRPr kumimoji="1" lang="en-US" altLang="ja-JP" sz="1100" dirty="0">
                        <a:solidFill>
                          <a:schemeClr val="tx1"/>
                        </a:solidFill>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algn="ctr"/>
                      <a:endParaRPr kumimoji="1" lang="ja-JP" altLang="en-US" sz="100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pPr marL="179388" marR="0" indent="-179388" algn="just" defTabSz="914400" rtl="0" eaLnBrk="1" fontAlgn="auto" latinLnBrk="0" hangingPunct="1">
                        <a:lnSpc>
                          <a:spcPts val="1100"/>
                        </a:lnSpc>
                        <a:spcBef>
                          <a:spcPts val="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pPr marL="180000" marR="0" indent="-457200" algn="l" defTabSz="914400" rtl="0" eaLnBrk="1" fontAlgn="auto" latinLnBrk="0" hangingPunct="1">
                        <a:lnSpc>
                          <a:spcPts val="1100"/>
                        </a:lnSpc>
                        <a:spcBef>
                          <a:spcPts val="400"/>
                        </a:spcBef>
                        <a:spcAft>
                          <a:spcPts val="0"/>
                        </a:spcAft>
                        <a:buClrTx/>
                        <a:buSzTx/>
                        <a:buFontTx/>
                        <a:buNone/>
                        <a:tabLst/>
                        <a:defRPr/>
                      </a:pP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57592851"/>
                  </a:ext>
                </a:extLst>
              </a:tr>
              <a:tr h="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7800" marR="0" lvl="0" indent="-177800" algn="just" defTabSz="685800" rtl="0" eaLnBrk="1" fontAlgn="auto" latinLnBrk="0" hangingPunct="1">
                        <a:lnSpc>
                          <a:spcPts val="1100"/>
                        </a:lnSpc>
                        <a:spcBef>
                          <a:spcPts val="0"/>
                        </a:spcBef>
                        <a:spcAft>
                          <a:spcPts val="0"/>
                        </a:spcAft>
                        <a:buClrTx/>
                        <a:buSzTx/>
                        <a:buFontTx/>
                        <a:buNone/>
                        <a:tabLst/>
                        <a:defRPr/>
                      </a:pPr>
                      <a:r>
                        <a:rPr kumimoji="1" lang="ja-JP" altLang="en-US" sz="1000" b="0" i="0" u="none" strike="noStrike" kern="1200" cap="none" spc="0" normalizeH="0" baseline="0" noProof="0">
                          <a:ln>
                            <a:noFill/>
                          </a:ln>
                          <a:solidFill>
                            <a:srgbClr val="000000"/>
                          </a:solidFill>
                          <a:effectLst/>
                          <a:uLnTx/>
                          <a:uFillTx/>
                          <a:latin typeface="ＭＳ Ｐ明朝" panose="02020600040205080304" pitchFamily="18" charset="-128"/>
                          <a:ea typeface="ＭＳ Ｐ明朝" panose="02020600040205080304" pitchFamily="18" charset="-128"/>
                        </a:rPr>
                        <a:t>６</a:t>
                      </a:r>
                      <a:r>
                        <a:rPr kumimoji="1" lang="en-US" altLang="ja-JP" sz="1000" b="0" i="0" u="none" strike="noStrike" kern="1200" cap="none" spc="0" normalizeH="0" baseline="0" noProof="0">
                          <a:ln>
                            <a:noFill/>
                          </a:ln>
                          <a:solidFill>
                            <a:srgbClr val="000000"/>
                          </a:solidFill>
                          <a:effectLst/>
                          <a:uLnTx/>
                          <a:uFillTx/>
                          <a:latin typeface="ＭＳ Ｐ明朝" panose="02020600040205080304" pitchFamily="18" charset="-128"/>
                          <a:ea typeface="ＭＳ Ｐ明朝" panose="02020600040205080304" pitchFamily="18" charset="-128"/>
                        </a:rPr>
                        <a:t>.	</a:t>
                      </a:r>
                      <a:r>
                        <a:rPr kumimoji="1" lang="ja-JP" altLang="en-US" sz="1000" b="0" i="0" u="none" strike="noStrike" kern="1200" cap="none" spc="0" normalizeH="0" baseline="0" noProof="0">
                          <a:ln>
                            <a:noFill/>
                          </a:ln>
                          <a:solidFill>
                            <a:srgbClr val="000000"/>
                          </a:solidFill>
                          <a:effectLst/>
                          <a:uLnTx/>
                          <a:uFillTx/>
                          <a:latin typeface="ＭＳ Ｐ明朝" panose="02020600040205080304" pitchFamily="18" charset="-128"/>
                          <a:ea typeface="ＭＳ Ｐ明朝" panose="02020600040205080304" pitchFamily="18" charset="-128"/>
                        </a:rPr>
                        <a:t>ふりかえりをする。</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43</a:t>
                      </a: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b="0" u="none" kern="120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b="0" u="none" kern="120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b="0" u="none" kern="1200" spc="-50" baseline="0">
                          <a:solidFill>
                            <a:srgbClr val="000000"/>
                          </a:solidFill>
                          <a:latin typeface="Century" panose="02040604050505020304" pitchFamily="18" charset="0"/>
                          <a:ea typeface="ＭＳ Ｐ明朝" panose="02020600040205080304" pitchFamily="18" charset="-128"/>
                          <a:cs typeface="ＭＳ Ｐゴシック"/>
                        </a:rPr>
                        <a:t>今日の学習で学んだことをふりかえります。</a:t>
                      </a:r>
                      <a:endParaRPr kumimoji="1" lang="en-US" altLang="ja-JP" sz="1000" kern="1200" spc="-50" baseline="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100"/>
                        </a:lnSpc>
                        <a:spcBef>
                          <a:spcPts val="40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0929952"/>
                  </a:ext>
                </a:extLst>
              </a:tr>
              <a:tr h="7560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000" marR="0" lvl="0" indent="-360000" algn="l" defTabSz="914400" rtl="0" eaLnBrk="1" fontAlgn="auto" latinLnBrk="0" hangingPunct="1">
                        <a:lnSpc>
                          <a:spcPts val="1200"/>
                        </a:lnSpc>
                        <a:spcBef>
                          <a:spcPts val="0"/>
                        </a:spcBef>
                        <a:spcAft>
                          <a:spcPts val="0"/>
                        </a:spcAft>
                        <a:buClrTx/>
                        <a:buSzTx/>
                        <a:buFontTx/>
                        <a:buNone/>
                        <a:tabLst/>
                        <a:defRPr/>
                      </a:pPr>
                      <a:r>
                        <a:rPr kumimoji="1" lang="ja-JP" altLang="en-US" sz="1000" b="0" u="none">
                          <a:latin typeface="Century" panose="02040604050505020304" pitchFamily="18" charset="0"/>
                          <a:ea typeface="ＭＳ Ｐ明朝" panose="02020600040205080304" pitchFamily="18" charset="-128"/>
                        </a:rPr>
                        <a:t>６</a:t>
                      </a:r>
                      <a:r>
                        <a:rPr kumimoji="1" lang="en-US" altLang="ja-JP" sz="1000" b="0" u="none">
                          <a:latin typeface="Century" panose="02040604050505020304" pitchFamily="18" charset="0"/>
                          <a:ea typeface="ＭＳ Ｐ明朝" panose="02020600040205080304" pitchFamily="18" charset="-128"/>
                        </a:rPr>
                        <a:t>-</a:t>
                      </a:r>
                      <a:r>
                        <a:rPr kumimoji="1" lang="ja-JP" altLang="en-US" sz="1000" b="0" u="none">
                          <a:latin typeface="Century" panose="02040604050505020304" pitchFamily="18" charset="0"/>
                          <a:ea typeface="ＭＳ Ｐ明朝" panose="02020600040205080304" pitchFamily="18" charset="-128"/>
                        </a:rPr>
                        <a:t>①</a:t>
                      </a:r>
                      <a:r>
                        <a:rPr kumimoji="1" lang="en-US" altLang="ja-JP" sz="1000" b="0" u="none">
                          <a:latin typeface="Century" panose="02040604050505020304" pitchFamily="18" charset="0"/>
                          <a:ea typeface="ＭＳ Ｐ明朝" panose="02020600040205080304" pitchFamily="18" charset="-128"/>
                        </a:rPr>
                        <a:t>	</a:t>
                      </a:r>
                      <a:r>
                        <a:rPr kumimoji="1" lang="ja-JP" altLang="en-US" sz="1000" b="0" u="none">
                          <a:latin typeface="Century" panose="02040604050505020304" pitchFamily="18" charset="0"/>
                          <a:ea typeface="ＭＳ Ｐ明朝" panose="02020600040205080304" pitchFamily="18" charset="-128"/>
                        </a:rPr>
                        <a:t>ワークシ－ト「問２」へ</a:t>
                      </a:r>
                      <a:br>
                        <a:rPr kumimoji="1" lang="en-US" altLang="ja-JP" sz="1000" b="0" u="none">
                          <a:latin typeface="Century" panose="02040604050505020304" pitchFamily="18" charset="0"/>
                          <a:ea typeface="ＭＳ Ｐ明朝" panose="02020600040205080304" pitchFamily="18" charset="-128"/>
                        </a:rPr>
                      </a:br>
                      <a:r>
                        <a:rPr kumimoji="1" lang="ja-JP" altLang="en-US" sz="1000" b="0" u="none">
                          <a:latin typeface="Century" panose="02040604050505020304" pitchFamily="18" charset="0"/>
                          <a:ea typeface="ＭＳ Ｐ明朝" panose="02020600040205080304" pitchFamily="18" charset="-128"/>
                        </a:rPr>
                        <a:t>学習の感想を記する。</a:t>
                      </a:r>
                      <a:endParaRPr kumimoji="1" lang="en-US" altLang="ja-JP" sz="1000" b="0" u="none">
                        <a:latin typeface="Century" panose="02040604050505020304" pitchFamily="18" charset="0"/>
                        <a:ea typeface="ＭＳ Ｐ明朝" panose="02020600040205080304" pitchFamily="18" charset="-128"/>
                      </a:endParaRPr>
                    </a:p>
                    <a:p>
                      <a:pPr marL="360363" marR="0" indent="-360363" algn="just" defTabSz="914400" rtl="0" eaLnBrk="1" fontAlgn="auto" latinLnBrk="0" hangingPunct="1">
                        <a:lnSpc>
                          <a:spcPts val="1200"/>
                        </a:lnSpc>
                        <a:spcBef>
                          <a:spcPts val="0"/>
                        </a:spcBef>
                        <a:spcAft>
                          <a:spcPts val="0"/>
                        </a:spcAft>
                        <a:buClrTx/>
                        <a:buSzTx/>
                        <a:buFontTx/>
                        <a:buNone/>
                        <a:tabLst/>
                        <a:defRPr/>
                      </a:pPr>
                      <a:endParaRPr kumimoji="1" lang="en-US" altLang="ja-JP"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44</a:t>
                      </a:r>
                      <a:endParaRPr kumimoji="1" lang="ja-JP" altLang="en-US" sz="1000" dirty="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a:t>
                      </a:r>
                      <a:r>
                        <a:rPr kumimoji="1" lang="en-US" altLang="ja-JP" sz="1000" b="0" u="none">
                          <a:solidFill>
                            <a:srgbClr val="000000"/>
                          </a:solidFill>
                          <a:latin typeface="Century" panose="02040604050505020304" pitchFamily="18" charset="0"/>
                          <a:ea typeface="ＭＳ Ｐ明朝" panose="02020600040205080304" pitchFamily="18" charset="-128"/>
                        </a:rPr>
                        <a:t>	</a:t>
                      </a:r>
                      <a:r>
                        <a:rPr kumimoji="1" lang="ja-JP" altLang="en-US" sz="1000" b="0" u="none">
                          <a:solidFill>
                            <a:srgbClr val="000000"/>
                          </a:solidFill>
                          <a:latin typeface="Century" panose="02040604050505020304" pitchFamily="18" charset="0"/>
                          <a:ea typeface="ＭＳ Ｐ明朝" panose="02020600040205080304" pitchFamily="18" charset="-128"/>
                        </a:rPr>
                        <a:t>今日の学習の感想を書きましょう。</a:t>
                      </a:r>
                      <a:endParaRPr kumimoji="1" lang="en-US" altLang="ja-JP" sz="1000" b="0" u="none">
                        <a:solidFill>
                          <a:srgbClr val="000000"/>
                        </a:solidFill>
                        <a:latin typeface="Century" panose="02040604050505020304" pitchFamily="18" charset="0"/>
                        <a:ea typeface="ＭＳ Ｐ明朝" panose="02020600040205080304" pitchFamily="18" charset="-128"/>
                      </a:endParaRPr>
                    </a:p>
                    <a:p>
                      <a:pPr marL="179388" marR="0" lvl="0" indent="-179388" algn="just" defTabSz="914400" rtl="0" eaLnBrk="1" fontAlgn="auto" latinLnBrk="0" hangingPunct="1">
                        <a:lnSpc>
                          <a:spcPts val="1100"/>
                        </a:lnSpc>
                        <a:spcBef>
                          <a:spcPts val="0"/>
                        </a:spcBef>
                        <a:spcAft>
                          <a:spcPts val="0"/>
                        </a:spcAft>
                        <a:buClrTx/>
                        <a:buSzTx/>
                        <a:buFontTx/>
                        <a:buNone/>
                        <a:tabLst/>
                        <a:defRPr/>
                      </a:pPr>
                      <a:endParaRPr kumimoji="1" lang="en-US" altLang="ja-JP" sz="1000" b="0" u="none">
                        <a:solidFill>
                          <a:srgbClr val="000000"/>
                        </a:solidFill>
                        <a:latin typeface="Century" panose="02040604050505020304" pitchFamily="18" charset="0"/>
                        <a:ea typeface="ＭＳ Ｐ明朝" panose="02020600040205080304" pitchFamily="18" charset="-128"/>
                      </a:endParaRPr>
                    </a:p>
                    <a:p>
                      <a:pPr marL="179388" marR="0" lvl="0" indent="-179388" algn="just" defTabSz="914400" rtl="0" eaLnBrk="1" fontAlgn="auto" latinLnBrk="0" hangingPunct="1">
                        <a:lnSpc>
                          <a:spcPts val="1100"/>
                        </a:lnSpc>
                        <a:spcBef>
                          <a:spcPts val="0"/>
                        </a:spcBef>
                        <a:spcAft>
                          <a:spcPts val="0"/>
                        </a:spcAft>
                        <a:buClrTx/>
                        <a:buSzTx/>
                        <a:buFontTx/>
                        <a:buNone/>
                        <a:tabLst/>
                        <a:defRPr/>
                      </a:pPr>
                      <a:endParaRPr kumimoji="1" lang="en-US" altLang="ja-JP" sz="1000" b="0" u="none">
                        <a:solidFill>
                          <a:srgbClr val="000000"/>
                        </a:solidFill>
                        <a:latin typeface="Century" panose="02040604050505020304" pitchFamily="18" charset="0"/>
                        <a:ea typeface="ＭＳ Ｐ明朝" panose="02020600040205080304" pitchFamily="18" charset="-128"/>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lvl="0" indent="-432000" algn="l" defTabSz="914400" rtl="0" eaLnBrk="1" fontAlgn="auto" latinLnBrk="0" hangingPunct="1">
                        <a:lnSpc>
                          <a:spcPts val="1100"/>
                        </a:lnSpc>
                        <a:spcBef>
                          <a:spcPts val="400"/>
                        </a:spcBef>
                        <a:spcAft>
                          <a:spcPts val="0"/>
                        </a:spcAft>
                        <a:buClrTx/>
                        <a:buSzTx/>
                        <a:buFontTx/>
                        <a:buNone/>
                        <a:tabLst/>
                        <a:defRPr/>
                      </a:pPr>
                      <a:r>
                        <a:rPr lang="ja-JP" altLang="en-US" sz="1000">
                          <a:latin typeface="ＭＳ Ｐ明朝" panose="02020600040205080304" pitchFamily="18" charset="-128"/>
                          <a:ea typeface="ＭＳ Ｐ明朝" panose="02020600040205080304" pitchFamily="18" charset="-128"/>
                        </a:rPr>
                        <a:t>◆</a:t>
                      </a:r>
                      <a:r>
                        <a:rPr lang="en-US" altLang="ja-JP" sz="1000">
                          <a:latin typeface="ＭＳ Ｐ明朝" panose="02020600040205080304" pitchFamily="18" charset="-128"/>
                          <a:ea typeface="ＭＳ Ｐ明朝" panose="02020600040205080304" pitchFamily="18" charset="-128"/>
                        </a:rPr>
                        <a:t>	</a:t>
                      </a:r>
                      <a:r>
                        <a:rPr lang="ja-JP" altLang="en-US" sz="1000">
                          <a:latin typeface="ＭＳ Ｐ明朝" panose="02020600040205080304" pitchFamily="18" charset="-128"/>
                          <a:ea typeface="ＭＳ Ｐ明朝" panose="02020600040205080304" pitchFamily="18" charset="-128"/>
                        </a:rPr>
                        <a:t>個人意見をワークシートに</a:t>
                      </a:r>
                      <a:br>
                        <a:rPr lang="en-US" altLang="ja-JP" sz="1000">
                          <a:latin typeface="ＭＳ Ｐ明朝" panose="02020600040205080304" pitchFamily="18" charset="-128"/>
                          <a:ea typeface="ＭＳ Ｐ明朝" panose="02020600040205080304" pitchFamily="18" charset="-128"/>
                        </a:rPr>
                      </a:br>
                      <a:r>
                        <a:rPr lang="ja-JP" altLang="en-US" sz="1000">
                          <a:latin typeface="ＭＳ Ｐ明朝" panose="02020600040205080304" pitchFamily="18" charset="-128"/>
                          <a:ea typeface="ＭＳ Ｐ明朝" panose="02020600040205080304" pitchFamily="18" charset="-128"/>
                        </a:rPr>
                        <a:t>記入するように促す。</a:t>
                      </a:r>
                      <a:endParaRPr lang="en-US" altLang="ja-JP" sz="1000">
                        <a:latin typeface="ＭＳ Ｐ明朝" panose="02020600040205080304" pitchFamily="18" charset="-128"/>
                        <a:ea typeface="ＭＳ Ｐ明朝" panose="02020600040205080304" pitchFamily="18" charset="-128"/>
                      </a:endParaRPr>
                    </a:p>
                    <a:p>
                      <a:pPr marL="144000" marR="0" lvl="0" indent="-432000" algn="l" defTabSz="914400" rtl="0" eaLnBrk="1" fontAlgn="auto" latinLnBrk="0" hangingPunct="1">
                        <a:lnSpc>
                          <a:spcPts val="1100"/>
                        </a:lnSpc>
                        <a:spcBef>
                          <a:spcPts val="400"/>
                        </a:spcBef>
                        <a:spcAft>
                          <a:spcPts val="0"/>
                        </a:spcAft>
                        <a:buClrTx/>
                        <a:buSzTx/>
                        <a:buFontTx/>
                        <a:buNone/>
                        <a:tabLst/>
                        <a:defRPr/>
                      </a:pPr>
                      <a:r>
                        <a:rPr kumimoji="1" lang="ja-JP" altLang="en-US" sz="1000" kern="1200">
                          <a:solidFill>
                            <a:schemeClr val="tx1"/>
                          </a:solidFill>
                          <a:latin typeface="ＭＳ Ｐ明朝" panose="02020600040205080304" pitchFamily="18" charset="-128"/>
                          <a:ea typeface="ＭＳ Ｐ明朝" panose="02020600040205080304" pitchFamily="18" charset="-128"/>
                          <a:cs typeface="+mn-cs"/>
                        </a:rPr>
                        <a:t>☆</a:t>
                      </a:r>
                      <a:r>
                        <a:rPr kumimoji="1" lang="en-US" altLang="ja-JP" sz="1000" kern="1200">
                          <a:solidFill>
                            <a:schemeClr val="tx1"/>
                          </a:solidFill>
                          <a:latin typeface="ＭＳ Ｐ明朝" panose="02020600040205080304" pitchFamily="18" charset="-128"/>
                          <a:ea typeface="ＭＳ Ｐ明朝" panose="02020600040205080304" pitchFamily="18" charset="-128"/>
                          <a:cs typeface="+mn-cs"/>
                        </a:rPr>
                        <a:t>	</a:t>
                      </a:r>
                      <a:r>
                        <a:rPr kumimoji="1" lang="ja-JP" altLang="en-US" sz="1000" kern="1200">
                          <a:solidFill>
                            <a:schemeClr val="tx1"/>
                          </a:solidFill>
                          <a:latin typeface="ＭＳ Ｐ明朝" panose="02020600040205080304" pitchFamily="18" charset="-128"/>
                          <a:ea typeface="ＭＳ Ｐ明朝" panose="02020600040205080304" pitchFamily="18" charset="-128"/>
                          <a:cs typeface="+mn-cs"/>
                        </a:rPr>
                        <a:t>思ったことや感じたことを</a:t>
                      </a:r>
                      <a:br>
                        <a:rPr kumimoji="1" lang="en-US" altLang="ja-JP" sz="1000" kern="1200">
                          <a:solidFill>
                            <a:schemeClr val="tx1"/>
                          </a:solidFill>
                          <a:latin typeface="ＭＳ Ｐ明朝" panose="02020600040205080304" pitchFamily="18" charset="-128"/>
                          <a:ea typeface="ＭＳ Ｐ明朝" panose="02020600040205080304" pitchFamily="18" charset="-128"/>
                          <a:cs typeface="+mn-cs"/>
                        </a:rPr>
                      </a:br>
                      <a:r>
                        <a:rPr kumimoji="1" lang="ja-JP" altLang="en-US" sz="1000" kern="1200">
                          <a:solidFill>
                            <a:schemeClr val="tx1"/>
                          </a:solidFill>
                          <a:latin typeface="ＭＳ Ｐ明朝" panose="02020600040205080304" pitchFamily="18" charset="-128"/>
                          <a:ea typeface="ＭＳ Ｐ明朝" panose="02020600040205080304" pitchFamily="18" charset="-128"/>
                          <a:cs typeface="+mn-cs"/>
                        </a:rPr>
                        <a:t>表現できる。</a:t>
                      </a:r>
                      <a:endParaRPr kumimoji="1" lang="ja-JP" altLang="en-US"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2997452"/>
                  </a:ext>
                </a:extLst>
              </a:tr>
              <a:tr h="11160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６</a:t>
                      </a:r>
                      <a:r>
                        <a:rPr kumimoji="1" lang="en-US" altLang="ja-JP" sz="1000" b="0" u="none">
                          <a:solidFill>
                            <a:srgbClr val="000000"/>
                          </a:solidFill>
                          <a:latin typeface="Century" panose="02040604050505020304" pitchFamily="18" charset="0"/>
                          <a:ea typeface="ＭＳ Ｐ明朝" panose="02020600040205080304" pitchFamily="18" charset="-128"/>
                        </a:rPr>
                        <a:t>-</a:t>
                      </a:r>
                      <a:r>
                        <a:rPr kumimoji="1" lang="ja-JP" altLang="en-US" sz="1000" b="0" u="none">
                          <a:solidFill>
                            <a:srgbClr val="000000"/>
                          </a:solidFill>
                          <a:latin typeface="Century" panose="02040604050505020304" pitchFamily="18" charset="0"/>
                          <a:ea typeface="ＭＳ Ｐ明朝" panose="02020600040205080304" pitchFamily="18" charset="-128"/>
                        </a:rPr>
                        <a:t>②　本時のふりかえりをする。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45</a:t>
                      </a:r>
                    </a:p>
                    <a:p>
                      <a:pPr algn="ctr">
                        <a:lnSpc>
                          <a:spcPct val="80000"/>
                        </a:lnSpc>
                      </a:pPr>
                      <a:endParaRPr kumimoji="1" lang="en-US" altLang="ja-JP" sz="1000" dirty="0"/>
                    </a:p>
                    <a:p>
                      <a:pPr algn="ctr"/>
                      <a:r>
                        <a:rPr kumimoji="1" lang="en-US" altLang="ja-JP" sz="1000" dirty="0"/>
                        <a:t>46</a:t>
                      </a:r>
                    </a:p>
                    <a:p>
                      <a:pPr algn="ctr">
                        <a:lnSpc>
                          <a:spcPct val="80000"/>
                        </a:lnSpc>
                      </a:pPr>
                      <a:endParaRPr kumimoji="1" lang="en-US" altLang="ja-JP" sz="1000" dirty="0"/>
                    </a:p>
                    <a:p>
                      <a:pPr algn="ctr"/>
                      <a:r>
                        <a:rPr kumimoji="1" lang="en-US" altLang="ja-JP" sz="1000" dirty="0"/>
                        <a:t>47~</a:t>
                      </a:r>
                    </a:p>
                    <a:p>
                      <a:pPr algn="ctr"/>
                      <a:r>
                        <a:rPr kumimoji="1" lang="en-US" altLang="ja-JP" sz="1000" dirty="0"/>
                        <a:t>49</a:t>
                      </a:r>
                    </a:p>
                    <a:p>
                      <a:pPr algn="ctr"/>
                      <a:endParaRPr kumimoji="1" lang="en-US" altLang="ja-JP" sz="1000" dirty="0"/>
                    </a:p>
                    <a:p>
                      <a:pPr algn="ctr"/>
                      <a:endParaRPr kumimoji="1" lang="en-US" altLang="ja-JP" sz="1000" dirty="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b="0" u="none" kern="1200" dirty="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b="0" u="none" kern="1200" dirty="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b="0" u="none" kern="1200" spc="-150" dirty="0">
                          <a:solidFill>
                            <a:srgbClr val="000000"/>
                          </a:solidFill>
                          <a:latin typeface="Century" panose="02040604050505020304" pitchFamily="18" charset="0"/>
                          <a:ea typeface="ＭＳ Ｐ明朝" panose="02020600040205080304" pitchFamily="18" charset="-128"/>
                          <a:cs typeface="ＭＳ Ｐゴシック"/>
                        </a:rPr>
                        <a:t>洪水災害は川が近くになくても起こります。身近な場所の危険を知り近づかないことが大事です。</a:t>
                      </a:r>
                      <a:endParaRPr kumimoji="1" lang="en-US" altLang="ja-JP" sz="1000" b="0" u="none" kern="1200" spc="-150" dirty="0">
                        <a:solidFill>
                          <a:srgbClr val="000000"/>
                        </a:solidFill>
                        <a:latin typeface="Century" panose="02040604050505020304" pitchFamily="18" charset="0"/>
                        <a:ea typeface="ＭＳ Ｐ明朝" panose="02020600040205080304" pitchFamily="18" charset="-128"/>
                        <a:cs typeface="ＭＳ Ｐゴシック"/>
                      </a:endParaRP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b="0" u="none" kern="1200" dirty="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b="0" u="none" kern="1200" dirty="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b="0" u="none" kern="1200" dirty="0">
                          <a:solidFill>
                            <a:srgbClr val="000000"/>
                          </a:solidFill>
                          <a:latin typeface="Century" panose="02040604050505020304" pitchFamily="18" charset="0"/>
                          <a:ea typeface="ＭＳ Ｐ明朝" panose="02020600040205080304" pitchFamily="18" charset="-128"/>
                          <a:cs typeface="ＭＳ Ｐゴシック"/>
                        </a:rPr>
                        <a:t>いろいろな災害対策が行われていますが対策を超える災害が起こることもあります。</a:t>
                      </a:r>
                      <a:endParaRPr kumimoji="1" lang="en-US" altLang="ja-JP" sz="1000" b="0" u="none" kern="1200" dirty="0">
                        <a:solidFill>
                          <a:srgbClr val="000000"/>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b="0" u="none"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b="0" u="none"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b="0" u="none" kern="1200" dirty="0">
                          <a:solidFill>
                            <a:srgbClr val="000000"/>
                          </a:solidFill>
                          <a:latin typeface="Century" panose="02040604050505020304" pitchFamily="18" charset="0"/>
                          <a:ea typeface="ＭＳ Ｐ明朝" panose="02020600040205080304" pitchFamily="18" charset="-128"/>
                          <a:cs typeface="+mn-cs"/>
                        </a:rPr>
                        <a:t>災害で命を落とさないために、「早めの避難」が大事で、そのためには日頃から災害に備えておくことが大事です。災害が起こる前からできることはたくさんあります。</a:t>
                      </a:r>
                      <a:endParaRPr kumimoji="1" lang="en-US" altLang="ja-JP" sz="1000" b="0" u="none"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44000" marR="0" lvl="0" indent="-432000" algn="just" defTabSz="914400" rtl="0" eaLnBrk="1" fontAlgn="auto" latinLnBrk="0" hangingPunct="1">
                        <a:lnSpc>
                          <a:spcPts val="1100"/>
                        </a:lnSpc>
                        <a:spcBef>
                          <a:spcPts val="40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spc="-60" baseline="0" dirty="0">
                          <a:solidFill>
                            <a:srgbClr val="000000"/>
                          </a:solidFill>
                          <a:latin typeface="Century" panose="02040604050505020304" pitchFamily="18" charset="0"/>
                          <a:ea typeface="ＭＳ Ｐ明朝" panose="02020600040205080304" pitchFamily="18" charset="-128"/>
                          <a:cs typeface="+mn-cs"/>
                        </a:rPr>
                        <a:t>早めに行動する、備えることの重要性を理解できた。</a:t>
                      </a:r>
                      <a:endParaRPr kumimoji="1" lang="en-US" altLang="ja-JP" sz="1000" kern="1200" spc="-60" baseline="0" dirty="0">
                        <a:solidFill>
                          <a:srgbClr val="000000"/>
                        </a:solidFill>
                        <a:latin typeface="Century" panose="02040604050505020304" pitchFamily="18" charset="0"/>
                        <a:ea typeface="ＭＳ Ｐ明朝" panose="02020600040205080304" pitchFamily="18" charset="-128"/>
                        <a:cs typeface="+mn-cs"/>
                      </a:endParaRPr>
                    </a:p>
                    <a:p>
                      <a:pPr marL="144000" marR="0" lvl="0" indent="-432000" algn="just" defTabSz="914400" rtl="0" eaLnBrk="1" fontAlgn="auto" latinLnBrk="0" hangingPunct="1">
                        <a:lnSpc>
                          <a:spcPts val="1100"/>
                        </a:lnSpc>
                        <a:spcBef>
                          <a:spcPts val="40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b="0" u="none" kern="1200" dirty="0">
                          <a:solidFill>
                            <a:srgbClr val="000000"/>
                          </a:solidFill>
                          <a:latin typeface="Century" panose="02040604050505020304" pitchFamily="18" charset="0"/>
                          <a:ea typeface="ＭＳ Ｐ明朝" panose="02020600040205080304" pitchFamily="18" charset="-128"/>
                          <a:cs typeface="ＭＳ Ｐゴシック"/>
                        </a:rPr>
                        <a:t>災害時の行動や備えを事前に家族と話し合っておくことを促す。</a:t>
                      </a:r>
                      <a:endParaRPr kumimoji="1" lang="en-US" altLang="ja-JP" sz="1000" b="0" u="none" kern="1200" dirty="0">
                        <a:solidFill>
                          <a:srgbClr val="000000"/>
                        </a:solidFill>
                        <a:latin typeface="Century" panose="02040604050505020304" pitchFamily="18" charset="0"/>
                        <a:ea typeface="ＭＳ Ｐ明朝" panose="02020600040205080304" pitchFamily="18" charset="-128"/>
                        <a:cs typeface="ＭＳ Ｐゴシック"/>
                      </a:endParaRPr>
                    </a:p>
                    <a:p>
                      <a:pPr marL="144000" marR="0" lvl="0" indent="-432000" algn="just" defTabSz="914400" rtl="0" eaLnBrk="1" fontAlgn="auto" latinLnBrk="0" hangingPunct="1">
                        <a:lnSpc>
                          <a:spcPts val="1100"/>
                        </a:lnSpc>
                        <a:spcBef>
                          <a:spcPts val="400"/>
                        </a:spcBef>
                        <a:spcAft>
                          <a:spcPts val="0"/>
                        </a:spcAft>
                        <a:buClrTx/>
                        <a:buSzTx/>
                        <a:buFontTx/>
                        <a:buNone/>
                        <a:tabLst/>
                        <a:defRPr/>
                      </a:pPr>
                      <a:r>
                        <a:rPr kumimoji="1" lang="ja-JP" altLang="en-US" sz="1000" b="0" u="none"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b="0" u="none"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b="0" u="none" strike="noStrike" kern="1200" spc="-50" baseline="0" dirty="0">
                          <a:solidFill>
                            <a:srgbClr val="000000"/>
                          </a:solidFill>
                          <a:latin typeface="Century" panose="02040604050505020304" pitchFamily="18" charset="0"/>
                          <a:ea typeface="ＭＳ Ｐ明朝" panose="02020600040205080304" pitchFamily="18" charset="-128"/>
                          <a:cs typeface="+mn-cs"/>
                        </a:rPr>
                        <a:t>事前の備えへの関心の高まりがみられる。</a:t>
                      </a:r>
                      <a:endParaRPr kumimoji="1" lang="en-US" altLang="ja-JP" sz="1000" strike="noStrike" kern="1200" spc="-50" baseline="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5459713"/>
                  </a:ext>
                </a:extLst>
              </a:tr>
              <a:tr h="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58775" marR="0" lvl="0" indent="-358775" algn="l"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a:ln>
                            <a:noFill/>
                          </a:ln>
                          <a:solidFill>
                            <a:schemeClr val="tx1"/>
                          </a:solidFill>
                          <a:effectLst/>
                          <a:uLnTx/>
                          <a:uFillTx/>
                          <a:latin typeface="+mn-ea"/>
                          <a:ea typeface="+mn-ea"/>
                        </a:rPr>
                        <a:t>授業終了</a:t>
                      </a:r>
                      <a:endParaRPr kumimoji="1" lang="en-US" altLang="ja-JP" sz="1100" b="0" i="0" u="none" strike="noStrike" kern="1200" cap="none" spc="0" normalizeH="0" baseline="0" noProof="0">
                        <a:ln>
                          <a:noFill/>
                        </a:ln>
                        <a:solidFill>
                          <a:schemeClr val="tx1"/>
                        </a:solidFill>
                        <a:effectLst/>
                        <a:uLnTx/>
                        <a:uFillTx/>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endParaRPr kumimoji="1" lang="ja-JP" altLang="en-US" sz="1000">
                        <a:solidFill>
                          <a:schemeClr val="tx1"/>
                        </a:solidFill>
                        <a:latin typeface="+mn-ea"/>
                        <a:ea typeface="+mn-ea"/>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100"/>
                        </a:lnSpc>
                        <a:spcBef>
                          <a:spcPts val="0"/>
                        </a:spcBef>
                        <a:spcAft>
                          <a:spcPts val="0"/>
                        </a:spcAft>
                        <a:buClrTx/>
                        <a:buSzTx/>
                        <a:buFontTx/>
                        <a:buNone/>
                        <a:tabLst/>
                        <a:defRPr/>
                      </a:pPr>
                      <a:endParaRPr kumimoji="1" lang="ja-JP" altLang="en-US" sz="1000" b="0" u="none" kern="1200">
                        <a:solidFill>
                          <a:schemeClr val="tx1"/>
                        </a:solidFill>
                        <a:latin typeface="+mn-ea"/>
                        <a:ea typeface="+mn-ea"/>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100"/>
                        </a:lnSpc>
                        <a:spcBef>
                          <a:spcPts val="400"/>
                        </a:spcBef>
                        <a:spcAft>
                          <a:spcPts val="0"/>
                        </a:spcAft>
                        <a:buClrTx/>
                        <a:buSzTx/>
                        <a:buFontTx/>
                        <a:buNone/>
                        <a:tabLst/>
                        <a:defRPr/>
                      </a:pPr>
                      <a:endParaRPr kumimoji="1" lang="en-US" altLang="ja-JP" sz="1000" kern="1200" dirty="0">
                        <a:solidFill>
                          <a:schemeClr val="tx1"/>
                        </a:solidFill>
                        <a:latin typeface="+mn-ea"/>
                        <a:ea typeface="+mn-ea"/>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988939324"/>
                  </a:ext>
                </a:extLst>
              </a:tr>
            </a:tbl>
          </a:graphicData>
        </a:graphic>
      </p:graphicFrame>
      <p:sp>
        <p:nvSpPr>
          <p:cNvPr id="43" name="正方形/長方形 42">
            <a:extLst>
              <a:ext uri="{FF2B5EF4-FFF2-40B4-BE49-F238E27FC236}">
                <a16:creationId xmlns:a16="http://schemas.microsoft.com/office/drawing/2014/main" id="{2EFEEE1A-9FD7-F11B-D9E2-E3BBFD27C8E3}"/>
              </a:ext>
            </a:extLst>
          </p:cNvPr>
          <p:cNvSpPr/>
          <p:nvPr/>
        </p:nvSpPr>
        <p:spPr>
          <a:xfrm>
            <a:off x="2427110" y="4744340"/>
            <a:ext cx="2376000" cy="252000"/>
          </a:xfrm>
          <a:prstGeom prst="rect">
            <a:avLst/>
          </a:prstGeom>
          <a:solidFill>
            <a:sysClr val="window" lastClr="FFFFFF"/>
          </a:solidFill>
          <a:ln w="6350" cap="flat" cmpd="sng" algn="ctr">
            <a:solidFill>
              <a:sysClr val="windowText" lastClr="000000"/>
            </a:solidFill>
            <a:prstDash val="solid"/>
            <a:miter lim="800000"/>
          </a:ln>
          <a:effectLst/>
        </p:spPr>
        <p:txBody>
          <a:bodyPr lIns="36000" tIns="0" rIns="36000" bIns="0" rtlCol="0" anchor="ctr"/>
          <a:lstStyle/>
          <a:p>
            <a:pPr marL="0" marR="0" lvl="0" indent="0" algn="dist"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120" normalizeH="0" baseline="0" noProof="0">
                <a:ln>
                  <a:noFill/>
                </a:ln>
                <a:solidFill>
                  <a:prstClr val="black"/>
                </a:solidFill>
                <a:effectLst/>
                <a:uLnTx/>
                <a:uFillTx/>
                <a:latin typeface="HGP創英角ｺﾞｼｯｸUB"/>
                <a:ea typeface="HGP創英角ｺﾞｼｯｸUB"/>
              </a:rPr>
              <a:t>［</a:t>
            </a:r>
            <a:r>
              <a:rPr kumimoji="0" lang="ja-JP" altLang="en-US" sz="1050" b="0" i="0" u="none" strike="noStrike" kern="0" cap="none" spc="0" normalizeH="0" baseline="0" noProof="0">
                <a:ln>
                  <a:noFill/>
                </a:ln>
                <a:solidFill>
                  <a:prstClr val="black"/>
                </a:solidFill>
                <a:effectLst/>
                <a:uLnTx/>
                <a:uFillTx/>
                <a:latin typeface="HGP創英角ｺﾞｼｯｸUB"/>
                <a:ea typeface="HGP創英角ｺﾞｼｯｸUB"/>
              </a:rPr>
              <a:t>ワークシート</a:t>
            </a:r>
            <a:r>
              <a:rPr kumimoji="0" lang="ja-JP" altLang="en-US" sz="900" b="0" i="0" u="none" strike="noStrike" kern="0" cap="none" spc="-120" normalizeH="0" baseline="0" noProof="0">
                <a:ln>
                  <a:noFill/>
                </a:ln>
                <a:solidFill>
                  <a:prstClr val="black"/>
                </a:solidFill>
                <a:effectLst/>
                <a:uLnTx/>
                <a:uFillTx/>
                <a:latin typeface="HGP創英角ｺﾞｼｯｸUB"/>
                <a:ea typeface="HGP創英角ｺﾞｼｯｸUB"/>
              </a:rPr>
              <a:t>（高学年②｜洪水災害編）</a:t>
            </a:r>
            <a:r>
              <a:rPr kumimoji="0" lang="ja-JP" altLang="en-US" sz="1050" b="0" i="0" u="none" strike="noStrike" kern="0" cap="none" spc="-120" normalizeH="0" baseline="0" noProof="0">
                <a:ln>
                  <a:noFill/>
                </a:ln>
                <a:solidFill>
                  <a:prstClr val="black"/>
                </a:solidFill>
                <a:effectLst/>
                <a:uLnTx/>
                <a:uFillTx/>
                <a:latin typeface="HGP創英角ｺﾞｼｯｸUB"/>
                <a:ea typeface="HGP創英角ｺﾞｼｯｸUB"/>
              </a:rPr>
              <a:t>］ を配付</a:t>
            </a:r>
          </a:p>
        </p:txBody>
      </p:sp>
      <p:sp>
        <p:nvSpPr>
          <p:cNvPr id="48" name="正方形/長方形 47">
            <a:extLst>
              <a:ext uri="{FF2B5EF4-FFF2-40B4-BE49-F238E27FC236}">
                <a16:creationId xmlns:a16="http://schemas.microsoft.com/office/drawing/2014/main" id="{A259689B-AC34-6F7F-D1A7-60539763AEA2}"/>
              </a:ext>
            </a:extLst>
          </p:cNvPr>
          <p:cNvSpPr/>
          <p:nvPr/>
        </p:nvSpPr>
        <p:spPr>
          <a:xfrm>
            <a:off x="6268093" y="2149414"/>
            <a:ext cx="329184" cy="153888"/>
          </a:xfrm>
          <a:prstGeom prst="rect">
            <a:avLst/>
          </a:prstGeom>
          <a:solidFill>
            <a:sysClr val="windowText" lastClr="000000"/>
          </a:solidFill>
        </p:spPr>
        <p:txBody>
          <a:bodyPr wrap="squar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知識</a:t>
            </a:r>
          </a:p>
        </p:txBody>
      </p:sp>
      <p:sp>
        <p:nvSpPr>
          <p:cNvPr id="49" name="正方形/長方形 48">
            <a:extLst>
              <a:ext uri="{FF2B5EF4-FFF2-40B4-BE49-F238E27FC236}">
                <a16:creationId xmlns:a16="http://schemas.microsoft.com/office/drawing/2014/main" id="{8C84C560-F11F-5171-ADDF-9E62EAE37585}"/>
              </a:ext>
            </a:extLst>
          </p:cNvPr>
          <p:cNvSpPr/>
          <p:nvPr/>
        </p:nvSpPr>
        <p:spPr>
          <a:xfrm>
            <a:off x="6178325" y="4248988"/>
            <a:ext cx="418952"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0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判断力</a:t>
            </a:r>
          </a:p>
        </p:txBody>
      </p:sp>
      <p:sp>
        <p:nvSpPr>
          <p:cNvPr id="50" name="正方形/長方形 49">
            <a:extLst>
              <a:ext uri="{FF2B5EF4-FFF2-40B4-BE49-F238E27FC236}">
                <a16:creationId xmlns:a16="http://schemas.microsoft.com/office/drawing/2014/main" id="{A95D5E1F-9DF8-895A-2343-7FE098A90390}"/>
              </a:ext>
            </a:extLst>
          </p:cNvPr>
          <p:cNvSpPr/>
          <p:nvPr/>
        </p:nvSpPr>
        <p:spPr>
          <a:xfrm>
            <a:off x="6178325" y="8070412"/>
            <a:ext cx="418952"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0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表現力</a:t>
            </a:r>
          </a:p>
        </p:txBody>
      </p:sp>
      <p:sp>
        <p:nvSpPr>
          <p:cNvPr id="51" name="正方形/長方形 50">
            <a:extLst>
              <a:ext uri="{FF2B5EF4-FFF2-40B4-BE49-F238E27FC236}">
                <a16:creationId xmlns:a16="http://schemas.microsoft.com/office/drawing/2014/main" id="{E5565784-5712-C295-EEFA-D761CCFB6C7C}"/>
              </a:ext>
            </a:extLst>
          </p:cNvPr>
          <p:cNvSpPr/>
          <p:nvPr/>
        </p:nvSpPr>
        <p:spPr>
          <a:xfrm>
            <a:off x="6178325" y="5668682"/>
            <a:ext cx="418952"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0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思考力</a:t>
            </a:r>
          </a:p>
        </p:txBody>
      </p:sp>
      <p:sp>
        <p:nvSpPr>
          <p:cNvPr id="52" name="正方形/長方形 51">
            <a:extLst>
              <a:ext uri="{FF2B5EF4-FFF2-40B4-BE49-F238E27FC236}">
                <a16:creationId xmlns:a16="http://schemas.microsoft.com/office/drawing/2014/main" id="{E34CBEC6-E28A-89FA-E594-892F9D0E8B2E}"/>
              </a:ext>
            </a:extLst>
          </p:cNvPr>
          <p:cNvSpPr/>
          <p:nvPr/>
        </p:nvSpPr>
        <p:spPr>
          <a:xfrm>
            <a:off x="5771162" y="9285942"/>
            <a:ext cx="826115"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0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学びに向かう力</a:t>
            </a:r>
          </a:p>
        </p:txBody>
      </p:sp>
      <p:sp>
        <p:nvSpPr>
          <p:cNvPr id="2" name="正方形/長方形 1">
            <a:extLst>
              <a:ext uri="{FF2B5EF4-FFF2-40B4-BE49-F238E27FC236}">
                <a16:creationId xmlns:a16="http://schemas.microsoft.com/office/drawing/2014/main" id="{381336F2-17A5-BA9C-4E82-FE4509FE9C05}"/>
              </a:ext>
            </a:extLst>
          </p:cNvPr>
          <p:cNvSpPr/>
          <p:nvPr/>
        </p:nvSpPr>
        <p:spPr>
          <a:xfrm>
            <a:off x="6268093" y="8492812"/>
            <a:ext cx="329184" cy="153888"/>
          </a:xfrm>
          <a:prstGeom prst="rect">
            <a:avLst/>
          </a:prstGeom>
          <a:solidFill>
            <a:sysClr val="windowText" lastClr="000000"/>
          </a:solidFill>
        </p:spPr>
        <p:txBody>
          <a:bodyPr wrap="squar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知識</a:t>
            </a:r>
          </a:p>
        </p:txBody>
      </p:sp>
      <p:grpSp>
        <p:nvGrpSpPr>
          <p:cNvPr id="3" name="グループ化 2">
            <a:extLst>
              <a:ext uri="{FF2B5EF4-FFF2-40B4-BE49-F238E27FC236}">
                <a16:creationId xmlns:a16="http://schemas.microsoft.com/office/drawing/2014/main" id="{22E279C5-8ACE-F2DA-ECE0-6AF9E4C44B6F}"/>
              </a:ext>
            </a:extLst>
          </p:cNvPr>
          <p:cNvGrpSpPr/>
          <p:nvPr/>
        </p:nvGrpSpPr>
        <p:grpSpPr>
          <a:xfrm>
            <a:off x="234720" y="7910774"/>
            <a:ext cx="3455340" cy="373240"/>
            <a:chOff x="2739305" y="3839842"/>
            <a:chExt cx="3455340" cy="373240"/>
          </a:xfrm>
          <a:effectLst/>
        </p:grpSpPr>
        <p:sp>
          <p:nvSpPr>
            <p:cNvPr id="5" name="角丸四角形 25">
              <a:extLst>
                <a:ext uri="{FF2B5EF4-FFF2-40B4-BE49-F238E27FC236}">
                  <a16:creationId xmlns:a16="http://schemas.microsoft.com/office/drawing/2014/main" id="{E06DEE1D-4F42-7729-705B-2B7CB6342FAF}"/>
                </a:ext>
              </a:extLst>
            </p:cNvPr>
            <p:cNvSpPr/>
            <p:nvPr/>
          </p:nvSpPr>
          <p:spPr>
            <a:xfrm>
              <a:off x="2739305" y="3839842"/>
              <a:ext cx="3455340" cy="373240"/>
            </a:xfrm>
            <a:prstGeom prst="roundRect">
              <a:avLst>
                <a:gd name="adj" fmla="val 20952"/>
              </a:avLst>
            </a:prstGeom>
            <a:solidFill>
              <a:sysClr val="window" lastClr="FFFFFF"/>
            </a:solidFill>
            <a:ln w="12700">
              <a:solidFill>
                <a:sysClr val="windowText" lastClr="000000"/>
              </a:solidFill>
              <a:prstDash val="sysDot"/>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black"/>
                </a:solidFill>
                <a:effectLst/>
                <a:uLnTx/>
                <a:uFillTx/>
                <a:latin typeface="Arial"/>
                <a:ea typeface="ＭＳ Ｐゴシック"/>
              </a:endParaRPr>
            </a:p>
          </p:txBody>
        </p:sp>
        <p:sp>
          <p:nvSpPr>
            <p:cNvPr id="6" name="テキスト ボックス 5">
              <a:extLst>
                <a:ext uri="{FF2B5EF4-FFF2-40B4-BE49-F238E27FC236}">
                  <a16:creationId xmlns:a16="http://schemas.microsoft.com/office/drawing/2014/main" id="{D227122E-25C7-7CBD-4B33-C6C7BD2F2D3A}"/>
                </a:ext>
              </a:extLst>
            </p:cNvPr>
            <p:cNvSpPr txBox="1"/>
            <p:nvPr/>
          </p:nvSpPr>
          <p:spPr>
            <a:xfrm>
              <a:off x="2803118" y="3864416"/>
              <a:ext cx="3391527" cy="333425"/>
            </a:xfrm>
            <a:prstGeom prst="rect">
              <a:avLst/>
            </a:prstGeom>
            <a:noFill/>
          </p:spPr>
          <p:txBody>
            <a:bodyPr wrap="square" lIns="0" tIns="0" rIns="0" bIns="0" rtlCol="0" anchor="t" anchorCtr="0">
              <a:spAutoFit/>
            </a:bodyPr>
            <a:lstStyle/>
            <a:p>
              <a:pPr marL="0" marR="0" lvl="0" indent="0" algn="just" defTabSz="914400" eaLnBrk="1" fontAlgn="auto" latinLnBrk="0" hangingPunct="1">
                <a:lnSpc>
                  <a:spcPts val="1400"/>
                </a:lnSpc>
                <a:spcBef>
                  <a:spcPts val="0"/>
                </a:spcBef>
                <a:spcAft>
                  <a:spcPts val="0"/>
                </a:spcAft>
                <a:buClrTx/>
                <a:buSzTx/>
                <a:buFontTx/>
                <a:buNone/>
                <a:tabLst/>
                <a:defRPr/>
              </a:pPr>
              <a:r>
                <a:rPr kumimoji="0" lang="en-US" altLang="ja-JP" sz="1000" b="0" i="0" u="none" strike="noStrike" kern="0" cap="none" spc="0" normalizeH="0" baseline="0" noProof="0">
                  <a:ln>
                    <a:noFill/>
                  </a:ln>
                  <a:solidFill>
                    <a:prstClr val="black"/>
                  </a:solidFill>
                  <a:effectLst/>
                  <a:uLnTx/>
                  <a:uFillTx/>
                  <a:latin typeface="Arial Black"/>
                  <a:ea typeface="HGP創英角ｺﾞｼｯｸUB"/>
                </a:rPr>
                <a:t>Point</a:t>
              </a:r>
              <a:r>
                <a:rPr kumimoji="0" lang="ja-JP" altLang="en-US" sz="1000" b="0" i="0" u="none" strike="noStrike" kern="0" cap="none" spc="0" normalizeH="0" baseline="0" noProof="0">
                  <a:ln>
                    <a:noFill/>
                  </a:ln>
                  <a:solidFill>
                    <a:prstClr val="black"/>
                  </a:solidFill>
                  <a:effectLst/>
                  <a:uLnTx/>
                  <a:uFillTx/>
                  <a:latin typeface="Arial Black"/>
                  <a:ea typeface="HGP創英角ｺﾞｼｯｸUB"/>
                </a:rPr>
                <a:t>：アクティブラーニング</a:t>
              </a: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black"/>
                  </a:solidFill>
                  <a:effectLst/>
                  <a:uLnTx/>
                  <a:uFillTx/>
                  <a:latin typeface="Arial Black"/>
                  <a:ea typeface="ＭＳ Ｐゴシック"/>
                </a:rPr>
                <a:t>自分の思ったこと、考えたことをまとめることで、理解を深</a:t>
              </a:r>
              <a:r>
                <a:rPr lang="ja-JP" altLang="en-US" sz="1000" kern="0">
                  <a:solidFill>
                    <a:prstClr val="black"/>
                  </a:solidFill>
                  <a:latin typeface="Arial Black"/>
                  <a:ea typeface="ＭＳ Ｐゴシック"/>
                </a:rPr>
                <a:t>め</a:t>
              </a:r>
              <a:r>
                <a:rPr kumimoji="0" lang="ja-JP" altLang="en-US" sz="1000" b="0" i="0" u="none" strike="noStrike" kern="0" cap="none" spc="0" normalizeH="0" baseline="0" noProof="0">
                  <a:ln>
                    <a:noFill/>
                  </a:ln>
                  <a:solidFill>
                    <a:prstClr val="black"/>
                  </a:solidFill>
                  <a:effectLst/>
                  <a:uLnTx/>
                  <a:uFillTx/>
                  <a:latin typeface="Arial Black"/>
                  <a:ea typeface="ＭＳ Ｐゴシック"/>
                </a:rPr>
                <a:t>る。</a:t>
              </a:r>
            </a:p>
          </p:txBody>
        </p:sp>
        <p:sp>
          <p:nvSpPr>
            <p:cNvPr id="7" name="テキスト ボックス 6">
              <a:extLst>
                <a:ext uri="{FF2B5EF4-FFF2-40B4-BE49-F238E27FC236}">
                  <a16:creationId xmlns:a16="http://schemas.microsoft.com/office/drawing/2014/main" id="{9D8DC287-BD54-C0A5-D9AD-F353BED0FD4F}"/>
                </a:ext>
              </a:extLst>
            </p:cNvPr>
            <p:cNvSpPr txBox="1"/>
            <p:nvPr/>
          </p:nvSpPr>
          <p:spPr>
            <a:xfrm>
              <a:off x="4335242" y="3864416"/>
              <a:ext cx="778316" cy="155711"/>
            </a:xfrm>
            <a:prstGeom prst="rect">
              <a:avLst/>
            </a:prstGeom>
            <a:solidFill>
              <a:sysClr val="windowText" lastClr="000000"/>
            </a:solid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white"/>
                  </a:solidFill>
                  <a:effectLst/>
                  <a:uLnTx/>
                  <a:uFillTx/>
                  <a:latin typeface="HGP創英角ｺﾞｼｯｸUB"/>
                  <a:ea typeface="HGP創英角ｺﾞｼｯｸUB"/>
                </a:rPr>
                <a:t>レポート活動</a:t>
              </a:r>
              <a:endParaRPr kumimoji="0" lang="en-US" altLang="ja-JP" sz="1000" b="0" i="0" u="none" strike="noStrike" kern="0" cap="none" spc="0" normalizeH="0" baseline="0" noProof="0">
                <a:ln>
                  <a:noFill/>
                </a:ln>
                <a:solidFill>
                  <a:prstClr val="white"/>
                </a:solidFill>
                <a:effectLst/>
                <a:uLnTx/>
                <a:uFillTx/>
                <a:latin typeface="HGP創英角ｺﾞｼｯｸUB"/>
                <a:ea typeface="HGP創英角ｺﾞｼｯｸUB"/>
              </a:endParaRPr>
            </a:p>
          </p:txBody>
        </p:sp>
      </p:grpSp>
      <p:grpSp>
        <p:nvGrpSpPr>
          <p:cNvPr id="16" name="グループ化 15">
            <a:extLst>
              <a:ext uri="{FF2B5EF4-FFF2-40B4-BE49-F238E27FC236}">
                <a16:creationId xmlns:a16="http://schemas.microsoft.com/office/drawing/2014/main" id="{45C0B42A-0796-8834-E0A8-3A34F3C2A2CA}"/>
              </a:ext>
            </a:extLst>
          </p:cNvPr>
          <p:cNvGrpSpPr/>
          <p:nvPr/>
        </p:nvGrpSpPr>
        <p:grpSpPr>
          <a:xfrm>
            <a:off x="234720" y="6214852"/>
            <a:ext cx="1692000" cy="723331"/>
            <a:chOff x="2667887" y="3850282"/>
            <a:chExt cx="1807274" cy="723331"/>
          </a:xfrm>
          <a:effectLst/>
        </p:grpSpPr>
        <p:sp>
          <p:nvSpPr>
            <p:cNvPr id="17" name="角丸四角形 10">
              <a:extLst>
                <a:ext uri="{FF2B5EF4-FFF2-40B4-BE49-F238E27FC236}">
                  <a16:creationId xmlns:a16="http://schemas.microsoft.com/office/drawing/2014/main" id="{2303FC0C-279E-6934-85BE-08B4CFE74F66}"/>
                </a:ext>
              </a:extLst>
            </p:cNvPr>
            <p:cNvSpPr/>
            <p:nvPr/>
          </p:nvSpPr>
          <p:spPr>
            <a:xfrm>
              <a:off x="2667887" y="3850282"/>
              <a:ext cx="1807274" cy="723331"/>
            </a:xfrm>
            <a:prstGeom prst="roundRect">
              <a:avLst>
                <a:gd name="adj" fmla="val 7350"/>
              </a:avLst>
            </a:prstGeom>
            <a:solidFill>
              <a:sysClr val="window" lastClr="FFFFFF"/>
            </a:solidFill>
            <a:ln w="12700">
              <a:solidFill>
                <a:sysClr val="windowText" lastClr="000000"/>
              </a:solidFill>
              <a:prstDash val="sysDot"/>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black"/>
                </a:solidFill>
                <a:effectLst/>
                <a:uLnTx/>
                <a:uFillTx/>
                <a:latin typeface="Arial"/>
                <a:ea typeface="ＭＳ Ｐゴシック"/>
              </a:endParaRPr>
            </a:p>
          </p:txBody>
        </p:sp>
        <p:sp>
          <p:nvSpPr>
            <p:cNvPr id="18" name="テキスト ボックス 17">
              <a:extLst>
                <a:ext uri="{FF2B5EF4-FFF2-40B4-BE49-F238E27FC236}">
                  <a16:creationId xmlns:a16="http://schemas.microsoft.com/office/drawing/2014/main" id="{875A473B-E9AC-A8B8-6A59-831F5C1AE28A}"/>
                </a:ext>
              </a:extLst>
            </p:cNvPr>
            <p:cNvSpPr txBox="1"/>
            <p:nvPr/>
          </p:nvSpPr>
          <p:spPr>
            <a:xfrm>
              <a:off x="2715954" y="3874272"/>
              <a:ext cx="1711140" cy="636072"/>
            </a:xfrm>
            <a:prstGeom prst="rect">
              <a:avLst/>
            </a:prstGeom>
            <a:noFill/>
          </p:spPr>
          <p:txBody>
            <a:bodyPr wrap="square" lIns="0" tIns="0" rIns="0" bIns="0" rtlCol="0" anchor="t" anchorCtr="0">
              <a:spAutoFit/>
            </a:bodyPr>
            <a:lstStyle/>
            <a:p>
              <a:pPr marL="0" marR="0" lvl="0" indent="0" defTabSz="914400" eaLnBrk="1" fontAlgn="auto" latinLnBrk="0" hangingPunct="1">
                <a:lnSpc>
                  <a:spcPts val="1400"/>
                </a:lnSpc>
                <a:spcBef>
                  <a:spcPts val="0"/>
                </a:spcBef>
                <a:spcAft>
                  <a:spcPts val="0"/>
                </a:spcAft>
                <a:buClrTx/>
                <a:buSzTx/>
                <a:buFontTx/>
                <a:buNone/>
                <a:tabLst/>
                <a:defRPr/>
              </a:pPr>
              <a:r>
                <a:rPr kumimoji="0" lang="en-US" altLang="ja-JP" sz="1000" b="0" i="0" u="none" strike="noStrike" kern="0" cap="none" spc="0" normalizeH="0" baseline="0" noProof="0">
                  <a:ln>
                    <a:noFill/>
                  </a:ln>
                  <a:solidFill>
                    <a:prstClr val="black"/>
                  </a:solidFill>
                  <a:effectLst/>
                  <a:uLnTx/>
                  <a:uFillTx/>
                  <a:latin typeface="Arial Black"/>
                  <a:ea typeface="HGP創英角ｺﾞｼｯｸUB"/>
                </a:rPr>
                <a:t>Point</a:t>
              </a:r>
              <a:r>
                <a:rPr kumimoji="0" lang="ja-JP" altLang="en-US" sz="1000" b="0" i="0" u="none" strike="noStrike" kern="0" cap="none" spc="0" normalizeH="0" baseline="0" noProof="0">
                  <a:ln>
                    <a:noFill/>
                  </a:ln>
                  <a:solidFill>
                    <a:prstClr val="black"/>
                  </a:solidFill>
                  <a:effectLst/>
                  <a:uLnTx/>
                  <a:uFillTx/>
                  <a:latin typeface="Arial Black"/>
                  <a:ea typeface="HGP創英角ｺﾞｼｯｸUB"/>
                </a:rPr>
                <a:t>：アクティブラーニング</a:t>
              </a: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ts val="1400"/>
                </a:lnSpc>
                <a:spcBef>
                  <a:spcPts val="0"/>
                </a:spcBef>
                <a:spcAft>
                  <a:spcPts val="0"/>
                </a:spcAft>
                <a:buClrTx/>
                <a:buSzTx/>
                <a:buFontTx/>
                <a:buNone/>
                <a:tabLst/>
                <a:defRPr/>
              </a:pP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ja-JP" altLang="en-US" sz="1000" b="0" i="0" u="none" strike="noStrike" kern="0" cap="none" normalizeH="0" noProof="0">
                  <a:ln>
                    <a:noFill/>
                  </a:ln>
                  <a:solidFill>
                    <a:prstClr val="black"/>
                  </a:solidFill>
                  <a:effectLst/>
                  <a:uLnTx/>
                  <a:uFillTx/>
                  <a:latin typeface="Arial Black"/>
                  <a:ea typeface="ＭＳ Ｐゴシック"/>
                </a:rPr>
                <a:t>教え合いをとおして、児童の理解を深める。</a:t>
              </a:r>
            </a:p>
          </p:txBody>
        </p:sp>
        <p:sp>
          <p:nvSpPr>
            <p:cNvPr id="19" name="テキスト ボックス 18">
              <a:extLst>
                <a:ext uri="{FF2B5EF4-FFF2-40B4-BE49-F238E27FC236}">
                  <a16:creationId xmlns:a16="http://schemas.microsoft.com/office/drawing/2014/main" id="{DEF929F6-7A83-1CC9-D1CF-41D9076E6E3A}"/>
                </a:ext>
              </a:extLst>
            </p:cNvPr>
            <p:cNvSpPr txBox="1"/>
            <p:nvPr/>
          </p:nvSpPr>
          <p:spPr>
            <a:xfrm>
              <a:off x="2710725" y="4037549"/>
              <a:ext cx="1721598" cy="172064"/>
            </a:xfrm>
            <a:prstGeom prst="rect">
              <a:avLst/>
            </a:prstGeom>
            <a:solidFill>
              <a:sysClr val="windowText" lastClr="000000"/>
            </a:solidFill>
          </p:spPr>
          <p:txBody>
            <a:bodyPr wrap="square" lIns="0" tIns="18000" rIns="0" bIns="0"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white"/>
                  </a:solidFill>
                  <a:effectLst/>
                  <a:uLnTx/>
                  <a:uFillTx/>
                  <a:latin typeface="HGP創英角ｺﾞｼｯｸUB"/>
                  <a:ea typeface="HGP創英角ｺﾞｼｯｸUB"/>
                </a:rPr>
                <a:t>グループ活動（教え合い）</a:t>
              </a:r>
              <a:endParaRPr kumimoji="0" lang="en-US" altLang="ja-JP" sz="1000" b="0" i="0" u="none" strike="noStrike" kern="0" cap="none" spc="0" normalizeH="0" baseline="0" noProof="0">
                <a:ln>
                  <a:noFill/>
                </a:ln>
                <a:solidFill>
                  <a:prstClr val="white"/>
                </a:solidFill>
                <a:effectLst/>
                <a:uLnTx/>
                <a:uFillTx/>
                <a:latin typeface="Arial Black"/>
                <a:ea typeface="ＭＳ Ｐゴシック"/>
              </a:endParaRPr>
            </a:p>
          </p:txBody>
        </p:sp>
      </p:grpSp>
    </p:spTree>
    <p:extLst>
      <p:ext uri="{BB962C8B-B14F-4D97-AF65-F5344CB8AC3E}">
        <p14:creationId xmlns:p14="http://schemas.microsoft.com/office/powerpoint/2010/main" val="41810919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ＭＳ ゴシック"/>
        <a:cs typeface=""/>
      </a:majorFont>
      <a:minorFont>
        <a:latin typeface="Times New Roman"/>
        <a:ea typeface="ＭＳ 明朝"/>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3E7916579E48942A578B93BD249C02F" ma:contentTypeVersion="16" ma:contentTypeDescription="新しいドキュメントを作成します。" ma:contentTypeScope="" ma:versionID="e3500df3e02be88cd0b0a75125f9e041">
  <xsd:schema xmlns:xsd="http://www.w3.org/2001/XMLSchema" xmlns:xs="http://www.w3.org/2001/XMLSchema" xmlns:p="http://schemas.microsoft.com/office/2006/metadata/properties" xmlns:ns2="1f739fab-6d78-413b-bdfb-b8e4b081b506" xmlns:ns3="0cfd19f7-9a31-48f1-a827-fb01c45dd146" targetNamespace="http://schemas.microsoft.com/office/2006/metadata/properties" ma:root="true" ma:fieldsID="f9858e75859dbc383ee1944317de7c7e" ns2:_="" ns3:_="">
    <xsd:import namespace="1f739fab-6d78-413b-bdfb-b8e4b081b506"/>
    <xsd:import namespace="0cfd19f7-9a31-48f1-a827-fb01c45dd14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MediaServiceOCR"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739fab-6d78-413b-bdfb-b8e4b081b506"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3a6e941f-3e61-44d3-bb0b-72ca50aa7e42}" ma:internalName="TaxCatchAll" ma:showField="CatchAllData" ma:web="1f739fab-6d78-413b-bdfb-b8e4b081b50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cfd19f7-9a31-48f1-a827-fb01c45dd14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462c662f-fcd5-4c16-8282-839128f5194f"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cfd19f7-9a31-48f1-a827-fb01c45dd146">
      <Terms xmlns="http://schemas.microsoft.com/office/infopath/2007/PartnerControls"/>
    </lcf76f155ced4ddcb4097134ff3c332f>
    <TaxCatchAll xmlns="1f739fab-6d78-413b-bdfb-b8e4b081b506" xsi:nil="true"/>
  </documentManagement>
</p:properties>
</file>

<file path=customXml/itemProps1.xml><?xml version="1.0" encoding="utf-8"?>
<ds:datastoreItem xmlns:ds="http://schemas.openxmlformats.org/officeDocument/2006/customXml" ds:itemID="{6BA95E08-98A8-47E2-8253-E4A7580DB976}"/>
</file>

<file path=customXml/itemProps2.xml><?xml version="1.0" encoding="utf-8"?>
<ds:datastoreItem xmlns:ds="http://schemas.openxmlformats.org/officeDocument/2006/customXml" ds:itemID="{829B22FB-71CC-418A-A723-E581B79CDA21}"/>
</file>

<file path=customXml/itemProps3.xml><?xml version="1.0" encoding="utf-8"?>
<ds:datastoreItem xmlns:ds="http://schemas.openxmlformats.org/officeDocument/2006/customXml" ds:itemID="{39A96B80-29C0-424F-B2B5-E4CD57F2AFB0}"/>
</file>

<file path=docProps/app.xml><?xml version="1.0" encoding="utf-8"?>
<Properties xmlns="http://schemas.openxmlformats.org/officeDocument/2006/extended-properties" xmlns:vt="http://schemas.openxmlformats.org/officeDocument/2006/docPropsVTypes">
  <Template/>
  <TotalTime>0</TotalTime>
  <Words>1871</Words>
  <Application>Microsoft Office PowerPoint</Application>
  <PresentationFormat>A4 210 x 297 mm</PresentationFormat>
  <Paragraphs>199</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HGP創英角ｺﾞｼｯｸUB</vt:lpstr>
      <vt:lpstr>ＭＳ Ｐゴシック</vt:lpstr>
      <vt:lpstr>ＭＳ Ｐ明朝</vt:lpstr>
      <vt:lpstr>游ゴシック</vt:lpstr>
      <vt:lpstr>Arial</vt:lpstr>
      <vt:lpstr>Arial Black</vt:lpstr>
      <vt:lpstr>Century</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2025-07-29T03:33:02Z</dcterms:created>
  <dcterms:modified xsi:type="dcterms:W3CDTF">2025-07-29T03:33:05Z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0x010100B3E7916579E48942A578B93BD249C02F</vt:lpwstr>
  </property>
</Properties>
</file>