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84" r:id="rId1"/>
  </p:sldMasterIdLst>
  <p:notesMasterIdLst>
    <p:notesMasterId r:id="rId4"/>
  </p:notesMasterIdLst>
  <p:sldIdLst>
    <p:sldId id="312" r:id="rId2"/>
    <p:sldId id="429"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21CFB59B-ED56-4A44-A14D-1CA0441B7987}">
          <p14:sldIdLst>
            <p14:sldId id="312"/>
            <p14:sldId id="429"/>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9ECD4"/>
    <a:srgbClr val="00B050"/>
    <a:srgbClr val="F2F2F2"/>
    <a:srgbClr val="385723"/>
    <a:srgbClr val="548235"/>
    <a:srgbClr val="44546A"/>
    <a:srgbClr val="DADDE1"/>
    <a:srgbClr val="CCECFF"/>
    <a:srgbClr val="D7DDE5"/>
    <a:srgbClr val="B52F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965C46-3B7E-4CC6-A346-DA9EB5103DB2}" v="8" dt="2025-07-29T03:35:05.41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34" autoAdjust="0"/>
    <p:restoredTop sz="96875" autoAdjust="0"/>
  </p:normalViewPr>
  <p:slideViewPr>
    <p:cSldViewPr snapToGrid="0">
      <p:cViewPr varScale="1">
        <p:scale>
          <a:sx n="78" d="100"/>
          <a:sy n="78" d="100"/>
        </p:scale>
        <p:origin x="3690" y="96"/>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1.xml"/><Relationship Id="rId5" Type="http://schemas.openxmlformats.org/officeDocument/2006/relationships/presProps" Target="presProps.xml"/><Relationship Id="rId10" Type="http://schemas.microsoft.com/office/2018/10/relationships/authors" Target="author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19031" cy="494311"/>
          </a:xfrm>
          <a:prstGeom prst="rect">
            <a:avLst/>
          </a:prstGeom>
        </p:spPr>
        <p:txBody>
          <a:bodyPr vert="horz" lIns="87530" tIns="43765" rIns="87530" bIns="43765"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230" y="3"/>
            <a:ext cx="2919031" cy="494311"/>
          </a:xfrm>
          <a:prstGeom prst="rect">
            <a:avLst/>
          </a:prstGeom>
        </p:spPr>
        <p:txBody>
          <a:bodyPr vert="horz" lIns="87530" tIns="43765" rIns="87530" bIns="43765" rtlCol="0"/>
          <a:lstStyle>
            <a:lvl1pPr algn="r">
              <a:defRPr sz="1100"/>
            </a:lvl1pPr>
          </a:lstStyle>
          <a:p>
            <a:fld id="{9C4D9780-BD78-4942-82CE-D5F573E63AFD}"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87530" tIns="43765" rIns="87530" bIns="43765" rtlCol="0" anchor="ctr"/>
          <a:lstStyle/>
          <a:p>
            <a:endParaRPr lang="ja-JP" altLang="en-US"/>
          </a:p>
        </p:txBody>
      </p:sp>
      <p:sp>
        <p:nvSpPr>
          <p:cNvPr id="5" name="ノート プレースホルダー 4"/>
          <p:cNvSpPr>
            <a:spLocks noGrp="1"/>
          </p:cNvSpPr>
          <p:nvPr>
            <p:ph type="body" sz="quarter" idx="3"/>
          </p:nvPr>
        </p:nvSpPr>
        <p:spPr>
          <a:xfrm>
            <a:off x="673279" y="4748747"/>
            <a:ext cx="5389213" cy="3884086"/>
          </a:xfrm>
          <a:prstGeom prst="rect">
            <a:avLst/>
          </a:prstGeom>
        </p:spPr>
        <p:txBody>
          <a:bodyPr vert="horz" lIns="87530" tIns="43765" rIns="87530" bIns="4376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372006"/>
            <a:ext cx="2919031" cy="494311"/>
          </a:xfrm>
          <a:prstGeom prst="rect">
            <a:avLst/>
          </a:prstGeom>
        </p:spPr>
        <p:txBody>
          <a:bodyPr vert="horz" lIns="87530" tIns="43765" rIns="87530" bIns="4376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230" y="9372006"/>
            <a:ext cx="2919031" cy="494311"/>
          </a:xfrm>
          <a:prstGeom prst="rect">
            <a:avLst/>
          </a:prstGeom>
        </p:spPr>
        <p:txBody>
          <a:bodyPr vert="horz" lIns="87530" tIns="43765" rIns="87530" bIns="43765" rtlCol="0" anchor="b"/>
          <a:lstStyle>
            <a:lvl1pPr algn="r">
              <a:defRPr sz="1100"/>
            </a:lvl1pPr>
          </a:lstStyle>
          <a:p>
            <a:fld id="{D4F922E2-08B1-4195-822A-B20EFD8A3B34}" type="slidenum">
              <a:rPr kumimoji="1" lang="ja-JP" altLang="en-US" smtClean="0"/>
              <a:t>‹#›</a:t>
            </a:fld>
            <a:endParaRPr kumimoji="1" lang="ja-JP" altLang="en-US"/>
          </a:p>
        </p:txBody>
      </p:sp>
    </p:spTree>
    <p:extLst>
      <p:ext uri="{BB962C8B-B14F-4D97-AF65-F5344CB8AC3E}">
        <p14:creationId xmlns:p14="http://schemas.microsoft.com/office/powerpoint/2010/main" val="30184047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4F922E2-08B1-4195-822A-B20EFD8A3B34}" type="slidenum">
              <a:rPr kumimoji="1" lang="ja-JP" altLang="en-US" smtClean="0"/>
              <a:t>0</a:t>
            </a:fld>
            <a:endParaRPr kumimoji="1" lang="ja-JP" altLang="en-US"/>
          </a:p>
        </p:txBody>
      </p:sp>
    </p:spTree>
    <p:extLst>
      <p:ext uri="{BB962C8B-B14F-4D97-AF65-F5344CB8AC3E}">
        <p14:creationId xmlns:p14="http://schemas.microsoft.com/office/powerpoint/2010/main" val="2508872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4F922E2-08B1-4195-822A-B20EFD8A3B34}" type="slidenum">
              <a:rPr kumimoji="1" lang="ja-JP" altLang="en-US" smtClean="0"/>
              <a:t>1</a:t>
            </a:fld>
            <a:endParaRPr kumimoji="1" lang="ja-JP" altLang="en-US"/>
          </a:p>
        </p:txBody>
      </p:sp>
    </p:spTree>
    <p:extLst>
      <p:ext uri="{BB962C8B-B14F-4D97-AF65-F5344CB8AC3E}">
        <p14:creationId xmlns:p14="http://schemas.microsoft.com/office/powerpoint/2010/main" val="461604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5353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542DFF92-FC42-D05C-ED6A-C19C2AA4E7A9}"/>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622813402"/>
      </p:ext>
    </p:extLst>
  </p:cSld>
  <p:clrMapOvr>
    <a:masterClrMapping/>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guide id="3" pos="4065" userDrawn="1">
          <p15:clr>
            <a:srgbClr val="FBAE40"/>
          </p15:clr>
        </p15:guide>
        <p15:guide id="4" pos="25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見出し">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09BA3249-E3A6-5E57-BC29-4DBC1C2AE705}"/>
              </a:ext>
            </a:extLst>
          </p:cNvPr>
          <p:cNvSpPr/>
          <p:nvPr userDrawn="1"/>
        </p:nvSpPr>
        <p:spPr>
          <a:xfrm>
            <a:off x="188913" y="101600"/>
            <a:ext cx="6480175" cy="5715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a:extLst>
              <a:ext uri="{FF2B5EF4-FFF2-40B4-BE49-F238E27FC236}">
                <a16:creationId xmlns:a16="http://schemas.microsoft.com/office/drawing/2014/main" id="{7EC7AC66-2DEE-E958-CABA-C47CC0686D9C}"/>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1919761652"/>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guide id="3" pos="4065" userDrawn="1">
          <p15:clr>
            <a:srgbClr val="FBAE40"/>
          </p15:clr>
        </p15:guide>
        <p15:guide id="4" pos="25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学習指導案など">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59241A5-0AA3-5F55-C6C5-C1766B46D025}"/>
              </a:ext>
            </a:extLst>
          </p:cNvPr>
          <p:cNvSpPr/>
          <p:nvPr userDrawn="1"/>
        </p:nvSpPr>
        <p:spPr>
          <a:xfrm>
            <a:off x="0" y="0"/>
            <a:ext cx="6858001" cy="216000"/>
          </a:xfrm>
          <a:prstGeom prst="rect">
            <a:avLst/>
          </a:prstGeom>
          <a:solidFill>
            <a:srgbClr val="548235"/>
          </a:solidFill>
          <a:ln w="12700" cap="flat" cmpd="sng" algn="ctr">
            <a:noFill/>
            <a:prstDash val="solid"/>
            <a:miter lim="800000"/>
          </a:ln>
          <a:effectLst/>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sp>
        <p:nvSpPr>
          <p:cNvPr id="4" name="正方形/長方形 3">
            <a:extLst>
              <a:ext uri="{FF2B5EF4-FFF2-40B4-BE49-F238E27FC236}">
                <a16:creationId xmlns:a16="http://schemas.microsoft.com/office/drawing/2014/main" id="{D9B162DC-FB55-F030-36E9-E96467D87AB5}"/>
              </a:ext>
            </a:extLst>
          </p:cNvPr>
          <p:cNvSpPr/>
          <p:nvPr userDrawn="1"/>
        </p:nvSpPr>
        <p:spPr>
          <a:xfrm>
            <a:off x="51384" y="17863"/>
            <a:ext cx="1119188" cy="180281"/>
          </a:xfrm>
          <a:prstGeom prst="rect">
            <a:avLst/>
          </a:prstGeom>
          <a:solidFill>
            <a:schemeClr val="bg1"/>
          </a:solidFill>
          <a:ln w="12700" cap="flat" cmpd="sng" algn="ctr">
            <a:noFill/>
            <a:prstDash val="solid"/>
            <a:miter lim="800000"/>
          </a:ln>
          <a:effectLst/>
        </p:spPr>
        <p:txBody>
          <a:bodyPr lIns="36000" tIns="0" rIns="36000" bIns="0" rtlCol="0" anchor="ctr"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548235"/>
                </a:solidFill>
                <a:effectLst/>
                <a:uLnTx/>
                <a:uFillTx/>
                <a:latin typeface="HGP創英角ｺﾞｼｯｸUB"/>
                <a:ea typeface="HGP創英角ｺﾞｼｯｸUB"/>
              </a:rPr>
              <a:t>洪水・土砂災害</a:t>
            </a:r>
          </a:p>
        </p:txBody>
      </p:sp>
      <p:sp>
        <p:nvSpPr>
          <p:cNvPr id="3" name="スライド番号プレースホルダー 2">
            <a:extLst>
              <a:ext uri="{FF2B5EF4-FFF2-40B4-BE49-F238E27FC236}">
                <a16:creationId xmlns:a16="http://schemas.microsoft.com/office/drawing/2014/main" id="{86B23984-4525-F415-FC78-84F3FA0BA10C}"/>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3471100228"/>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guide id="3" pos="4156">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Slide Number Placeholder 5"/>
          <p:cNvSpPr>
            <a:spLocks noGrp="1"/>
          </p:cNvSpPr>
          <p:nvPr>
            <p:ph type="sldNum" sz="quarter" idx="4"/>
          </p:nvPr>
        </p:nvSpPr>
        <p:spPr>
          <a:xfrm>
            <a:off x="2657475" y="9690000"/>
            <a:ext cx="1543050" cy="216000"/>
          </a:xfrm>
          <a:prstGeom prst="rect">
            <a:avLst/>
          </a:prstGeom>
        </p:spPr>
        <p:txBody>
          <a:bodyPr vert="horz" lIns="0" tIns="0" rIns="0" bIns="0" rtlCol="0" anchor="ctr"/>
          <a:lstStyle>
            <a:lvl1pPr algn="ctr">
              <a:defRPr sz="900">
                <a:solidFill>
                  <a:schemeClr val="tx1"/>
                </a:solidFill>
                <a:latin typeface="Arial" panose="020B0604020202020204" pitchFamily="34" charset="0"/>
                <a:cs typeface="Arial" panose="020B0604020202020204" pitchFamily="34" charset="0"/>
              </a:defRPr>
            </a:lvl1p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2282032713"/>
      </p:ext>
    </p:extLst>
  </p:cSld>
  <p:clrMap bg1="lt1" tx1="dk1" bg2="lt2" tx2="dk2" accent1="accent1" accent2="accent2" accent3="accent3" accent4="accent4" accent5="accent5" accent6="accent6" hlink="hlink" folHlink="folHlink"/>
  <p:sldLayoutIdLst>
    <p:sldLayoutId id="2147483701" r:id="rId1"/>
    <p:sldLayoutId id="2147483691" r:id="rId2"/>
    <p:sldLayoutId id="2147483696" r:id="rId3"/>
    <p:sldLayoutId id="2147483703" r:id="rId4"/>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guide id="3" pos="4201" userDrawn="1">
          <p15:clr>
            <a:srgbClr val="F26B43"/>
          </p15:clr>
        </p15:guide>
        <p15:guide id="4" pos="11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5">
            <a:extLst>
              <a:ext uri="{FF2B5EF4-FFF2-40B4-BE49-F238E27FC236}">
                <a16:creationId xmlns:a16="http://schemas.microsoft.com/office/drawing/2014/main" id="{2CEFB59E-6F64-0A1B-6E92-822AF09BB5DF}"/>
              </a:ext>
            </a:extLst>
          </p:cNvPr>
          <p:cNvSpPr txBox="1">
            <a:spLocks/>
          </p:cNvSpPr>
          <p:nvPr/>
        </p:nvSpPr>
        <p:spPr>
          <a:xfrm>
            <a:off x="1032719" y="236308"/>
            <a:ext cx="5825281" cy="432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20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1" lang="ja-JP" altLang="en-US" sz="2000" b="0" i="0" u="none" strike="noStrike" kern="1200" cap="none" spc="0" normalizeH="0" baseline="0" noProof="0">
                <a:ln>
                  <a:noFill/>
                </a:ln>
                <a:solidFill>
                  <a:sysClr val="windowText" lastClr="000000"/>
                </a:solidFill>
                <a:effectLst/>
                <a:uLnTx/>
                <a:uFillTx/>
                <a:latin typeface="Arial Black"/>
                <a:ea typeface="HGP創英角ｺﾞｼｯｸUB"/>
              </a:rPr>
              <a:t>テーマ③ 災害から身を守る行動を知る</a:t>
            </a:r>
          </a:p>
        </p:txBody>
      </p:sp>
      <p:sp>
        <p:nvSpPr>
          <p:cNvPr id="13" name="正方形/長方形 12">
            <a:extLst>
              <a:ext uri="{FF2B5EF4-FFF2-40B4-BE49-F238E27FC236}">
                <a16:creationId xmlns:a16="http://schemas.microsoft.com/office/drawing/2014/main" id="{400EBF01-BE59-721D-FEE9-855FD595330C}"/>
              </a:ext>
            </a:extLst>
          </p:cNvPr>
          <p:cNvSpPr/>
          <p:nvPr/>
        </p:nvSpPr>
        <p:spPr>
          <a:xfrm>
            <a:off x="0" y="0"/>
            <a:ext cx="6858001" cy="216000"/>
          </a:xfrm>
          <a:prstGeom prst="rect">
            <a:avLst/>
          </a:prstGeom>
          <a:no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学習指導案</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高学年 テーマ③　</a:t>
            </a: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sp>
        <p:nvSpPr>
          <p:cNvPr id="2" name="正方形/長方形 1">
            <a:extLst>
              <a:ext uri="{FF2B5EF4-FFF2-40B4-BE49-F238E27FC236}">
                <a16:creationId xmlns:a16="http://schemas.microsoft.com/office/drawing/2014/main" id="{266E8780-4028-062A-39CA-AC5C980FF518}"/>
              </a:ext>
            </a:extLst>
          </p:cNvPr>
          <p:cNvSpPr/>
          <p:nvPr/>
        </p:nvSpPr>
        <p:spPr>
          <a:xfrm>
            <a:off x="189000" y="285178"/>
            <a:ext cx="843957" cy="334260"/>
          </a:xfrm>
          <a:prstGeom prst="rect">
            <a:avLst/>
          </a:prstGeom>
          <a:solidFill>
            <a:srgbClr val="548235"/>
          </a:solidFill>
        </p:spPr>
        <p:txBody>
          <a:bodyPr wrap="none" lIns="0" tIns="0" rIns="0" bIns="36000" anchor="b" anchorCtr="0">
            <a:noAutofit/>
          </a:bodyPr>
          <a:lstStyle/>
          <a:p>
            <a:pPr marL="0" marR="0" lvl="0" indent="0" algn="ctr" defTabSz="839876"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white"/>
                </a:solidFill>
                <a:effectLst/>
                <a:uLnTx/>
                <a:uFillTx/>
                <a:latin typeface="HGP創英角ｺﾞｼｯｸUB"/>
                <a:ea typeface="HGP創英角ｺﾞｼｯｸUB"/>
              </a:rPr>
              <a:t>高学年</a:t>
            </a:r>
          </a:p>
        </p:txBody>
      </p:sp>
      <p:graphicFrame>
        <p:nvGraphicFramePr>
          <p:cNvPr id="8" name="表 7">
            <a:extLst>
              <a:ext uri="{FF2B5EF4-FFF2-40B4-BE49-F238E27FC236}">
                <a16:creationId xmlns:a16="http://schemas.microsoft.com/office/drawing/2014/main" id="{6FD7B9D7-A938-60DD-CBBF-72FC1C01AA39}"/>
              </a:ext>
            </a:extLst>
          </p:cNvPr>
          <p:cNvGraphicFramePr>
            <a:graphicFrameLocks noGrp="1"/>
          </p:cNvGraphicFramePr>
          <p:nvPr>
            <p:extLst>
              <p:ext uri="{D42A27DB-BD31-4B8C-83A1-F6EECF244321}">
                <p14:modId xmlns:p14="http://schemas.microsoft.com/office/powerpoint/2010/main" val="2794596663"/>
              </p:ext>
            </p:extLst>
          </p:nvPr>
        </p:nvGraphicFramePr>
        <p:xfrm>
          <a:off x="189000" y="2150504"/>
          <a:ext cx="6480000" cy="7572820"/>
        </p:xfrm>
        <a:graphic>
          <a:graphicData uri="http://schemas.openxmlformats.org/drawingml/2006/table">
            <a:tbl>
              <a:tblPr firstRow="1" bandRow="1"/>
              <a:tblGrid>
                <a:gridCol w="1800000">
                  <a:extLst>
                    <a:ext uri="{9D8B030D-6E8A-4147-A177-3AD203B41FA5}">
                      <a16:colId xmlns:a16="http://schemas.microsoft.com/office/drawing/2014/main" val="20001"/>
                    </a:ext>
                  </a:extLst>
                </a:gridCol>
                <a:gridCol w="360000">
                  <a:extLst>
                    <a:ext uri="{9D8B030D-6E8A-4147-A177-3AD203B41FA5}">
                      <a16:colId xmlns:a16="http://schemas.microsoft.com/office/drawing/2014/main" val="3233394455"/>
                    </a:ext>
                  </a:extLst>
                </a:gridCol>
                <a:gridCol w="2520000">
                  <a:extLst>
                    <a:ext uri="{9D8B030D-6E8A-4147-A177-3AD203B41FA5}">
                      <a16:colId xmlns:a16="http://schemas.microsoft.com/office/drawing/2014/main" val="631405766"/>
                    </a:ext>
                  </a:extLst>
                </a:gridCol>
                <a:gridCol w="1800000">
                  <a:extLst>
                    <a:ext uri="{9D8B030D-6E8A-4147-A177-3AD203B41FA5}">
                      <a16:colId xmlns:a16="http://schemas.microsoft.com/office/drawing/2014/main" val="3461077804"/>
                    </a:ext>
                  </a:extLst>
                </a:gridCol>
              </a:tblGrid>
              <a:tr h="4572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学習活動</a:t>
                      </a:r>
                    </a:p>
                  </a:txBody>
                  <a:tcPr marL="72000" marR="72000" marT="36000" marB="36000" anchor="ctr">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100">
                          <a:latin typeface="Arial" panose="020B0604020202020204" pitchFamily="34" charset="0"/>
                          <a:ea typeface="ＭＳ Ｐゴシック" panose="020B0600070205080204" pitchFamily="50" charset="-128"/>
                          <a:cs typeface="Arial" panose="020B0604020202020204" pitchFamily="34" charset="0"/>
                        </a:rPr>
                        <a:t>ppt</a:t>
                      </a:r>
                    </a:p>
                  </a:txBody>
                  <a:tcPr marL="18000" marR="18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発問例と予想される児童の反応例</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発問・指示（●）　予想される反応（・）</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指導上の留意点</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支援（</a:t>
                      </a:r>
                      <a:r>
                        <a:rPr kumimoji="1" lang="ja-JP" altLang="en-US" sz="1000" kern="1200">
                          <a:solidFill>
                            <a:srgbClr val="000000"/>
                          </a:solidFill>
                          <a:latin typeface="Arial" panose="020B0604020202020204" pitchFamily="34" charset="0"/>
                          <a:ea typeface="ＭＳ Ｐゴシック" panose="020B0600070205080204" pitchFamily="50" charset="-128"/>
                          <a:cs typeface="Arial" panose="020B0604020202020204" pitchFamily="34" charset="0"/>
                        </a:rPr>
                        <a:t>◆</a:t>
                      </a: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　評価（☆）</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2520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indent="-180000" algn="l">
                        <a:lnSpc>
                          <a:spcPts val="1200"/>
                        </a:lnSpc>
                      </a:pPr>
                      <a:r>
                        <a:rPr kumimoji="1" lang="ja-JP" altLang="en-US" sz="1000">
                          <a:solidFill>
                            <a:schemeClr val="tx1"/>
                          </a:solidFill>
                          <a:latin typeface="ＭＳ Ｐ明朝" panose="02020600040205080304" pitchFamily="18" charset="-128"/>
                          <a:ea typeface="ＭＳ Ｐ明朝" panose="02020600040205080304" pitchFamily="18" charset="-128"/>
                        </a:rPr>
                        <a:t>学習の題目　（１分）</a:t>
                      </a:r>
                      <a:endParaRPr kumimoji="1" lang="en-US" altLang="ja-JP" sz="1000">
                        <a:solidFill>
                          <a:schemeClr val="tx1"/>
                        </a:solidFill>
                        <a:latin typeface="ＭＳ Ｐ明朝" panose="02020600040205080304" pitchFamily="18" charset="-128"/>
                        <a:ea typeface="ＭＳ Ｐ明朝" panose="02020600040205080304" pitchFamily="18" charset="-128"/>
                      </a:endParaRPr>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a:t>1</a:t>
                      </a:r>
                      <a:endParaRPr kumimoji="1" lang="ja-JP" altLang="en-US" sz="1000"/>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kumimoji="1" lang="ja-JP" altLang="en-US"/>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kumimoji="1" lang="ja-JP" altLang="en-US"/>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4400">
                <a:tc gridSpan="4">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0" indent="0" algn="l">
                        <a:lnSpc>
                          <a:spcPts val="1200"/>
                        </a:lnSpc>
                      </a:pPr>
                      <a:r>
                        <a:rPr kumimoji="1" lang="ja-JP" altLang="en-US" sz="1100" dirty="0">
                          <a:solidFill>
                            <a:schemeClr val="tx1"/>
                          </a:solidFill>
                          <a:latin typeface="+mn-ea"/>
                          <a:ea typeface="+mn-ea"/>
                        </a:rPr>
                        <a:t>導　入　（計８分）</a:t>
                      </a:r>
                      <a:endParaRPr kumimoji="1" lang="en-US" altLang="ja-JP" sz="1100" dirty="0">
                        <a:solidFill>
                          <a:schemeClr val="tx1"/>
                        </a:solidFill>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768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79388" indent="-179388" algn="l">
                        <a:lnSpc>
                          <a:spcPts val="1200"/>
                        </a:lnSpc>
                      </a:pPr>
                      <a:r>
                        <a:rPr kumimoji="1" lang="ja-JP" altLang="en-US" sz="1000" dirty="0">
                          <a:solidFill>
                            <a:srgbClr val="000000"/>
                          </a:solidFill>
                          <a:latin typeface="ＭＳ Ｐ明朝" panose="02020600040205080304" pitchFamily="18" charset="-128"/>
                          <a:ea typeface="ＭＳ Ｐ明朝" panose="02020600040205080304" pitchFamily="18" charset="-128"/>
                        </a:rPr>
                        <a:t>１</a:t>
                      </a:r>
                      <a:r>
                        <a:rPr kumimoji="1" lang="en-US" altLang="ja-JP" sz="1000" dirty="0">
                          <a:solidFill>
                            <a:srgbClr val="000000"/>
                          </a:solidFill>
                          <a:latin typeface="ＭＳ Ｐ明朝" panose="02020600040205080304" pitchFamily="18" charset="-128"/>
                          <a:ea typeface="ＭＳ Ｐ明朝" panose="02020600040205080304" pitchFamily="18" charset="-128"/>
                        </a:rPr>
                        <a:t>.	</a:t>
                      </a:r>
                      <a:r>
                        <a:rPr kumimoji="1" lang="ja-JP" altLang="en-US" sz="1000" spc="-140" baseline="0" dirty="0">
                          <a:solidFill>
                            <a:srgbClr val="000000"/>
                          </a:solidFill>
                          <a:latin typeface="ＭＳ Ｐ明朝" panose="02020600040205080304" pitchFamily="18" charset="-128"/>
                          <a:ea typeface="ＭＳ Ｐ明朝" panose="02020600040205080304" pitchFamily="18" charset="-128"/>
                        </a:rPr>
                        <a:t>洪水・土砂災害について思い起こし、学習のねらいを確認する。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endParaRPr kumimoji="1" lang="en-US" altLang="ja-JP" sz="1000" dirty="0"/>
                    </a:p>
                    <a:p>
                      <a:pPr algn="ctr"/>
                      <a:endParaRPr kumimoji="1" lang="ja-JP" altLang="en-US" sz="1000" dirty="0"/>
                    </a:p>
                  </a:txBody>
                  <a:tcPr marL="18000" marR="18000" marT="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kumimoji="1" lang="ja-JP" altLang="en-US"/>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200"/>
                        </a:lnSpc>
                        <a:spcBef>
                          <a:spcPts val="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lvl="0" indent="-357188" algn="l"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１</a:t>
                      </a:r>
                      <a:r>
                        <a:rPr kumimoji="1" lang="en-US" altLang="ja-JP" sz="1000">
                          <a:solidFill>
                            <a:srgbClr val="000000"/>
                          </a:solidFill>
                          <a:latin typeface="Century" panose="02040604050505020304" pitchFamily="18" charset="0"/>
                          <a:ea typeface="ＭＳ Ｐ明朝" panose="02020600040205080304" pitchFamily="18" charset="-128"/>
                        </a:rPr>
                        <a:t>-①	</a:t>
                      </a:r>
                      <a:r>
                        <a:rPr kumimoji="1" lang="ja-JP" altLang="en-US" sz="1000">
                          <a:solidFill>
                            <a:srgbClr val="000000"/>
                          </a:solidFill>
                          <a:latin typeface="Century" panose="02040604050505020304" pitchFamily="18" charset="0"/>
                          <a:ea typeface="ＭＳ Ｐ明朝" panose="02020600040205080304" pitchFamily="18" charset="-128"/>
                        </a:rPr>
                        <a:t>大雨が降ったとき、街が</a:t>
                      </a:r>
                      <a:br>
                        <a:rPr kumimoji="1" lang="ja-JP" altLang="en-US" sz="1000">
                          <a:solidFill>
                            <a:srgbClr val="000000"/>
                          </a:solidFill>
                          <a:latin typeface="Century" panose="02040604050505020304" pitchFamily="18" charset="0"/>
                          <a:ea typeface="ＭＳ Ｐ明朝" panose="02020600040205080304" pitchFamily="18" charset="-128"/>
                        </a:rPr>
                      </a:br>
                      <a:r>
                        <a:rPr kumimoji="1" lang="ja-JP" altLang="en-US" sz="1000">
                          <a:solidFill>
                            <a:srgbClr val="000000"/>
                          </a:solidFill>
                          <a:latin typeface="Century" panose="02040604050505020304" pitchFamily="18" charset="0"/>
                          <a:ea typeface="ＭＳ Ｐ明朝" panose="02020600040205080304" pitchFamily="18" charset="-128"/>
                        </a:rPr>
                        <a:t>どうなってしまうのかを想起する。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algn="ctr" defTabSz="914400" rtl="0" eaLnBrk="1" latinLnBrk="0" hangingPunct="1"/>
                      <a:r>
                        <a:rPr kumimoji="1" lang="en-US" altLang="ja-JP" sz="1000" kern="1200" dirty="0">
                          <a:solidFill>
                            <a:schemeClr val="tx1"/>
                          </a:solidFill>
                          <a:latin typeface="Arial"/>
                          <a:ea typeface="ＭＳ Ｐゴシック"/>
                        </a:rPr>
                        <a:t>2</a:t>
                      </a:r>
                    </a:p>
                    <a:p>
                      <a:pPr marL="0" algn="ctr" defTabSz="914400" rtl="0" eaLnBrk="1" latinLnBrk="0" hangingPunct="1"/>
                      <a:endParaRPr kumimoji="1" lang="en-US" altLang="ja-JP" sz="1000" kern="1200" dirty="0">
                        <a:solidFill>
                          <a:schemeClr val="tx1"/>
                        </a:solidFill>
                        <a:latin typeface="Arial"/>
                        <a:ea typeface="ＭＳ Ｐゴシック"/>
                      </a:endParaRPr>
                    </a:p>
                    <a:p>
                      <a:pPr marL="0" algn="ctr" defTabSz="914400" rtl="0" eaLnBrk="1" latinLnBrk="0" hangingPunct="1"/>
                      <a:endParaRPr kumimoji="1" lang="en-US" altLang="ja-JP" sz="1000" kern="1200" dirty="0">
                        <a:solidFill>
                          <a:schemeClr val="tx1"/>
                        </a:solidFill>
                        <a:latin typeface="Arial"/>
                        <a:ea typeface="ＭＳ Ｐゴシック"/>
                      </a:endParaRPr>
                    </a:p>
                    <a:p>
                      <a:pPr marL="0" algn="ctr" defTabSz="914400" rtl="0" eaLnBrk="1" latinLnBrk="0" hangingPunct="1"/>
                      <a:endParaRPr kumimoji="1" lang="en-US" altLang="ja-JP" sz="1000" kern="1200" dirty="0">
                        <a:solidFill>
                          <a:schemeClr val="tx1"/>
                        </a:solidFill>
                        <a:latin typeface="Arial"/>
                        <a:ea typeface="ＭＳ Ｐゴシック"/>
                      </a:endParaRPr>
                    </a:p>
                    <a:p>
                      <a:pPr marL="0" algn="ctr" defTabSz="914400" rtl="0" eaLnBrk="1" latinLnBrk="0" hangingPunct="1">
                        <a:lnSpc>
                          <a:spcPct val="150000"/>
                        </a:lnSpc>
                      </a:pPr>
                      <a:endParaRPr kumimoji="1" lang="en-US" altLang="ja-JP" sz="1000" kern="1200" dirty="0">
                        <a:solidFill>
                          <a:schemeClr val="tx1"/>
                        </a:solidFill>
                        <a:latin typeface="Arial"/>
                        <a:ea typeface="ＭＳ Ｐゴシック"/>
                      </a:endParaRPr>
                    </a:p>
                    <a:p>
                      <a:pPr marL="0" algn="ctr" defTabSz="914400" rtl="0" eaLnBrk="1" latinLnBrk="0" hangingPunct="1"/>
                      <a:r>
                        <a:rPr kumimoji="1" lang="en-US" altLang="ja-JP" sz="1000" kern="1200" dirty="0">
                          <a:solidFill>
                            <a:schemeClr val="tx1"/>
                          </a:solidFill>
                          <a:latin typeface="Arial"/>
                          <a:ea typeface="ＭＳ Ｐゴシック"/>
                        </a:rPr>
                        <a:t>3</a:t>
                      </a:r>
                    </a:p>
                    <a:p>
                      <a:pPr marL="0" algn="ctr" defTabSz="914400" rtl="0" eaLnBrk="1" latinLnBrk="0" hangingPunct="1"/>
                      <a:r>
                        <a:rPr kumimoji="1" lang="en-US" altLang="ja-JP" sz="1000" kern="1200" dirty="0">
                          <a:solidFill>
                            <a:schemeClr val="tx1"/>
                          </a:solidFill>
                          <a:latin typeface="Arial"/>
                          <a:ea typeface="ＭＳ Ｐゴシック"/>
                        </a:rPr>
                        <a:t>4</a:t>
                      </a:r>
                    </a:p>
                    <a:p>
                      <a:pPr marL="0" algn="ctr" defTabSz="914400" rtl="0" eaLnBrk="1" latinLnBrk="0" hangingPunct="1">
                        <a:lnSpc>
                          <a:spcPts val="800"/>
                        </a:lnSpc>
                      </a:pPr>
                      <a:endParaRPr kumimoji="1" lang="en-US" altLang="ja-JP" sz="1000" kern="1200" dirty="0">
                        <a:solidFill>
                          <a:schemeClr val="tx1"/>
                        </a:solidFill>
                        <a:latin typeface="Arial"/>
                        <a:ea typeface="ＭＳ Ｐゴシック"/>
                      </a:endParaRPr>
                    </a:p>
                    <a:p>
                      <a:pPr marL="0" algn="ctr" defTabSz="914400" rtl="0" eaLnBrk="1" latinLnBrk="0" hangingPunct="1"/>
                      <a:r>
                        <a:rPr kumimoji="1" lang="en-US" altLang="ja-JP" sz="1000" kern="1200" dirty="0">
                          <a:solidFill>
                            <a:schemeClr val="tx1"/>
                          </a:solidFill>
                          <a:latin typeface="Arial"/>
                          <a:ea typeface="ＭＳ Ｐゴシック"/>
                        </a:rPr>
                        <a:t>5~7</a:t>
                      </a:r>
                    </a:p>
                    <a:p>
                      <a:pPr marL="0" algn="ctr" defTabSz="914400" rtl="0" eaLnBrk="1" latinLnBrk="0" hangingPunct="1"/>
                      <a:endParaRPr kumimoji="1" lang="en-US" altLang="ja-JP" sz="1000" kern="1200" dirty="0">
                        <a:solidFill>
                          <a:schemeClr val="tx1"/>
                        </a:solidFill>
                        <a:latin typeface="Arial"/>
                        <a:ea typeface="ＭＳ Ｐゴシック"/>
                      </a:endParaRP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a:latin typeface="+mn-ea"/>
                          <a:ea typeface="+mn-ea"/>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雨がたくさん降ると、どんなことが起きるでしょうか。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 ・</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洪水災害が起きる。</a:t>
                      </a:r>
                      <a:br>
                        <a:rPr kumimoji="1" lang="en-US" altLang="ja-JP" sz="1000" kern="1200">
                          <a:solidFill>
                            <a:srgbClr val="000000"/>
                          </a:solidFill>
                          <a:latin typeface="Century" panose="02040604050505020304" pitchFamily="18" charset="0"/>
                          <a:ea typeface="ＭＳ Ｐ明朝" panose="02020600040205080304" pitchFamily="18" charset="-128"/>
                          <a:cs typeface="+mn-cs"/>
                        </a:rPr>
                      </a:br>
                      <a:r>
                        <a:rPr kumimoji="1" lang="ja-JP" altLang="en-US" sz="1000" kern="1200">
                          <a:solidFill>
                            <a:srgbClr val="000000"/>
                          </a:solidFill>
                          <a:latin typeface="Century" panose="02040604050505020304" pitchFamily="18" charset="0"/>
                          <a:ea typeface="ＭＳ Ｐ明朝" panose="02020600040205080304" pitchFamily="18" charset="-128"/>
                          <a:cs typeface="+mn-cs"/>
                        </a:rPr>
                        <a:t>（道路が水に浸かる。川が溢れる。）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 ・</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土砂災害が起きる。</a:t>
                      </a:r>
                      <a:br>
                        <a:rPr kumimoji="1" lang="en-US" altLang="ja-JP" sz="1000" kern="1200">
                          <a:solidFill>
                            <a:srgbClr val="000000"/>
                          </a:solidFill>
                          <a:latin typeface="Century" panose="02040604050505020304" pitchFamily="18" charset="0"/>
                          <a:ea typeface="ＭＳ Ｐ明朝" panose="02020600040205080304" pitchFamily="18" charset="-128"/>
                          <a:cs typeface="+mn-cs"/>
                        </a:rPr>
                      </a:br>
                      <a:r>
                        <a:rPr kumimoji="1" lang="ja-JP" altLang="en-US" sz="1000" kern="1200">
                          <a:solidFill>
                            <a:srgbClr val="000000"/>
                          </a:solidFill>
                          <a:latin typeface="Century" panose="02040604050505020304" pitchFamily="18" charset="0"/>
                          <a:ea typeface="ＭＳ Ｐ明朝" panose="02020600040205080304" pitchFamily="18" charset="-128"/>
                          <a:cs typeface="+mn-cs"/>
                        </a:rPr>
                        <a:t>（がけが崩れる。土石流が流れる。）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→模範解答を提示</a:t>
                      </a: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spc="-150">
                          <a:solidFill>
                            <a:srgbClr val="000000"/>
                          </a:solidFill>
                          <a:latin typeface="Century" panose="02040604050505020304" pitchFamily="18" charset="0"/>
                          <a:ea typeface="ＭＳ Ｐ明朝" panose="02020600040205080304" pitchFamily="18" charset="-128"/>
                          <a:cs typeface="+mn-cs"/>
                        </a:rPr>
                        <a:t>みんなの住むまちや近くのまちで、以前に大雨が降ったとき、どうなったのか知っていますか？</a:t>
                      </a:r>
                      <a:endParaRPr kumimoji="1" lang="en-US" altLang="ja-JP" sz="1000" kern="1200" spc="-150">
                        <a:solidFill>
                          <a:srgbClr val="000000"/>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spc="-180" baseline="0">
                          <a:solidFill>
                            <a:srgbClr val="000000"/>
                          </a:solidFill>
                          <a:latin typeface="Century" panose="02040604050505020304" pitchFamily="18" charset="0"/>
                          <a:ea typeface="ＭＳ Ｐ明朝" panose="02020600040205080304" pitchFamily="18" charset="-128"/>
                          <a:cs typeface="+mn-cs"/>
                        </a:rPr>
                        <a:t>	</a:t>
                      </a:r>
                      <a:r>
                        <a:rPr kumimoji="1" lang="en-US" altLang="ja-JP" sz="1000" kern="1200" spc="-180" baseline="0">
                          <a:solidFill>
                            <a:srgbClr val="000000"/>
                          </a:solidFill>
                          <a:latin typeface="Century" panose="02040604050505020304" pitchFamily="18" charset="0"/>
                          <a:ea typeface="ＭＳ Ｐ明朝" panose="02020600040205080304" pitchFamily="18" charset="-128"/>
                          <a:cs typeface="+mn-cs"/>
                        </a:rPr>
                        <a:t>【</a:t>
                      </a:r>
                      <a:r>
                        <a:rPr kumimoji="1" lang="ja-JP" altLang="en-US" sz="1000" kern="1200" spc="-180" baseline="0">
                          <a:solidFill>
                            <a:srgbClr val="000000"/>
                          </a:solidFill>
                          <a:latin typeface="Century" panose="02040604050505020304" pitchFamily="18" charset="0"/>
                          <a:ea typeface="ＭＳ Ｐ明朝" panose="02020600040205080304" pitchFamily="18" charset="-128"/>
                          <a:cs typeface="+mn-cs"/>
                        </a:rPr>
                        <a:t>写真提示：地域で発生した洪水・土砂災害の紹介</a:t>
                      </a:r>
                      <a:r>
                        <a:rPr kumimoji="1" lang="en-US" altLang="ja-JP" sz="1000" kern="1200" spc="-150">
                          <a:solidFill>
                            <a:srgbClr val="000000"/>
                          </a:solidFill>
                          <a:latin typeface="Century" panose="02040604050505020304" pitchFamily="18" charset="0"/>
                          <a:ea typeface="ＭＳ Ｐ明朝" panose="02020600040205080304" pitchFamily="18" charset="-128"/>
                          <a:cs typeface="+mn-cs"/>
                        </a:rPr>
                        <a:t>】</a:t>
                      </a:r>
                      <a:br>
                        <a:rPr kumimoji="1" lang="en-US" altLang="ja-JP" sz="1000" kern="1200">
                          <a:solidFill>
                            <a:srgbClr val="000000"/>
                          </a:solidFill>
                          <a:latin typeface="Century" panose="02040604050505020304" pitchFamily="18" charset="0"/>
                          <a:ea typeface="ＭＳ Ｐ明朝" panose="02020600040205080304" pitchFamily="18" charset="-128"/>
                          <a:cs typeface="+mn-cs"/>
                        </a:rPr>
                      </a:br>
                      <a:r>
                        <a:rPr kumimoji="1" lang="ja-JP" altLang="en-US" sz="1000" kern="1200">
                          <a:solidFill>
                            <a:srgbClr val="000000"/>
                          </a:solidFill>
                          <a:latin typeface="Century" panose="02040604050505020304" pitchFamily="18" charset="0"/>
                          <a:ea typeface="ＭＳ Ｐ明朝" panose="02020600040205080304" pitchFamily="18" charset="-128"/>
                          <a:cs typeface="+mn-cs"/>
                        </a:rPr>
                        <a:t>・いつ発生した災害か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　　・どのような災害が発生したか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　　・どんな被害があったか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just" defTabSz="914400" rtl="0" eaLnBrk="1" fontAlgn="auto" latinLnBrk="0" hangingPunct="1">
                        <a:lnSpc>
                          <a:spcPts val="1100"/>
                        </a:lnSpc>
                        <a:spcBef>
                          <a:spcPts val="600"/>
                        </a:spcBef>
                        <a:spcAft>
                          <a:spcPts val="0"/>
                        </a:spcAft>
                        <a:buClrTx/>
                        <a:buSzTx/>
                        <a:buFontTx/>
                        <a:buNone/>
                        <a:tabLst/>
                        <a:defRPr/>
                      </a:pPr>
                      <a:r>
                        <a:rPr lang="ja-JP" altLang="en-US" sz="1000" noProof="0">
                          <a:latin typeface="ＭＳ Ｐ明朝" panose="02020600040205080304" pitchFamily="18" charset="-128"/>
                          <a:ea typeface="ＭＳ Ｐ明朝" panose="02020600040205080304" pitchFamily="18" charset="-128"/>
                        </a:rPr>
                        <a:t>◆</a:t>
                      </a:r>
                      <a:r>
                        <a:rPr lang="en-US" altLang="ja-JP" sz="1000" noProof="0">
                          <a:latin typeface="ＭＳ Ｐ明朝" panose="02020600040205080304" pitchFamily="18" charset="-128"/>
                          <a:ea typeface="ＭＳ Ｐ明朝" panose="02020600040205080304" pitchFamily="18" charset="-128"/>
                        </a:rPr>
                        <a:t>	</a:t>
                      </a:r>
                      <a:r>
                        <a:rPr lang="ja-JP" altLang="en-US" sz="1000" noProof="0">
                          <a:latin typeface="ＭＳ Ｐ明朝" panose="02020600040205080304" pitchFamily="18" charset="-128"/>
                          <a:ea typeface="ＭＳ Ｐ明朝" panose="02020600040205080304" pitchFamily="18" charset="-128"/>
                        </a:rPr>
                        <a:t>児童（数名程度）を指して、答えさせる。</a:t>
                      </a:r>
                      <a:endParaRPr lang="en-US" altLang="ja-JP" sz="1000">
                        <a:latin typeface="ＭＳ Ｐ明朝" panose="02020600040205080304" pitchFamily="18" charset="-128"/>
                        <a:ea typeface="ＭＳ Ｐ明朝" panose="02020600040205080304" pitchFamily="18" charset="-128"/>
                      </a:endParaRPr>
                    </a:p>
                    <a:p>
                      <a:pPr marL="179388" marR="0" indent="-179388" algn="just" defTabSz="914400" rtl="0" eaLnBrk="1" fontAlgn="auto" latinLnBrk="0" hangingPunct="1">
                        <a:lnSpc>
                          <a:spcPts val="1100"/>
                        </a:lnSpc>
                        <a:spcBef>
                          <a:spcPts val="6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大雨が降ると、まちが危険な状況になることがあることをおさえる。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60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80000" marR="0" indent="-180000" algn="l" defTabSz="914400" rtl="0" eaLnBrk="1" fontAlgn="auto" latinLnBrk="0" hangingPunct="1">
                        <a:lnSpc>
                          <a:spcPts val="1100"/>
                        </a:lnSpc>
                        <a:spcBef>
                          <a:spcPts val="6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地域で発生した印象的、象徴的な洪水・土砂災害の事例を紹介する。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indent="-357188"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１</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②</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学習のねらいを確認する。</a:t>
                      </a: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algn="ctr" defTabSz="914400" rtl="0" eaLnBrk="1" latinLnBrk="0" hangingPunct="1"/>
                      <a:r>
                        <a:rPr kumimoji="1" lang="en-US" altLang="ja-JP" sz="1000" kern="1200" dirty="0">
                          <a:solidFill>
                            <a:schemeClr val="tx1"/>
                          </a:solidFill>
                          <a:latin typeface="Arial"/>
                          <a:ea typeface="ＭＳ Ｐゴシック"/>
                        </a:rPr>
                        <a:t>8</a:t>
                      </a:r>
                    </a:p>
                    <a:p>
                      <a:pPr marL="0" algn="ctr" defTabSz="914400" rtl="0" eaLnBrk="1" latinLnBrk="0" hangingPunct="1"/>
                      <a:endParaRPr kumimoji="1" lang="en-US" altLang="ja-JP" sz="1000" kern="1200" dirty="0">
                        <a:solidFill>
                          <a:schemeClr val="tx1"/>
                        </a:solidFill>
                        <a:latin typeface="Arial"/>
                        <a:ea typeface="ＭＳ Ｐゴシック"/>
                      </a:endParaRPr>
                    </a:p>
                    <a:p>
                      <a:pPr marL="0" algn="ctr" defTabSz="914400" rtl="0" eaLnBrk="1" latinLnBrk="0" hangingPunct="1">
                        <a:lnSpc>
                          <a:spcPts val="1000"/>
                        </a:lnSpc>
                      </a:pPr>
                      <a:endParaRPr kumimoji="1" lang="en-US" altLang="ja-JP" sz="1000" kern="1200" dirty="0">
                        <a:solidFill>
                          <a:schemeClr val="tx1"/>
                        </a:solidFill>
                        <a:latin typeface="Arial"/>
                        <a:ea typeface="ＭＳ Ｐゴシック"/>
                      </a:endParaRPr>
                    </a:p>
                    <a:p>
                      <a:pPr marL="0" algn="ctr" defTabSz="914400" rtl="0" eaLnBrk="1" latinLnBrk="0" hangingPunct="1"/>
                      <a:r>
                        <a:rPr kumimoji="1" lang="en-US" altLang="ja-JP" sz="1000" kern="1200" dirty="0">
                          <a:solidFill>
                            <a:schemeClr val="tx1"/>
                          </a:solidFill>
                          <a:latin typeface="Arial"/>
                          <a:ea typeface="ＭＳ Ｐゴシック"/>
                        </a:rPr>
                        <a:t>9</a:t>
                      </a: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大事なことは、洪水災害や土砂災害が起こりそうな大雨のときは、危険から身を守る行動をとることです。</a:t>
                      </a:r>
                    </a:p>
                    <a:p>
                      <a:pPr marL="180000" marR="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	今日は、「大雨が降ったときの身を守るための行動（避難）」について学習します。</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100"/>
                        </a:lnSpc>
                        <a:spcBef>
                          <a:spcPts val="600"/>
                        </a:spcBef>
                        <a:spcAft>
                          <a:spcPts val="0"/>
                        </a:spcAft>
                        <a:buClrTx/>
                        <a:buSzTx/>
                        <a:buFontTx/>
                        <a:buNone/>
                        <a:tabLst/>
                        <a:defRPr/>
                      </a:pPr>
                      <a:r>
                        <a:rPr kumimoji="1" lang="ja-JP" altLang="en-US" sz="1000" kern="1200">
                          <a:solidFill>
                            <a:srgbClr val="000000"/>
                          </a:solidFill>
                          <a:latin typeface="ＭＳ Ｐ明朝" panose="02020600040205080304" pitchFamily="18" charset="-128"/>
                          <a:ea typeface="ＭＳ Ｐ明朝" panose="02020600040205080304" pitchFamily="18" charset="-128"/>
                          <a:cs typeface="+mn-cs"/>
                        </a:rPr>
                        <a:t>☆</a:t>
                      </a:r>
                      <a:r>
                        <a:rPr kumimoji="1" lang="en-US" altLang="ja-JP" sz="1000" kern="1200">
                          <a:solidFill>
                            <a:srgbClr val="000000"/>
                          </a:solidFill>
                          <a:latin typeface="ＭＳ Ｐ明朝" panose="02020600040205080304" pitchFamily="18" charset="-128"/>
                          <a:ea typeface="ＭＳ Ｐ明朝" panose="02020600040205080304" pitchFamily="18" charset="-128"/>
                          <a:cs typeface="+mn-cs"/>
                        </a:rPr>
                        <a:t>	</a:t>
                      </a:r>
                      <a:r>
                        <a:rPr kumimoji="1" lang="ja-JP" altLang="en-US" sz="1000" kern="1200">
                          <a:solidFill>
                            <a:srgbClr val="000000"/>
                          </a:solidFill>
                          <a:latin typeface="ＭＳ Ｐ明朝" panose="02020600040205080304" pitchFamily="18" charset="-128"/>
                          <a:ea typeface="ＭＳ Ｐ明朝" panose="02020600040205080304" pitchFamily="18" charset="-128"/>
                          <a:cs typeface="+mn-cs"/>
                        </a:rPr>
                        <a:t>大雨のときの危険な状況を理解する。</a:t>
                      </a:r>
                      <a:endParaRPr kumimoji="1" lang="en-US" altLang="ja-JP" sz="1000" kern="1200">
                        <a:solidFill>
                          <a:srgbClr val="000000"/>
                        </a:solidFill>
                        <a:latin typeface="ＭＳ Ｐ明朝" panose="02020600040205080304" pitchFamily="18" charset="-128"/>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24400">
                <a:tc gridSpan="4">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0" indent="0" algn="l" defTabSz="685800" rtl="0" eaLnBrk="1" latinLnBrk="0" hangingPunct="1">
                        <a:lnSpc>
                          <a:spcPts val="1200"/>
                        </a:lnSpc>
                      </a:pPr>
                      <a:r>
                        <a:rPr kumimoji="1" lang="ja-JP" altLang="en-US" sz="1100" kern="1200" dirty="0">
                          <a:solidFill>
                            <a:schemeClr val="tx1"/>
                          </a:solidFill>
                          <a:latin typeface="+mn-ea"/>
                          <a:ea typeface="+mn-ea"/>
                        </a:rPr>
                        <a:t>展　開　（計２７分）</a:t>
                      </a:r>
                      <a:endParaRPr kumimoji="1" lang="en-US" altLang="ja-JP" sz="1100" kern="1200" dirty="0">
                        <a:solidFill>
                          <a:schemeClr val="tx1"/>
                        </a:solidFill>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r h="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80000" indent="-180000" algn="just">
                        <a:lnSpc>
                          <a:spcPts val="1200"/>
                        </a:lnSpc>
                      </a:pPr>
                      <a:r>
                        <a:rPr kumimoji="1" lang="ja-JP" altLang="en-US" sz="1000">
                          <a:solidFill>
                            <a:srgbClr val="000000"/>
                          </a:solidFill>
                          <a:latin typeface="ＭＳ Ｐ明朝" panose="02020600040205080304" pitchFamily="18" charset="-128"/>
                          <a:ea typeface="ＭＳ Ｐ明朝" panose="02020600040205080304" pitchFamily="18" charset="-128"/>
                        </a:rPr>
                        <a:t>２</a:t>
                      </a:r>
                      <a:r>
                        <a:rPr kumimoji="1" lang="en-US" altLang="ja-JP" sz="1000">
                          <a:solidFill>
                            <a:srgbClr val="000000"/>
                          </a:solidFill>
                          <a:latin typeface="ＭＳ Ｐ明朝" panose="02020600040205080304" pitchFamily="18" charset="-128"/>
                          <a:ea typeface="ＭＳ Ｐ明朝" panose="02020600040205080304" pitchFamily="18" charset="-128"/>
                        </a:rPr>
                        <a:t>.	</a:t>
                      </a:r>
                      <a:r>
                        <a:rPr kumimoji="1" lang="ja-JP" altLang="en-US" sz="1000">
                          <a:solidFill>
                            <a:srgbClr val="000000"/>
                          </a:solidFill>
                          <a:latin typeface="ＭＳ Ｐ明朝" panose="02020600040205080304" pitchFamily="18" charset="-128"/>
                          <a:ea typeface="ＭＳ Ｐ明朝" panose="02020600040205080304" pitchFamily="18" charset="-128"/>
                        </a:rPr>
                        <a:t>洪水・土砂災害からの“避難”を知る。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algn="ctr" defTabSz="914400" rtl="0" eaLnBrk="1" latinLnBrk="0" hangingPunct="1">
                        <a:lnSpc>
                          <a:spcPts val="1100"/>
                        </a:lnSpc>
                      </a:pPr>
                      <a:r>
                        <a:rPr kumimoji="1" lang="en-US" altLang="ja-JP" sz="1000" kern="1200" dirty="0">
                          <a:solidFill>
                            <a:schemeClr val="tx1"/>
                          </a:solidFill>
                          <a:latin typeface="Arial"/>
                          <a:ea typeface="ＭＳ Ｐゴシック"/>
                        </a:rPr>
                        <a:t>10~11</a:t>
                      </a:r>
                    </a:p>
                    <a:p>
                      <a:pPr marL="0" algn="ctr" defTabSz="914400" rtl="0" eaLnBrk="1" latinLnBrk="0" hangingPunct="1">
                        <a:lnSpc>
                          <a:spcPts val="1100"/>
                        </a:lnSpc>
                      </a:pPr>
                      <a:endParaRPr kumimoji="1" lang="en-US" altLang="ja-JP" sz="1000" kern="1200" dirty="0">
                        <a:solidFill>
                          <a:schemeClr val="tx1"/>
                        </a:solidFill>
                        <a:latin typeface="Arial"/>
                        <a:ea typeface="ＭＳ Ｐゴシック"/>
                      </a:endParaRPr>
                    </a:p>
                    <a:p>
                      <a:pPr marL="0" algn="ctr" defTabSz="914400" rtl="0" eaLnBrk="1" latinLnBrk="0" hangingPunct="1">
                        <a:lnSpc>
                          <a:spcPts val="1100"/>
                        </a:lnSpc>
                      </a:pPr>
                      <a:r>
                        <a:rPr kumimoji="1" lang="en-US" altLang="ja-JP" sz="1000" kern="1200" dirty="0">
                          <a:solidFill>
                            <a:schemeClr val="tx1"/>
                          </a:solidFill>
                          <a:latin typeface="Arial"/>
                          <a:ea typeface="ＭＳ Ｐゴシック"/>
                        </a:rPr>
                        <a:t>12</a:t>
                      </a:r>
                    </a:p>
                    <a:p>
                      <a:pPr marL="0" algn="ctr" defTabSz="914400" rtl="0" eaLnBrk="1" latinLnBrk="0" hangingPunct="1">
                        <a:lnSpc>
                          <a:spcPts val="1100"/>
                        </a:lnSpc>
                      </a:pPr>
                      <a:endParaRPr kumimoji="1" lang="en-US" altLang="ja-JP" sz="1000" kern="1200" dirty="0">
                        <a:solidFill>
                          <a:schemeClr val="tx1"/>
                        </a:solidFill>
                        <a:latin typeface="Arial"/>
                        <a:ea typeface="ＭＳ Ｐゴシック"/>
                      </a:endParaRPr>
                    </a:p>
                    <a:p>
                      <a:pPr marL="0" algn="ctr" defTabSz="914400" rtl="0" eaLnBrk="1" latinLnBrk="0" hangingPunct="1">
                        <a:lnSpc>
                          <a:spcPts val="1100"/>
                        </a:lnSpc>
                      </a:pPr>
                      <a:endParaRPr kumimoji="1" lang="ja-JP" altLang="en-US" sz="1000" kern="1200" dirty="0">
                        <a:solidFill>
                          <a:schemeClr val="tx1"/>
                        </a:solidFill>
                        <a:latin typeface="Arial"/>
                        <a:ea typeface="ＭＳ Ｐゴシック"/>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indent="-174625" algn="just" defTabSz="914400" rtl="0" eaLnBrk="1" fontAlgn="auto" latinLnBrk="0" hangingPunct="1">
                        <a:lnSpc>
                          <a:spcPts val="11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a:t>
                      </a:r>
                      <a:r>
                        <a:rPr kumimoji="1" lang="en-US" altLang="ja-JP" sz="1000" b="0" u="none">
                          <a:solidFill>
                            <a:srgbClr val="000000"/>
                          </a:solidFill>
                          <a:latin typeface="Century" panose="02040604050505020304" pitchFamily="18" charset="0"/>
                          <a:ea typeface="ＭＳ Ｐ明朝" panose="02020600040205080304" pitchFamily="18" charset="-128"/>
                        </a:rPr>
                        <a:t>	</a:t>
                      </a:r>
                      <a:r>
                        <a:rPr kumimoji="1" lang="ja-JP" altLang="en-US" sz="1000" b="0" u="none">
                          <a:solidFill>
                            <a:srgbClr val="000000"/>
                          </a:solidFill>
                          <a:latin typeface="Century" panose="02040604050505020304" pitchFamily="18" charset="0"/>
                          <a:ea typeface="ＭＳ Ｐ明朝" panose="02020600040205080304" pitchFamily="18" charset="-128"/>
                        </a:rPr>
                        <a:t>まず、避難について学びたいと思います。“避難”とは、安全な場所へ行くなどして、災害から身の安全を守ることです。</a:t>
                      </a:r>
                      <a:endParaRPr kumimoji="1" lang="en-US" altLang="ja-JP" sz="1000" b="0" u="none">
                        <a:solidFill>
                          <a:srgbClr val="000000"/>
                        </a:solidFill>
                        <a:latin typeface="Century" panose="02040604050505020304" pitchFamily="18" charset="0"/>
                        <a:ea typeface="ＭＳ Ｐ明朝" panose="02020600040205080304" pitchFamily="18" charset="-128"/>
                      </a:endParaRPr>
                    </a:p>
                    <a:p>
                      <a:pPr marL="174625" marR="0" indent="-174625" algn="just" defTabSz="914400" rtl="0" eaLnBrk="1" fontAlgn="auto" latinLnBrk="0" hangingPunct="1">
                        <a:lnSpc>
                          <a:spcPts val="11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a:t>
                      </a:r>
                      <a:r>
                        <a:rPr kumimoji="1" lang="en-US" altLang="ja-JP" sz="1000" b="0" u="none">
                          <a:solidFill>
                            <a:srgbClr val="000000"/>
                          </a:solidFill>
                          <a:latin typeface="Century" panose="02040604050505020304" pitchFamily="18" charset="0"/>
                          <a:ea typeface="ＭＳ Ｐ明朝" panose="02020600040205080304" pitchFamily="18" charset="-128"/>
                        </a:rPr>
                        <a:t>	</a:t>
                      </a:r>
                      <a:r>
                        <a:rPr kumimoji="1" lang="ja-JP" altLang="en-US" sz="1000" b="0" u="none">
                          <a:solidFill>
                            <a:srgbClr val="000000"/>
                          </a:solidFill>
                          <a:latin typeface="Century" panose="02040604050505020304" pitchFamily="18" charset="0"/>
                          <a:ea typeface="ＭＳ Ｐ明朝" panose="02020600040205080304" pitchFamily="18" charset="-128"/>
                        </a:rPr>
                        <a:t>“避難”についての○</a:t>
                      </a:r>
                      <a:r>
                        <a:rPr kumimoji="1" lang="en-US" altLang="ja-JP" sz="1000" b="0" u="none">
                          <a:solidFill>
                            <a:srgbClr val="000000"/>
                          </a:solidFill>
                          <a:latin typeface="Century" panose="02040604050505020304" pitchFamily="18" charset="0"/>
                          <a:ea typeface="ＭＳ Ｐ明朝" panose="02020600040205080304" pitchFamily="18" charset="-128"/>
                        </a:rPr>
                        <a:t>×</a:t>
                      </a:r>
                      <a:r>
                        <a:rPr kumimoji="1" lang="ja-JP" altLang="en-US" sz="1000" b="0" u="none">
                          <a:solidFill>
                            <a:srgbClr val="000000"/>
                          </a:solidFill>
                          <a:latin typeface="Century" panose="02040604050505020304" pitchFamily="18" charset="0"/>
                          <a:ea typeface="ＭＳ Ｐ明朝" panose="02020600040205080304" pitchFamily="18" charset="-128"/>
                        </a:rPr>
                        <a:t>クイズをしてみましょう。自分が正解だと思うほうに手を挙げてください。</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100"/>
                        </a:lnSpc>
                        <a:spcBef>
                          <a:spcPts val="600"/>
                        </a:spcBef>
                        <a:spcAft>
                          <a:spcPts val="0"/>
                        </a:spcAft>
                        <a:buClrTx/>
                        <a:buSzTx/>
                        <a:buFontTx/>
                        <a:buNone/>
                        <a:tabLst/>
                        <a:defRPr/>
                      </a:pPr>
                      <a:r>
                        <a:rPr lang="ja-JP" altLang="en-US" sz="1000" noProof="0">
                          <a:latin typeface="ＭＳ Ｐ明朝" panose="02020600040205080304" pitchFamily="18" charset="-128"/>
                          <a:ea typeface="ＭＳ Ｐ明朝" panose="02020600040205080304" pitchFamily="18" charset="-128"/>
                        </a:rPr>
                        <a:t>◆</a:t>
                      </a:r>
                      <a:r>
                        <a:rPr lang="en-US" altLang="ja-JP" sz="1000" noProof="0">
                          <a:latin typeface="ＭＳ Ｐ明朝" panose="02020600040205080304" pitchFamily="18" charset="-128"/>
                          <a:ea typeface="ＭＳ Ｐ明朝" panose="02020600040205080304" pitchFamily="18" charset="-128"/>
                        </a:rPr>
                        <a:t>	</a:t>
                      </a:r>
                      <a:r>
                        <a:rPr lang="ja-JP" altLang="en-US" sz="1000" noProof="0">
                          <a:latin typeface="ＭＳ Ｐ明朝" panose="02020600040205080304" pitchFamily="18" charset="-128"/>
                          <a:ea typeface="ＭＳ Ｐ明朝" panose="02020600040205080304" pitchFamily="18" charset="-128"/>
                        </a:rPr>
                        <a:t>○</a:t>
                      </a:r>
                      <a:r>
                        <a:rPr lang="en-US" altLang="ja-JP" sz="1000" noProof="0">
                          <a:latin typeface="ＭＳ Ｐ明朝" panose="02020600040205080304" pitchFamily="18" charset="-128"/>
                          <a:ea typeface="ＭＳ Ｐ明朝" panose="02020600040205080304" pitchFamily="18" charset="-128"/>
                        </a:rPr>
                        <a:t>×</a:t>
                      </a:r>
                      <a:r>
                        <a:rPr lang="ja-JP" altLang="en-US" sz="1000" noProof="0">
                          <a:latin typeface="ＭＳ Ｐ明朝" panose="02020600040205080304" pitchFamily="18" charset="-128"/>
                          <a:ea typeface="ＭＳ Ｐ明朝" panose="02020600040205080304" pitchFamily="18" charset="-128"/>
                        </a:rPr>
                        <a:t>クイズは、手挙げ方式</a:t>
                      </a:r>
                      <a:r>
                        <a:rPr kumimoji="1" lang="ja-JP" altLang="en-US" sz="1000" kern="1200" noProof="0">
                          <a:solidFill>
                            <a:srgbClr val="000000"/>
                          </a:solidFill>
                          <a:latin typeface="Century" panose="02040604050505020304" pitchFamily="18" charset="0"/>
                          <a:ea typeface="ＭＳ Ｐ明朝" panose="02020600040205080304" pitchFamily="18" charset="-128"/>
                          <a:cs typeface="+mn-cs"/>
                        </a:rPr>
                        <a:t>で全員参加を想定しているが、タブレットで</a:t>
                      </a:r>
                      <a:r>
                        <a:rPr lang="ja-JP" altLang="en-US" sz="1000" noProof="0">
                          <a:latin typeface="ＭＳ Ｐ明朝" panose="02020600040205080304" pitchFamily="18" charset="-128"/>
                          <a:ea typeface="ＭＳ Ｐ明朝" panose="02020600040205080304" pitchFamily="18" charset="-128"/>
                        </a:rPr>
                        <a:t>○</a:t>
                      </a:r>
                      <a:r>
                        <a:rPr lang="en-US" altLang="ja-JP" sz="1000" noProof="0">
                          <a:latin typeface="ＭＳ Ｐ明朝" panose="02020600040205080304" pitchFamily="18" charset="-128"/>
                          <a:ea typeface="ＭＳ Ｐ明朝" panose="02020600040205080304" pitchFamily="18" charset="-128"/>
                        </a:rPr>
                        <a:t>×</a:t>
                      </a:r>
                      <a:r>
                        <a:rPr kumimoji="1" lang="ja-JP" altLang="en-US" sz="1000" kern="1200" noProof="0">
                          <a:solidFill>
                            <a:srgbClr val="000000"/>
                          </a:solidFill>
                          <a:latin typeface="Century" panose="02040604050505020304" pitchFamily="18" charset="0"/>
                          <a:ea typeface="ＭＳ Ｐ明朝" panose="02020600040205080304" pitchFamily="18" charset="-128"/>
                          <a:cs typeface="+mn-cs"/>
                        </a:rPr>
                        <a:t>回答させる方法も可。</a:t>
                      </a:r>
                      <a:endParaRPr kumimoji="1" lang="en-US" altLang="ja-JP" sz="1000" kern="1200" noProof="0">
                        <a:solidFill>
                          <a:srgbClr val="000000"/>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600"/>
                        </a:spcBef>
                        <a:spcAft>
                          <a:spcPts val="0"/>
                        </a:spcAft>
                        <a:buClrTx/>
                        <a:buSzTx/>
                        <a:buFontTx/>
                        <a:buNone/>
                        <a:tabLst/>
                        <a:defRPr/>
                      </a:pPr>
                      <a:endParaRPr lang="en-US" altLang="ja-JP" sz="1000" noProof="0">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dirty="0">
                          <a:solidFill>
                            <a:srgbClr val="000000"/>
                          </a:solidFill>
                          <a:latin typeface="Century" panose="02040604050505020304" pitchFamily="18" charset="0"/>
                          <a:ea typeface="ＭＳ Ｐ明朝" panose="02020600040205080304" pitchFamily="18" charset="-128"/>
                        </a:rPr>
                        <a:t>２</a:t>
                      </a:r>
                      <a:r>
                        <a:rPr kumimoji="1" lang="en-US" altLang="ja-JP" sz="1000" dirty="0">
                          <a:solidFill>
                            <a:srgbClr val="000000"/>
                          </a:solidFill>
                          <a:latin typeface="Century" panose="02040604050505020304" pitchFamily="18" charset="0"/>
                          <a:ea typeface="ＭＳ Ｐ明朝" panose="02020600040205080304" pitchFamily="18" charset="-128"/>
                        </a:rPr>
                        <a:t>-</a:t>
                      </a:r>
                      <a:r>
                        <a:rPr kumimoji="1" lang="ja-JP" altLang="en-US" sz="1000" dirty="0">
                          <a:solidFill>
                            <a:srgbClr val="000000"/>
                          </a:solidFill>
                          <a:latin typeface="Century" panose="02040604050505020304" pitchFamily="18" charset="0"/>
                          <a:ea typeface="ＭＳ Ｐ明朝" panose="02020600040205080304" pitchFamily="18" charset="-128"/>
                        </a:rPr>
                        <a:t>①</a:t>
                      </a:r>
                      <a:r>
                        <a:rPr kumimoji="1" lang="en-US" altLang="ja-JP" sz="1000" dirty="0">
                          <a:solidFill>
                            <a:schemeClr val="tx1"/>
                          </a:solidFill>
                          <a:latin typeface="Century" panose="02040604050505020304" pitchFamily="18" charset="0"/>
                          <a:ea typeface="ＭＳ Ｐ明朝" panose="02020600040205080304" pitchFamily="18" charset="-128"/>
                        </a:rPr>
                        <a:t>	</a:t>
                      </a:r>
                      <a:r>
                        <a:rPr kumimoji="1" lang="ja-JP" altLang="en-US" sz="1000" dirty="0">
                          <a:solidFill>
                            <a:srgbClr val="000000"/>
                          </a:solidFill>
                          <a:latin typeface="Century" panose="02040604050505020304" pitchFamily="18" charset="0"/>
                          <a:ea typeface="ＭＳ Ｐ明朝" panose="02020600040205080304" pitchFamily="18" charset="-128"/>
                        </a:rPr>
                        <a:t>避難所について知る。</a:t>
                      </a:r>
                      <a:endParaRPr kumimoji="1" lang="ja-JP" altLang="en-US" sz="1000" b="0" u="none" dirty="0">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algn="ctr" defTabSz="914400" rtl="0" eaLnBrk="1" latinLnBrk="0" hangingPunct="1">
                        <a:lnSpc>
                          <a:spcPts val="1100"/>
                        </a:lnSpc>
                      </a:pPr>
                      <a:r>
                        <a:rPr kumimoji="1" lang="en-US" altLang="ja-JP" sz="1000" kern="1200" dirty="0">
                          <a:solidFill>
                            <a:schemeClr val="tx1"/>
                          </a:solidFill>
                          <a:latin typeface="Arial"/>
                          <a:ea typeface="ＭＳ Ｐゴシック"/>
                        </a:rPr>
                        <a:t>13</a:t>
                      </a:r>
                    </a:p>
                    <a:p>
                      <a:pPr marL="0" algn="ctr" defTabSz="914400" rtl="0" eaLnBrk="1" latinLnBrk="0" hangingPunct="1">
                        <a:lnSpc>
                          <a:spcPts val="1100"/>
                        </a:lnSpc>
                      </a:pPr>
                      <a:endParaRPr kumimoji="1" lang="en-US" altLang="ja-JP" sz="1000" kern="1200" dirty="0">
                        <a:solidFill>
                          <a:schemeClr val="tx1"/>
                        </a:solidFill>
                        <a:latin typeface="Arial"/>
                        <a:ea typeface="ＭＳ Ｐゴシック"/>
                      </a:endParaRPr>
                    </a:p>
                    <a:p>
                      <a:pPr marL="0" algn="ctr" defTabSz="914400" rtl="0" eaLnBrk="1" latinLnBrk="0" hangingPunct="1">
                        <a:lnSpc>
                          <a:spcPts val="1100"/>
                        </a:lnSpc>
                      </a:pPr>
                      <a:r>
                        <a:rPr kumimoji="1" lang="en-US" altLang="ja-JP" sz="1000" kern="1200" dirty="0">
                          <a:solidFill>
                            <a:schemeClr val="tx1"/>
                          </a:solidFill>
                          <a:latin typeface="Arial"/>
                          <a:ea typeface="ＭＳ Ｐゴシック"/>
                        </a:rPr>
                        <a:t>14</a:t>
                      </a: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問１：「避難所」とは、災害が起きそうなときに逃げ込める場所である？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0"/>
                        </a:spcBef>
                        <a:spcAft>
                          <a:spcPts val="60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○：学校などの公共施設が避難所として指定されている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100"/>
                        </a:lnSpc>
                        <a:spcBef>
                          <a:spcPts val="60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1495425">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b="0" u="none" dirty="0">
                          <a:solidFill>
                            <a:srgbClr val="000000"/>
                          </a:solidFill>
                          <a:latin typeface="Century" panose="02040604050505020304" pitchFamily="18" charset="0"/>
                          <a:ea typeface="ＭＳ Ｐ明朝" panose="02020600040205080304" pitchFamily="18" charset="-128"/>
                        </a:rPr>
                        <a:t>２</a:t>
                      </a:r>
                      <a:r>
                        <a:rPr kumimoji="1" lang="en-US" altLang="ja-JP" sz="1000" b="0" u="none" dirty="0">
                          <a:solidFill>
                            <a:srgbClr val="000000"/>
                          </a:solidFill>
                          <a:latin typeface="Century" panose="02040604050505020304" pitchFamily="18" charset="0"/>
                          <a:ea typeface="ＭＳ Ｐ明朝" panose="02020600040205080304" pitchFamily="18" charset="-128"/>
                        </a:rPr>
                        <a:t>-</a:t>
                      </a:r>
                      <a:r>
                        <a:rPr kumimoji="1" lang="ja-JP" altLang="en-US" sz="1000" b="0" u="none" dirty="0">
                          <a:solidFill>
                            <a:srgbClr val="000000"/>
                          </a:solidFill>
                          <a:latin typeface="Century" panose="02040604050505020304" pitchFamily="18" charset="0"/>
                          <a:ea typeface="ＭＳ Ｐ明朝" panose="02020600040205080304" pitchFamily="18" charset="-128"/>
                        </a:rPr>
                        <a:t>②　避難情報について知る。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en-US" altLang="ja-JP" sz="1000" kern="1200" noProof="0" dirty="0">
                          <a:solidFill>
                            <a:schemeClr val="tx1"/>
                          </a:solidFill>
                          <a:latin typeface="Arial"/>
                          <a:ea typeface="ＭＳ Ｐゴシック"/>
                        </a:rPr>
                        <a:t>15</a:t>
                      </a:r>
                    </a:p>
                    <a:p>
                      <a:pPr marL="0" marR="0" lvl="0" indent="0" algn="ctr" defTabSz="914400" rtl="0" eaLnBrk="1" fontAlgn="auto" latinLnBrk="0" hangingPunct="1">
                        <a:lnSpc>
                          <a:spcPts val="1100"/>
                        </a:lnSpc>
                        <a:spcBef>
                          <a:spcPts val="0"/>
                        </a:spcBef>
                        <a:spcAft>
                          <a:spcPts val="0"/>
                        </a:spcAft>
                        <a:buClrTx/>
                        <a:buSzTx/>
                        <a:buFontTx/>
                        <a:buNone/>
                        <a:tabLst/>
                        <a:defRPr/>
                      </a:pPr>
                      <a:endParaRPr kumimoji="1" lang="en-US" altLang="ja-JP" sz="1000" kern="1200" noProof="0" dirty="0">
                        <a:solidFill>
                          <a:schemeClr val="tx1"/>
                        </a:solidFill>
                        <a:latin typeface="Arial"/>
                        <a:ea typeface="ＭＳ Ｐゴシック"/>
                      </a:endParaRPr>
                    </a:p>
                    <a:p>
                      <a:pPr marL="0" marR="0" lvl="0" indent="0" algn="ctr" defTabSz="914400" rtl="0" eaLnBrk="1" fontAlgn="auto" latinLnBrk="0" hangingPunct="1">
                        <a:lnSpc>
                          <a:spcPts val="1100"/>
                        </a:lnSpc>
                        <a:spcBef>
                          <a:spcPts val="0"/>
                        </a:spcBef>
                        <a:spcAft>
                          <a:spcPts val="0"/>
                        </a:spcAft>
                        <a:buClrTx/>
                        <a:buSzTx/>
                        <a:buFontTx/>
                        <a:buNone/>
                        <a:tabLst/>
                        <a:defRPr/>
                      </a:pPr>
                      <a:endParaRPr kumimoji="1" lang="en-US" altLang="ja-JP" sz="1000" kern="1200" noProof="0" dirty="0">
                        <a:solidFill>
                          <a:schemeClr val="tx1"/>
                        </a:solidFill>
                        <a:latin typeface="Arial"/>
                        <a:ea typeface="ＭＳ Ｐゴシック"/>
                      </a:endParaRPr>
                    </a:p>
                    <a:p>
                      <a:pPr marL="0" marR="0" lvl="0" indent="0" algn="ctr" defTabSz="914400" rtl="0" eaLnBrk="1" fontAlgn="auto" latinLnBrk="0" hangingPunct="1">
                        <a:lnSpc>
                          <a:spcPts val="1100"/>
                        </a:lnSpc>
                        <a:spcBef>
                          <a:spcPts val="0"/>
                        </a:spcBef>
                        <a:spcAft>
                          <a:spcPts val="0"/>
                        </a:spcAft>
                        <a:buClrTx/>
                        <a:buSzTx/>
                        <a:buFontTx/>
                        <a:buNone/>
                        <a:tabLst/>
                        <a:defRPr/>
                      </a:pPr>
                      <a:endParaRPr kumimoji="1" lang="en-US" altLang="ja-JP" sz="1000" kern="1200" noProof="0" dirty="0">
                        <a:solidFill>
                          <a:schemeClr val="tx1"/>
                        </a:solidFill>
                        <a:latin typeface="Arial"/>
                        <a:ea typeface="ＭＳ Ｐゴシック"/>
                      </a:endParaRPr>
                    </a:p>
                    <a:p>
                      <a:pPr marL="0" marR="0" lvl="0" indent="0" algn="ctr" defTabSz="914400" rtl="0" eaLnBrk="1" fontAlgn="auto" latinLnBrk="0" hangingPunct="1">
                        <a:lnSpc>
                          <a:spcPts val="1100"/>
                        </a:lnSpc>
                        <a:spcBef>
                          <a:spcPts val="0"/>
                        </a:spcBef>
                        <a:spcAft>
                          <a:spcPts val="0"/>
                        </a:spcAft>
                        <a:buClrTx/>
                        <a:buSzTx/>
                        <a:buFontTx/>
                        <a:buNone/>
                        <a:tabLst/>
                        <a:defRPr/>
                      </a:pPr>
                      <a:endParaRPr kumimoji="1" lang="en-US" altLang="ja-JP" sz="1000" kern="1200" noProof="0" dirty="0">
                        <a:solidFill>
                          <a:schemeClr val="tx1"/>
                        </a:solidFill>
                        <a:latin typeface="Arial"/>
                        <a:ea typeface="ＭＳ Ｐゴシック"/>
                      </a:endParaRPr>
                    </a:p>
                    <a:p>
                      <a:pPr marL="0" marR="0" lvl="0" indent="0" algn="ctr" defTabSz="914400" rtl="0" eaLnBrk="1" fontAlgn="auto" latinLnBrk="0" hangingPunct="1">
                        <a:lnSpc>
                          <a:spcPts val="1100"/>
                        </a:lnSpc>
                        <a:spcBef>
                          <a:spcPts val="0"/>
                        </a:spcBef>
                        <a:spcAft>
                          <a:spcPts val="0"/>
                        </a:spcAft>
                        <a:buClrTx/>
                        <a:buSzTx/>
                        <a:buFontTx/>
                        <a:buNone/>
                        <a:tabLst/>
                        <a:defRPr/>
                      </a:pPr>
                      <a:r>
                        <a:rPr kumimoji="1" lang="en-US" altLang="ja-JP" sz="1000" kern="1200" noProof="0" dirty="0">
                          <a:solidFill>
                            <a:schemeClr val="tx1"/>
                          </a:solidFill>
                          <a:latin typeface="Arial"/>
                          <a:ea typeface="ＭＳ Ｐゴシック"/>
                        </a:rPr>
                        <a:t>16~</a:t>
                      </a:r>
                      <a:br>
                        <a:rPr kumimoji="1" lang="en-US" altLang="ja-JP" sz="1000" kern="1200" noProof="0" dirty="0">
                          <a:solidFill>
                            <a:schemeClr val="tx1"/>
                          </a:solidFill>
                          <a:latin typeface="Arial"/>
                          <a:ea typeface="ＭＳ Ｐゴシック"/>
                        </a:rPr>
                      </a:br>
                      <a:r>
                        <a:rPr kumimoji="1" lang="en-US" altLang="ja-JP" sz="1000" kern="1200" noProof="0" dirty="0">
                          <a:solidFill>
                            <a:schemeClr val="tx1"/>
                          </a:solidFill>
                          <a:latin typeface="Arial"/>
                          <a:ea typeface="ＭＳ Ｐゴシック"/>
                        </a:rPr>
                        <a:t>17</a:t>
                      </a:r>
                      <a:br>
                        <a:rPr kumimoji="1" lang="en-US" altLang="ja-JP" sz="1000" kern="1200" noProof="0" dirty="0">
                          <a:solidFill>
                            <a:schemeClr val="tx1"/>
                          </a:solidFill>
                          <a:latin typeface="Arial"/>
                          <a:ea typeface="ＭＳ Ｐゴシック"/>
                        </a:rPr>
                      </a:br>
                      <a:br>
                        <a:rPr kumimoji="1" lang="en-US" altLang="ja-JP" sz="1000" kern="1200" noProof="0" dirty="0">
                          <a:solidFill>
                            <a:schemeClr val="tx1"/>
                          </a:solidFill>
                          <a:latin typeface="Arial"/>
                          <a:ea typeface="ＭＳ Ｐゴシック"/>
                        </a:rPr>
                      </a:br>
                      <a:br>
                        <a:rPr kumimoji="1" lang="en-US" altLang="ja-JP" sz="1000" kern="1200" noProof="0" dirty="0">
                          <a:solidFill>
                            <a:schemeClr val="tx1"/>
                          </a:solidFill>
                          <a:latin typeface="Arial"/>
                          <a:ea typeface="ＭＳ Ｐゴシック"/>
                        </a:rPr>
                      </a:br>
                      <a:r>
                        <a:rPr kumimoji="1" lang="en-US" altLang="ja-JP" sz="1000" kern="1200" noProof="0" dirty="0">
                          <a:solidFill>
                            <a:schemeClr val="tx1"/>
                          </a:solidFill>
                          <a:latin typeface="Arial"/>
                          <a:ea typeface="ＭＳ Ｐゴシック"/>
                        </a:rPr>
                        <a:t>18</a:t>
                      </a:r>
                      <a:endParaRPr kumimoji="1" lang="en-US" altLang="ja-JP" sz="1000" kern="1200" dirty="0">
                        <a:solidFill>
                          <a:schemeClr val="tx1"/>
                        </a:solidFill>
                        <a:latin typeface="Arial"/>
                        <a:ea typeface="ＭＳ Ｐゴシック"/>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問２：大雨で災害が起こりそうなときに役所から発令される情報の中に「避難指示」や「緊急安全確保」と呼ばれる情報があります。より災害の危険性が高いときに発令されるのは「避難指示」である？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ja-JP" altLang="en-US" sz="1000" kern="1200" spc="0" baseline="0" dirty="0">
                          <a:solidFill>
                            <a:srgbClr val="000000"/>
                          </a:solidFill>
                          <a:latin typeface="Century" panose="02040604050505020304" pitchFamily="18" charset="0"/>
                          <a:ea typeface="ＭＳ Ｐ明朝" panose="02020600040205080304" pitchFamily="18" charset="-128"/>
                          <a:cs typeface="+mn-cs"/>
                        </a:rPr>
                        <a:t>「緊急安全確保」です。なお、発令される避難情報は３種類あり、図の順に危険度が高くなります。ただし、必ず順番で発令されるとは限りません。</a:t>
                      </a:r>
                      <a:endParaRPr kumimoji="1" lang="en-US" altLang="ja-JP" sz="1000" kern="1200" spc="0" baseline="0" dirty="0">
                        <a:solidFill>
                          <a:srgbClr val="000000"/>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ＭＳ Ｐゴシック"/>
                        </a:rPr>
                        <a:t>大事なことは、避難情報が</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発令されなくても、災害の状況によって、避難の判断することが大切です。もちろん、身の危険を感じる場合は避難をはじめましょう。</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100"/>
                        </a:lnSpc>
                        <a:spcBef>
                          <a:spcPts val="600"/>
                        </a:spcBef>
                        <a:spcAft>
                          <a:spcPts val="0"/>
                        </a:spcAft>
                        <a:buClrTx/>
                        <a:buSzTx/>
                        <a:buFontTx/>
                        <a:buNone/>
                        <a:tabLst/>
                        <a:defRPr/>
                      </a:pPr>
                      <a:r>
                        <a:rPr kumimoji="1" lang="ja-JP" altLang="en-US" sz="1000" kern="1200" dirty="0">
                          <a:solidFill>
                            <a:srgbClr val="000000"/>
                          </a:solidFill>
                          <a:latin typeface="ＭＳ Ｐ明朝" panose="02020600040205080304" pitchFamily="18" charset="-128"/>
                          <a:ea typeface="ＭＳ Ｐ明朝" panose="02020600040205080304" pitchFamily="18" charset="-128"/>
                          <a:cs typeface="+mn-cs"/>
                        </a:rPr>
                        <a:t>◆</a:t>
                      </a:r>
                      <a:r>
                        <a:rPr kumimoji="1" lang="en-US" altLang="ja-JP" sz="1000" kern="1200" dirty="0">
                          <a:solidFill>
                            <a:srgbClr val="000000"/>
                          </a:solidFill>
                          <a:latin typeface="ＭＳ Ｐ明朝" panose="02020600040205080304" pitchFamily="18" charset="-128"/>
                          <a:ea typeface="ＭＳ Ｐ明朝" panose="02020600040205080304" pitchFamily="18" charset="-128"/>
                          <a:cs typeface="+mn-cs"/>
                        </a:rPr>
                        <a:t>	</a:t>
                      </a:r>
                      <a:r>
                        <a:rPr kumimoji="1" lang="ja-JP" altLang="en-US" sz="1000" kern="1200" dirty="0">
                          <a:solidFill>
                            <a:srgbClr val="000000"/>
                          </a:solidFill>
                          <a:latin typeface="ＭＳ Ｐ明朝" panose="02020600040205080304" pitchFamily="18" charset="-128"/>
                          <a:ea typeface="ＭＳ Ｐ明朝" panose="02020600040205080304" pitchFamily="18" charset="-128"/>
                          <a:cs typeface="+mn-cs"/>
                        </a:rPr>
                        <a:t>自らの判断で避難行動をとることが原則であることを説明する。発表される避難情報は、その判断をするための一つの手段であることを説明する。また、外れる可能性や、発表されない場合もあることも説明する。</a:t>
                      </a:r>
                      <a:endParaRPr kumimoji="1" lang="en-US" altLang="ja-JP" sz="1000" kern="1200" dirty="0">
                        <a:solidFill>
                          <a:srgbClr val="000000"/>
                        </a:solidFill>
                        <a:latin typeface="ＭＳ Ｐ明朝" panose="02020600040205080304" pitchFamily="18" charset="-128"/>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bl>
          </a:graphicData>
        </a:graphic>
      </p:graphicFrame>
      <p:graphicFrame>
        <p:nvGraphicFramePr>
          <p:cNvPr id="9" name="表 8">
            <a:extLst>
              <a:ext uri="{FF2B5EF4-FFF2-40B4-BE49-F238E27FC236}">
                <a16:creationId xmlns:a16="http://schemas.microsoft.com/office/drawing/2014/main" id="{E37BAB2F-45BD-CAF7-394D-D5A600D25970}"/>
              </a:ext>
            </a:extLst>
          </p:cNvPr>
          <p:cNvGraphicFramePr>
            <a:graphicFrameLocks noGrp="1"/>
          </p:cNvGraphicFramePr>
          <p:nvPr>
            <p:extLst>
              <p:ext uri="{D42A27DB-BD31-4B8C-83A1-F6EECF244321}">
                <p14:modId xmlns:p14="http://schemas.microsoft.com/office/powerpoint/2010/main" val="947819083"/>
              </p:ext>
            </p:extLst>
          </p:nvPr>
        </p:nvGraphicFramePr>
        <p:xfrm>
          <a:off x="189000" y="720018"/>
          <a:ext cx="6480000" cy="1370040"/>
        </p:xfrm>
        <a:graphic>
          <a:graphicData uri="http://schemas.openxmlformats.org/drawingml/2006/table">
            <a:tbl>
              <a:tblPr firstRow="1" bandRow="1"/>
              <a:tblGrid>
                <a:gridCol w="1224000">
                  <a:extLst>
                    <a:ext uri="{9D8B030D-6E8A-4147-A177-3AD203B41FA5}">
                      <a16:colId xmlns:a16="http://schemas.microsoft.com/office/drawing/2014/main" val="20000"/>
                    </a:ext>
                  </a:extLst>
                </a:gridCol>
                <a:gridCol w="2427480">
                  <a:extLst>
                    <a:ext uri="{9D8B030D-6E8A-4147-A177-3AD203B41FA5}">
                      <a16:colId xmlns:a16="http://schemas.microsoft.com/office/drawing/2014/main" val="20001"/>
                    </a:ext>
                  </a:extLst>
                </a:gridCol>
                <a:gridCol w="2828520">
                  <a:extLst>
                    <a:ext uri="{9D8B030D-6E8A-4147-A177-3AD203B41FA5}">
                      <a16:colId xmlns:a16="http://schemas.microsoft.com/office/drawing/2014/main" val="20002"/>
                    </a:ext>
                  </a:extLst>
                </a:gridCol>
              </a:tblGrid>
              <a:tr h="852660">
                <a:tc>
                  <a:txBody>
                    <a:bodyPr/>
                    <a:lstStyle>
                      <a:lvl1pPr marL="0" algn="l" defTabSz="685800" rtl="0" eaLnBrk="1" latinLnBrk="0" hangingPunct="1">
                        <a:defRPr kumimoji="1" sz="1350" b="1" kern="1200">
                          <a:solidFill>
                            <a:schemeClr val="lt1"/>
                          </a:solidFill>
                          <a:latin typeface="Arial"/>
                          <a:ea typeface="ＭＳ Ｐゴシック"/>
                          <a:cs typeface="ＭＳ Ｐゴシック"/>
                        </a:defRPr>
                      </a:lvl1pPr>
                      <a:lvl2pPr marL="342900" algn="l" defTabSz="685800" rtl="0" eaLnBrk="1" latinLnBrk="0" hangingPunct="1">
                        <a:defRPr kumimoji="1" sz="1350" b="1" kern="1200">
                          <a:solidFill>
                            <a:schemeClr val="lt1"/>
                          </a:solidFill>
                          <a:latin typeface="Arial"/>
                          <a:ea typeface="ＭＳ Ｐゴシック"/>
                          <a:cs typeface="ＭＳ Ｐゴシック"/>
                        </a:defRPr>
                      </a:lvl2pPr>
                      <a:lvl3pPr marL="685800" algn="l" defTabSz="685800" rtl="0" eaLnBrk="1" latinLnBrk="0" hangingPunct="1">
                        <a:defRPr kumimoji="1" sz="1350" b="1" kern="1200">
                          <a:solidFill>
                            <a:schemeClr val="lt1"/>
                          </a:solidFill>
                          <a:latin typeface="Arial"/>
                          <a:ea typeface="ＭＳ Ｐゴシック"/>
                          <a:cs typeface="ＭＳ Ｐゴシック"/>
                        </a:defRPr>
                      </a:lvl3pPr>
                      <a:lvl4pPr marL="1028700" algn="l" defTabSz="685800" rtl="0" eaLnBrk="1" latinLnBrk="0" hangingPunct="1">
                        <a:defRPr kumimoji="1" sz="1350" b="1" kern="1200">
                          <a:solidFill>
                            <a:schemeClr val="lt1"/>
                          </a:solidFill>
                          <a:latin typeface="Arial"/>
                          <a:ea typeface="ＭＳ Ｐゴシック"/>
                          <a:cs typeface="ＭＳ Ｐゴシック"/>
                        </a:defRPr>
                      </a:lvl4pPr>
                      <a:lvl5pPr marL="1371600" algn="l" defTabSz="685800" rtl="0" eaLnBrk="1" latinLnBrk="0" hangingPunct="1">
                        <a:defRPr kumimoji="1" sz="1350" b="1" kern="1200">
                          <a:solidFill>
                            <a:schemeClr val="lt1"/>
                          </a:solidFill>
                          <a:latin typeface="Arial"/>
                          <a:ea typeface="ＭＳ Ｐゴシック"/>
                          <a:cs typeface="ＭＳ Ｐゴシック"/>
                        </a:defRPr>
                      </a:lvl5pPr>
                      <a:lvl6pPr marL="1714500" algn="l" defTabSz="685800" rtl="0" eaLnBrk="1" latinLnBrk="0" hangingPunct="1">
                        <a:defRPr kumimoji="1" sz="1350" b="1" kern="1200">
                          <a:solidFill>
                            <a:schemeClr val="lt1"/>
                          </a:solidFill>
                          <a:latin typeface="Arial"/>
                          <a:ea typeface="ＭＳ Ｐゴシック"/>
                          <a:cs typeface="ＭＳ Ｐゴシック"/>
                        </a:defRPr>
                      </a:lvl6pPr>
                      <a:lvl7pPr marL="2057400" algn="l" defTabSz="685800" rtl="0" eaLnBrk="1" latinLnBrk="0" hangingPunct="1">
                        <a:defRPr kumimoji="1" sz="1350" b="1" kern="1200">
                          <a:solidFill>
                            <a:schemeClr val="lt1"/>
                          </a:solidFill>
                          <a:latin typeface="Arial"/>
                          <a:ea typeface="ＭＳ Ｐゴシック"/>
                          <a:cs typeface="ＭＳ Ｐゴシック"/>
                        </a:defRPr>
                      </a:lvl7pPr>
                      <a:lvl8pPr marL="2400300" algn="l" defTabSz="685800" rtl="0" eaLnBrk="1" latinLnBrk="0" hangingPunct="1">
                        <a:defRPr kumimoji="1" sz="1350" b="1" kern="1200">
                          <a:solidFill>
                            <a:schemeClr val="lt1"/>
                          </a:solidFill>
                          <a:latin typeface="Arial"/>
                          <a:ea typeface="ＭＳ Ｐゴシック"/>
                          <a:cs typeface="ＭＳ Ｐゴシック"/>
                        </a:defRPr>
                      </a:lvl8pPr>
                      <a:lvl9pPr marL="2743200" algn="l" defTabSz="685800" rtl="0" eaLnBrk="1" latinLnBrk="0" hangingPunct="1">
                        <a:defRPr kumimoji="1" sz="1350" b="1" kern="1200">
                          <a:solidFill>
                            <a:schemeClr val="lt1"/>
                          </a:solidFill>
                          <a:latin typeface="Arial"/>
                          <a:ea typeface="ＭＳ Ｐゴシック"/>
                          <a:cs typeface="ＭＳ Ｐゴシック"/>
                        </a:defRPr>
                      </a:lvl9pPr>
                    </a:lstStyle>
                    <a:p>
                      <a:pPr marL="0" marR="0" lvl="0" indent="0" algn="ctr" defTabSz="82954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学習のねらい</a:t>
                      </a:r>
                    </a:p>
                  </a:txBody>
                  <a:tcPr marL="108000" marR="108000" marT="72000" marB="72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gridSpan="2">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spcBef>
                          <a:spcPts val="300"/>
                        </a:spcBef>
                      </a:pPr>
                      <a:r>
                        <a:rPr kumimoji="1" lang="ja-JP" altLang="en-US" sz="1100" b="0" u="sng">
                          <a:solidFill>
                            <a:schemeClr val="tx1"/>
                          </a:solidFill>
                          <a:latin typeface="+mn-lt"/>
                          <a:ea typeface="ＭＳ ゴシック" panose="020B0609070205080204" pitchFamily="49" charset="-128"/>
                        </a:rPr>
                        <a:t>大雨が降ったときの身を守る行動（避難）を知る</a:t>
                      </a:r>
                    </a:p>
                    <a:p>
                      <a:pPr>
                        <a:spcBef>
                          <a:spcPts val="300"/>
                        </a:spcBef>
                      </a:pPr>
                      <a:r>
                        <a:rPr kumimoji="1" lang="ja-JP" altLang="en-US" sz="1100" b="0">
                          <a:solidFill>
                            <a:schemeClr val="tx1"/>
                          </a:solidFill>
                          <a:latin typeface="ＭＳ Ｐ明朝" panose="02020600040205080304" pitchFamily="18" charset="-128"/>
                          <a:ea typeface="ＭＳ Ｐ明朝" panose="02020600040205080304" pitchFamily="18" charset="-128"/>
                        </a:rPr>
                        <a:t>　■大雨による災害からの避難を知る</a:t>
                      </a:r>
                      <a:br>
                        <a:rPr kumimoji="1" lang="en-US" altLang="ja-JP" sz="1100" b="0">
                          <a:solidFill>
                            <a:schemeClr val="tx1"/>
                          </a:solidFill>
                          <a:latin typeface="ＭＳ Ｐ明朝" panose="02020600040205080304" pitchFamily="18" charset="-128"/>
                          <a:ea typeface="ＭＳ Ｐ明朝" panose="02020600040205080304" pitchFamily="18" charset="-128"/>
                        </a:rPr>
                      </a:br>
                      <a:r>
                        <a:rPr kumimoji="1" lang="ja-JP" altLang="en-US" sz="1100" b="0">
                          <a:solidFill>
                            <a:schemeClr val="tx1"/>
                          </a:solidFill>
                          <a:latin typeface="ＭＳ Ｐ明朝" panose="02020600040205080304" pitchFamily="18" charset="-128"/>
                          <a:ea typeface="ＭＳ Ｐ明朝" panose="02020600040205080304" pitchFamily="18" charset="-128"/>
                        </a:rPr>
                        <a:t>　■避難に役立つ情報を知る</a:t>
                      </a:r>
                      <a:br>
                        <a:rPr kumimoji="1" lang="en-US" altLang="ja-JP" sz="1100" b="0">
                          <a:solidFill>
                            <a:schemeClr val="tx1"/>
                          </a:solidFill>
                          <a:latin typeface="ＭＳ Ｐ明朝" panose="02020600040205080304" pitchFamily="18" charset="-128"/>
                          <a:ea typeface="ＭＳ Ｐ明朝" panose="02020600040205080304" pitchFamily="18" charset="-128"/>
                        </a:rPr>
                      </a:br>
                      <a:r>
                        <a:rPr kumimoji="1" lang="ja-JP" altLang="en-US" sz="1100" b="0">
                          <a:solidFill>
                            <a:schemeClr val="tx1"/>
                          </a:solidFill>
                          <a:latin typeface="ＭＳ Ｐ明朝" panose="02020600040205080304" pitchFamily="18" charset="-128"/>
                          <a:ea typeface="ＭＳ Ｐ明朝" panose="02020600040205080304" pitchFamily="18" charset="-128"/>
                        </a:rPr>
                        <a:t>　■そのときの状況で避難が変わることを知る</a:t>
                      </a:r>
                    </a:p>
                  </a:txBody>
                  <a:tcPr marL="108000" marR="0" marT="72000" marB="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517380">
                <a:tc>
                  <a:txBody>
                    <a:bodyPr/>
                    <a:lstStyle>
                      <a:lvl1pPr marL="0" algn="l" defTabSz="685800" rtl="0" eaLnBrk="1" latinLnBrk="0" hangingPunct="1">
                        <a:defRPr kumimoji="1" sz="1350" kern="1200">
                          <a:solidFill>
                            <a:schemeClr val="dk1"/>
                          </a:solidFill>
                          <a:latin typeface="Arial"/>
                          <a:ea typeface="ＭＳ Ｐゴシック"/>
                          <a:cs typeface="ＭＳ Ｐゴシック"/>
                        </a:defRPr>
                      </a:lvl1pPr>
                      <a:lvl2pPr marL="342900" algn="l" defTabSz="685800" rtl="0" eaLnBrk="1" latinLnBrk="0" hangingPunct="1">
                        <a:defRPr kumimoji="1" sz="1350" kern="1200">
                          <a:solidFill>
                            <a:schemeClr val="dk1"/>
                          </a:solidFill>
                          <a:latin typeface="Arial"/>
                          <a:ea typeface="ＭＳ Ｐゴシック"/>
                          <a:cs typeface="ＭＳ Ｐゴシック"/>
                        </a:defRPr>
                      </a:lvl2pPr>
                      <a:lvl3pPr marL="685800" algn="l" defTabSz="685800" rtl="0" eaLnBrk="1" latinLnBrk="0" hangingPunct="1">
                        <a:defRPr kumimoji="1" sz="1350" kern="1200">
                          <a:solidFill>
                            <a:schemeClr val="dk1"/>
                          </a:solidFill>
                          <a:latin typeface="Arial"/>
                          <a:ea typeface="ＭＳ Ｐゴシック"/>
                          <a:cs typeface="ＭＳ Ｐゴシック"/>
                        </a:defRPr>
                      </a:lvl3pPr>
                      <a:lvl4pPr marL="1028700" algn="l" defTabSz="685800" rtl="0" eaLnBrk="1" latinLnBrk="0" hangingPunct="1">
                        <a:defRPr kumimoji="1" sz="1350" kern="1200">
                          <a:solidFill>
                            <a:schemeClr val="dk1"/>
                          </a:solidFill>
                          <a:latin typeface="Arial"/>
                          <a:ea typeface="ＭＳ Ｐゴシック"/>
                          <a:cs typeface="ＭＳ Ｐゴシック"/>
                        </a:defRPr>
                      </a:lvl4pPr>
                      <a:lvl5pPr marL="1371600" algn="l" defTabSz="685800" rtl="0" eaLnBrk="1" latinLnBrk="0" hangingPunct="1">
                        <a:defRPr kumimoji="1" sz="1350" kern="1200">
                          <a:solidFill>
                            <a:schemeClr val="dk1"/>
                          </a:solidFill>
                          <a:latin typeface="Arial"/>
                          <a:ea typeface="ＭＳ Ｐゴシック"/>
                          <a:cs typeface="ＭＳ Ｐゴシック"/>
                        </a:defRPr>
                      </a:lvl5pPr>
                      <a:lvl6pPr marL="1714500" algn="l" defTabSz="685800" rtl="0" eaLnBrk="1" latinLnBrk="0" hangingPunct="1">
                        <a:defRPr kumimoji="1" sz="1350" kern="1200">
                          <a:solidFill>
                            <a:schemeClr val="dk1"/>
                          </a:solidFill>
                          <a:latin typeface="Arial"/>
                          <a:ea typeface="ＭＳ Ｐゴシック"/>
                          <a:cs typeface="ＭＳ Ｐゴシック"/>
                        </a:defRPr>
                      </a:lvl6pPr>
                      <a:lvl7pPr marL="2057400" algn="l" defTabSz="685800" rtl="0" eaLnBrk="1" latinLnBrk="0" hangingPunct="1">
                        <a:defRPr kumimoji="1" sz="1350" kern="1200">
                          <a:solidFill>
                            <a:schemeClr val="dk1"/>
                          </a:solidFill>
                          <a:latin typeface="Arial"/>
                          <a:ea typeface="ＭＳ Ｐゴシック"/>
                          <a:cs typeface="ＭＳ Ｐゴシック"/>
                        </a:defRPr>
                      </a:lvl7pPr>
                      <a:lvl8pPr marL="2400300" algn="l" defTabSz="685800" rtl="0" eaLnBrk="1" latinLnBrk="0" hangingPunct="1">
                        <a:defRPr kumimoji="1" sz="1350" kern="1200">
                          <a:solidFill>
                            <a:schemeClr val="dk1"/>
                          </a:solidFill>
                          <a:latin typeface="Arial"/>
                          <a:ea typeface="ＭＳ Ｐゴシック"/>
                          <a:cs typeface="ＭＳ Ｐゴシック"/>
                        </a:defRPr>
                      </a:lvl8pPr>
                      <a:lvl9pPr marL="2743200" algn="l" defTabSz="685800" rtl="0" eaLnBrk="1" latinLnBrk="0" hangingPunct="1">
                        <a:defRPr kumimoji="1" sz="1350" kern="1200">
                          <a:solidFill>
                            <a:schemeClr val="dk1"/>
                          </a:solidFill>
                          <a:latin typeface="Arial"/>
                          <a:ea typeface="ＭＳ Ｐゴシック"/>
                          <a:cs typeface="ＭＳ Ｐゴシック"/>
                        </a:defRPr>
                      </a:lvl9pPr>
                    </a:lstStyle>
                    <a:p>
                      <a:pPr algn="ctr"/>
                      <a:r>
                        <a:rPr lang="ja-JP" altLang="en-US" sz="1100">
                          <a:solidFill>
                            <a:schemeClr val="tx1"/>
                          </a:solidFill>
                          <a:latin typeface="+mn-ea"/>
                          <a:ea typeface="+mn-ea"/>
                        </a:rPr>
                        <a:t>必要物品・資料</a:t>
                      </a:r>
                    </a:p>
                  </a:txBody>
                  <a:tcPr marL="108000" marR="108000" marT="72000" marB="72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685800" rtl="0" eaLnBrk="1" latinLnBrk="0" hangingPunct="1">
                        <a:defRPr kumimoji="1" sz="1350" kern="1200">
                          <a:solidFill>
                            <a:schemeClr val="dk1"/>
                          </a:solidFill>
                          <a:latin typeface="Arial"/>
                          <a:ea typeface="ＭＳ Ｐゴシック"/>
                          <a:cs typeface="ＭＳ Ｐゴシック"/>
                        </a:defRPr>
                      </a:lvl1pPr>
                      <a:lvl2pPr marL="342900" algn="l" defTabSz="685800" rtl="0" eaLnBrk="1" latinLnBrk="0" hangingPunct="1">
                        <a:defRPr kumimoji="1" sz="1350" kern="1200">
                          <a:solidFill>
                            <a:schemeClr val="dk1"/>
                          </a:solidFill>
                          <a:latin typeface="Arial"/>
                          <a:ea typeface="ＭＳ Ｐゴシック"/>
                          <a:cs typeface="ＭＳ Ｐゴシック"/>
                        </a:defRPr>
                      </a:lvl2pPr>
                      <a:lvl3pPr marL="685800" algn="l" defTabSz="685800" rtl="0" eaLnBrk="1" latinLnBrk="0" hangingPunct="1">
                        <a:defRPr kumimoji="1" sz="1350" kern="1200">
                          <a:solidFill>
                            <a:schemeClr val="dk1"/>
                          </a:solidFill>
                          <a:latin typeface="Arial"/>
                          <a:ea typeface="ＭＳ Ｐゴシック"/>
                          <a:cs typeface="ＭＳ Ｐゴシック"/>
                        </a:defRPr>
                      </a:lvl3pPr>
                      <a:lvl4pPr marL="1028700" algn="l" defTabSz="685800" rtl="0" eaLnBrk="1" latinLnBrk="0" hangingPunct="1">
                        <a:defRPr kumimoji="1" sz="1350" kern="1200">
                          <a:solidFill>
                            <a:schemeClr val="dk1"/>
                          </a:solidFill>
                          <a:latin typeface="Arial"/>
                          <a:ea typeface="ＭＳ Ｐゴシック"/>
                          <a:cs typeface="ＭＳ Ｐゴシック"/>
                        </a:defRPr>
                      </a:lvl4pPr>
                      <a:lvl5pPr marL="1371600" algn="l" defTabSz="685800" rtl="0" eaLnBrk="1" latinLnBrk="0" hangingPunct="1">
                        <a:defRPr kumimoji="1" sz="1350" kern="1200">
                          <a:solidFill>
                            <a:schemeClr val="dk1"/>
                          </a:solidFill>
                          <a:latin typeface="Arial"/>
                          <a:ea typeface="ＭＳ Ｐゴシック"/>
                          <a:cs typeface="ＭＳ Ｐゴシック"/>
                        </a:defRPr>
                      </a:lvl5pPr>
                      <a:lvl6pPr marL="1714500" algn="l" defTabSz="685800" rtl="0" eaLnBrk="1" latinLnBrk="0" hangingPunct="1">
                        <a:defRPr kumimoji="1" sz="1350" kern="1200">
                          <a:solidFill>
                            <a:schemeClr val="dk1"/>
                          </a:solidFill>
                          <a:latin typeface="Arial"/>
                          <a:ea typeface="ＭＳ Ｐゴシック"/>
                          <a:cs typeface="ＭＳ Ｐゴシック"/>
                        </a:defRPr>
                      </a:lvl6pPr>
                      <a:lvl7pPr marL="2057400" algn="l" defTabSz="685800" rtl="0" eaLnBrk="1" latinLnBrk="0" hangingPunct="1">
                        <a:defRPr kumimoji="1" sz="1350" kern="1200">
                          <a:solidFill>
                            <a:schemeClr val="dk1"/>
                          </a:solidFill>
                          <a:latin typeface="Arial"/>
                          <a:ea typeface="ＭＳ Ｐゴシック"/>
                          <a:cs typeface="ＭＳ Ｐゴシック"/>
                        </a:defRPr>
                      </a:lvl7pPr>
                      <a:lvl8pPr marL="2400300" algn="l" defTabSz="685800" rtl="0" eaLnBrk="1" latinLnBrk="0" hangingPunct="1">
                        <a:defRPr kumimoji="1" sz="1350" kern="1200">
                          <a:solidFill>
                            <a:schemeClr val="dk1"/>
                          </a:solidFill>
                          <a:latin typeface="Arial"/>
                          <a:ea typeface="ＭＳ Ｐゴシック"/>
                          <a:cs typeface="ＭＳ Ｐゴシック"/>
                        </a:defRPr>
                      </a:lvl8pPr>
                      <a:lvl9pPr marL="2743200" algn="l" defTabSz="685800" rtl="0" eaLnBrk="1" latinLnBrk="0" hangingPunct="1">
                        <a:defRPr kumimoji="1" sz="1350" kern="1200">
                          <a:solidFill>
                            <a:schemeClr val="dk1"/>
                          </a:solidFill>
                          <a:latin typeface="Arial"/>
                          <a:ea typeface="ＭＳ Ｐゴシック"/>
                          <a:cs typeface="ＭＳ Ｐゴシック"/>
                        </a:defRPr>
                      </a:lvl9pPr>
                    </a:lstStyle>
                    <a:p>
                      <a:pPr marL="171450" indent="-171450">
                        <a:spcBef>
                          <a:spcPts val="300"/>
                        </a:spcBef>
                        <a:buFont typeface="Wingdings" panose="05000000000000000000" pitchFamily="2" charset="2"/>
                        <a:buChar char="p"/>
                      </a:pPr>
                      <a:r>
                        <a:rPr lang="ja-JP" altLang="en-US" sz="1100">
                          <a:solidFill>
                            <a:schemeClr val="tx1"/>
                          </a:solidFill>
                          <a:latin typeface="ＭＳ Ｐ明朝" panose="02020600040205080304" pitchFamily="18" charset="-128"/>
                          <a:ea typeface="ＭＳ Ｐ明朝" panose="02020600040205080304" pitchFamily="18" charset="-128"/>
                        </a:rPr>
                        <a:t>授業用スライド資料（高学年③）</a:t>
                      </a:r>
                      <a:endParaRPr lang="en-US" altLang="ja-JP" sz="1100">
                        <a:solidFill>
                          <a:schemeClr val="tx1"/>
                        </a:solidFill>
                        <a:latin typeface="ＭＳ Ｐ明朝" panose="02020600040205080304" pitchFamily="18" charset="-128"/>
                        <a:ea typeface="ＭＳ Ｐ明朝" panose="02020600040205080304" pitchFamily="18" charset="-128"/>
                      </a:endParaRPr>
                    </a:p>
                    <a:p>
                      <a:pPr marL="171450" marR="0" lvl="0" indent="-171450" algn="l" defTabSz="685800" rtl="0" eaLnBrk="1" fontAlgn="auto" latinLnBrk="0" hangingPunct="1">
                        <a:lnSpc>
                          <a:spcPct val="100000"/>
                        </a:lnSpc>
                        <a:spcBef>
                          <a:spcPts val="300"/>
                        </a:spcBef>
                        <a:spcAft>
                          <a:spcPts val="0"/>
                        </a:spcAft>
                        <a:buClrTx/>
                        <a:buSzTx/>
                        <a:buFont typeface="Wingdings" panose="05000000000000000000" pitchFamily="2" charset="2"/>
                        <a:buChar char="p"/>
                        <a:tabLst/>
                        <a:defRPr/>
                      </a:pPr>
                      <a:r>
                        <a:rPr lang="ja-JP" altLang="en-US" sz="1100">
                          <a:solidFill>
                            <a:schemeClr val="tx1"/>
                          </a:solidFill>
                          <a:latin typeface="ＭＳ Ｐ明朝" panose="02020600040205080304" pitchFamily="18" charset="-128"/>
                          <a:ea typeface="ＭＳ Ｐ明朝" panose="02020600040205080304" pitchFamily="18" charset="-128"/>
                        </a:rPr>
                        <a:t>ワークシート</a:t>
                      </a:r>
                      <a:r>
                        <a:rPr kumimoji="1" lang="ja-JP" altLang="en-US" sz="1100" kern="1200">
                          <a:solidFill>
                            <a:schemeClr val="tx1"/>
                          </a:solidFill>
                          <a:latin typeface="ＭＳ Ｐ明朝" panose="02020600040205080304" pitchFamily="18" charset="-128"/>
                          <a:ea typeface="ＭＳ Ｐ明朝" panose="02020600040205080304" pitchFamily="18" charset="-128"/>
                        </a:rPr>
                        <a:t>（</a:t>
                      </a:r>
                      <a:r>
                        <a:rPr kumimoji="1" lang="ja-JP" altLang="en-US" sz="1100" kern="1200">
                          <a:solidFill>
                            <a:schemeClr val="tx1"/>
                          </a:solidFill>
                          <a:latin typeface="ＭＳ Ｐ明朝" panose="02020600040205080304" pitchFamily="18" charset="-128"/>
                          <a:ea typeface="ＭＳ Ｐ明朝" panose="02020600040205080304" pitchFamily="18" charset="-128"/>
                          <a:cs typeface="ＭＳ Ｐゴシック"/>
                        </a:rPr>
                        <a:t>高学年③）</a:t>
                      </a:r>
                      <a:endParaRPr kumimoji="1" lang="en-US" altLang="ja-JP" sz="1100" kern="1200">
                        <a:solidFill>
                          <a:schemeClr val="tx1"/>
                        </a:solidFill>
                        <a:latin typeface="ＭＳ Ｐ明朝" panose="02020600040205080304" pitchFamily="18" charset="-128"/>
                        <a:ea typeface="ＭＳ Ｐ明朝" panose="02020600040205080304" pitchFamily="18" charset="-128"/>
                        <a:cs typeface="ＭＳ Ｐゴシック"/>
                      </a:endParaRPr>
                    </a:p>
                  </a:txBody>
                  <a:tcPr marL="108000" marR="108000" marT="72000" marB="72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1450" indent="-171450">
                        <a:spcBef>
                          <a:spcPts val="300"/>
                        </a:spcBef>
                        <a:buFont typeface="Wingdings" panose="05000000000000000000" pitchFamily="2" charset="2"/>
                        <a:buChar char="p"/>
                      </a:pPr>
                      <a:r>
                        <a:rPr lang="ja-JP" altLang="en-US" sz="1100" dirty="0">
                          <a:solidFill>
                            <a:schemeClr val="tx1"/>
                          </a:solidFill>
                          <a:latin typeface="ＭＳ Ｐ明朝" panose="02020600040205080304" pitchFamily="18" charset="-128"/>
                          <a:ea typeface="ＭＳ Ｐ明朝" panose="02020600040205080304" pitchFamily="18" charset="-128"/>
                        </a:rPr>
                        <a:t>プロジェクター・スクリーン</a:t>
                      </a:r>
                      <a:endParaRPr lang="en-US" altLang="ja-JP" sz="1100" dirty="0">
                        <a:solidFill>
                          <a:schemeClr val="tx1"/>
                        </a:solidFill>
                        <a:latin typeface="ＭＳ Ｐ明朝" panose="02020600040205080304" pitchFamily="18" charset="-128"/>
                        <a:ea typeface="ＭＳ Ｐ明朝" panose="02020600040205080304" pitchFamily="18" charset="-128"/>
                      </a:endParaRPr>
                    </a:p>
                    <a:p>
                      <a:pPr marL="171450" indent="-171450">
                        <a:spcBef>
                          <a:spcPts val="300"/>
                        </a:spcBef>
                        <a:buFont typeface="Wingdings" panose="05000000000000000000" pitchFamily="2" charset="2"/>
                        <a:buChar char="p"/>
                      </a:pPr>
                      <a:r>
                        <a:rPr lang="ja-JP" altLang="en-US" sz="1100" dirty="0">
                          <a:solidFill>
                            <a:schemeClr val="tx1"/>
                          </a:solidFill>
                          <a:latin typeface="ＭＳ Ｐ明朝" panose="02020600040205080304" pitchFamily="18" charset="-128"/>
                          <a:ea typeface="ＭＳ Ｐ明朝" panose="02020600040205080304" pitchFamily="18" charset="-128"/>
                        </a:rPr>
                        <a:t>レーザーポインター　（もしくは差し棒）</a:t>
                      </a:r>
                    </a:p>
                  </a:txBody>
                  <a:tcPr marL="108000" marR="108000" marT="72000" marB="72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0" name="正方形/長方形 9">
            <a:extLst>
              <a:ext uri="{FF2B5EF4-FFF2-40B4-BE49-F238E27FC236}">
                <a16:creationId xmlns:a16="http://schemas.microsoft.com/office/drawing/2014/main" id="{768149FE-F561-253B-FF0A-E8DDADF24DB4}"/>
              </a:ext>
            </a:extLst>
          </p:cNvPr>
          <p:cNvSpPr/>
          <p:nvPr/>
        </p:nvSpPr>
        <p:spPr>
          <a:xfrm>
            <a:off x="6268466" y="5548338"/>
            <a:ext cx="329184" cy="153888"/>
          </a:xfrm>
          <a:prstGeom prst="rect">
            <a:avLst/>
          </a:prstGeom>
          <a:solidFill>
            <a:sysClr val="windowText" lastClr="000000"/>
          </a:solidFill>
        </p:spPr>
        <p:txBody>
          <a:bodyPr wrap="squar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知識</a:t>
            </a:r>
          </a:p>
        </p:txBody>
      </p:sp>
      <p:sp>
        <p:nvSpPr>
          <p:cNvPr id="12" name="テキスト ボックス 11">
            <a:extLst>
              <a:ext uri="{FF2B5EF4-FFF2-40B4-BE49-F238E27FC236}">
                <a16:creationId xmlns:a16="http://schemas.microsoft.com/office/drawing/2014/main" id="{C988525F-1993-10C1-FBCA-CCEF8488CD39}"/>
              </a:ext>
            </a:extLst>
          </p:cNvPr>
          <p:cNvSpPr txBox="1"/>
          <p:nvPr/>
        </p:nvSpPr>
        <p:spPr>
          <a:xfrm>
            <a:off x="4934181" y="5012643"/>
            <a:ext cx="1663469" cy="329573"/>
          </a:xfrm>
          <a:prstGeom prst="rect">
            <a:avLst/>
          </a:prstGeom>
          <a:solidFill>
            <a:sysClr val="window" lastClr="FFFFFF"/>
          </a:solidFill>
          <a:ln w="6350">
            <a:solidFill>
              <a:sysClr val="windowText" lastClr="000000"/>
            </a:solidFill>
            <a:prstDash val="sysDot"/>
          </a:ln>
        </p:spPr>
        <p:txBody>
          <a:bodyPr wrap="square" lIns="54000" tIns="18000" rIns="54000" bIns="18000" rtlCol="0">
            <a:spAutoFit/>
          </a:bodyPr>
          <a:lstStyle/>
          <a:p>
            <a:pPr marL="0" marR="0" lvl="0" indent="0" algn="just" defTabSz="914400" eaLnBrk="1" fontAlgn="auto" latinLnBrk="0" hangingPunct="1">
              <a:lnSpc>
                <a:spcPts val="1200"/>
              </a:lnSpc>
              <a:spcBef>
                <a:spcPts val="0"/>
              </a:spcBef>
              <a:spcAft>
                <a:spcPts val="0"/>
              </a:spcAft>
              <a:buClrTx/>
              <a:buSzTx/>
              <a:buFontTx/>
              <a:buNone/>
              <a:tabLst/>
              <a:defRPr/>
            </a:pPr>
            <a:r>
              <a:rPr kumimoji="1" lang="ja-JP" altLang="en-US" sz="900" b="0" i="0" u="none" strike="noStrike" kern="0" cap="none" spc="-100" normalizeH="0" baseline="0" noProof="0">
                <a:ln>
                  <a:noFill/>
                </a:ln>
                <a:solidFill>
                  <a:srgbClr val="000000"/>
                </a:solidFill>
                <a:effectLst/>
                <a:uLnTx/>
                <a:uFillTx/>
                <a:latin typeface="Century" panose="02040604050505020304" pitchFamily="18" charset="0"/>
                <a:ea typeface="ＭＳ Ｐ明朝" panose="02020600040205080304" pitchFamily="18" charset="-128"/>
              </a:rPr>
              <a:t>資料集参照：同様の事象が起きている地域の写真への差替えてください。</a:t>
            </a:r>
          </a:p>
        </p:txBody>
      </p:sp>
    </p:spTree>
    <p:extLst>
      <p:ext uri="{BB962C8B-B14F-4D97-AF65-F5344CB8AC3E}">
        <p14:creationId xmlns:p14="http://schemas.microsoft.com/office/powerpoint/2010/main" val="1675776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37415EB7-3285-E2FA-8821-CDB7586D4AAC}"/>
              </a:ext>
            </a:extLst>
          </p:cNvPr>
          <p:cNvSpPr/>
          <p:nvPr/>
        </p:nvSpPr>
        <p:spPr>
          <a:xfrm>
            <a:off x="0" y="0"/>
            <a:ext cx="6858001" cy="216000"/>
          </a:xfrm>
          <a:prstGeom prst="rect">
            <a:avLst/>
          </a:prstGeom>
          <a:no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学習指導案</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高学年 テーマ③　</a:t>
            </a: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graphicFrame>
        <p:nvGraphicFramePr>
          <p:cNvPr id="26" name="表 25">
            <a:extLst>
              <a:ext uri="{FF2B5EF4-FFF2-40B4-BE49-F238E27FC236}">
                <a16:creationId xmlns:a16="http://schemas.microsoft.com/office/drawing/2014/main" id="{4E81FD97-A903-94C7-9B3A-4155C969F3F9}"/>
              </a:ext>
            </a:extLst>
          </p:cNvPr>
          <p:cNvGraphicFramePr>
            <a:graphicFrameLocks noGrp="1"/>
          </p:cNvGraphicFramePr>
          <p:nvPr>
            <p:extLst>
              <p:ext uri="{D42A27DB-BD31-4B8C-83A1-F6EECF244321}">
                <p14:modId xmlns:p14="http://schemas.microsoft.com/office/powerpoint/2010/main" val="1653701464"/>
              </p:ext>
            </p:extLst>
          </p:nvPr>
        </p:nvGraphicFramePr>
        <p:xfrm>
          <a:off x="189000" y="259305"/>
          <a:ext cx="6480000" cy="9486842"/>
        </p:xfrm>
        <a:graphic>
          <a:graphicData uri="http://schemas.openxmlformats.org/drawingml/2006/table">
            <a:tbl>
              <a:tblPr firstRow="1" bandRow="1"/>
              <a:tblGrid>
                <a:gridCol w="1800000">
                  <a:extLst>
                    <a:ext uri="{9D8B030D-6E8A-4147-A177-3AD203B41FA5}">
                      <a16:colId xmlns:a16="http://schemas.microsoft.com/office/drawing/2014/main" val="20001"/>
                    </a:ext>
                  </a:extLst>
                </a:gridCol>
                <a:gridCol w="360000">
                  <a:extLst>
                    <a:ext uri="{9D8B030D-6E8A-4147-A177-3AD203B41FA5}">
                      <a16:colId xmlns:a16="http://schemas.microsoft.com/office/drawing/2014/main" val="3233394455"/>
                    </a:ext>
                  </a:extLst>
                </a:gridCol>
                <a:gridCol w="2520000">
                  <a:extLst>
                    <a:ext uri="{9D8B030D-6E8A-4147-A177-3AD203B41FA5}">
                      <a16:colId xmlns:a16="http://schemas.microsoft.com/office/drawing/2014/main" val="631405766"/>
                    </a:ext>
                  </a:extLst>
                </a:gridCol>
                <a:gridCol w="1800000">
                  <a:extLst>
                    <a:ext uri="{9D8B030D-6E8A-4147-A177-3AD203B41FA5}">
                      <a16:colId xmlns:a16="http://schemas.microsoft.com/office/drawing/2014/main" val="3461077804"/>
                    </a:ext>
                  </a:extLst>
                </a:gridCol>
              </a:tblGrid>
              <a:tr h="4320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学習活動</a:t>
                      </a:r>
                    </a:p>
                  </a:txBody>
                  <a:tcPr marL="72000" marR="72000" marT="36000" marB="36000" anchor="ctr">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100">
                          <a:latin typeface="Arial" panose="020B0604020202020204" pitchFamily="34" charset="0"/>
                          <a:ea typeface="ＭＳ Ｐゴシック" panose="020B0600070205080204" pitchFamily="50" charset="-128"/>
                          <a:cs typeface="Arial" panose="020B0604020202020204" pitchFamily="34" charset="0"/>
                        </a:rPr>
                        <a:t>ppt</a:t>
                      </a:r>
                    </a:p>
                  </a:txBody>
                  <a:tcPr marL="18000" marR="18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発問例と予想される児童の反応例</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発問・指示（●）　予想される反応（・）</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指導上の留意点</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支援（</a:t>
                      </a:r>
                      <a:r>
                        <a:rPr kumimoji="1" lang="ja-JP" altLang="en-US" sz="1000" kern="1200">
                          <a:solidFill>
                            <a:srgbClr val="000000"/>
                          </a:solidFill>
                          <a:latin typeface="Arial" panose="020B0604020202020204" pitchFamily="34" charset="0"/>
                          <a:ea typeface="ＭＳ Ｐゴシック" panose="020B0600070205080204" pitchFamily="50" charset="-128"/>
                          <a:cs typeface="Arial" panose="020B0604020202020204" pitchFamily="34" charset="0"/>
                        </a:rPr>
                        <a:t>◆</a:t>
                      </a: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　評価（☆）</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363" marR="0" lvl="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２</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③</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洪水災害（内水氾濫）からの避難を知る。</a:t>
                      </a:r>
                      <a:endParaRPr kumimoji="1" lang="en-US" altLang="ja-JP" sz="1000">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100"/>
                        </a:lnSpc>
                      </a:pPr>
                      <a:r>
                        <a:rPr kumimoji="1" lang="en-US" altLang="ja-JP" sz="1000" dirty="0"/>
                        <a:t>19</a:t>
                      </a:r>
                    </a:p>
                    <a:p>
                      <a:pPr algn="ctr">
                        <a:lnSpc>
                          <a:spcPts val="1100"/>
                        </a:lnSpc>
                      </a:pPr>
                      <a:endParaRPr kumimoji="1" lang="en-US" altLang="ja-JP" sz="1000" dirty="0"/>
                    </a:p>
                    <a:p>
                      <a:pPr algn="ctr">
                        <a:lnSpc>
                          <a:spcPts val="1100"/>
                        </a:lnSpc>
                      </a:pPr>
                      <a:endParaRPr kumimoji="1" lang="en-US" altLang="ja-JP" sz="1000" dirty="0"/>
                    </a:p>
                    <a:p>
                      <a:pPr algn="ctr">
                        <a:lnSpc>
                          <a:spcPts val="1100"/>
                        </a:lnSpc>
                      </a:pPr>
                      <a:endParaRPr kumimoji="1" lang="en-US" altLang="ja-JP" sz="600" dirty="0"/>
                    </a:p>
                    <a:p>
                      <a:pPr algn="ctr">
                        <a:lnSpc>
                          <a:spcPts val="1100"/>
                        </a:lnSpc>
                      </a:pPr>
                      <a:r>
                        <a:rPr kumimoji="1" lang="en-US" altLang="ja-JP" sz="1000" dirty="0"/>
                        <a:t>20~</a:t>
                      </a:r>
                    </a:p>
                    <a:p>
                      <a:pPr algn="ctr">
                        <a:lnSpc>
                          <a:spcPts val="1100"/>
                        </a:lnSpc>
                      </a:pPr>
                      <a:r>
                        <a:rPr kumimoji="1" lang="en-US" altLang="ja-JP" sz="1000" dirty="0"/>
                        <a:t>21</a:t>
                      </a: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問３： 「大雨が降って、道路が水に浸かっています。」　「深さはみんなのヒザより低いくらいです。」　この道路を通って安全に避難所へ行くことができる？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：水で流されてしまったり、マンホールに吸い込まれたりする危険もあります。</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100"/>
                        </a:lnSpc>
                        <a:spcBef>
                          <a:spcPts val="6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	水に浸かっているため、深い場所や側溝などがわからなくなり、大変危険であることをおさえる。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早めの避難が重要であることを理解する。</a:t>
                      </a:r>
                      <a:endParaRPr kumimoji="1" lang="en-US" altLang="ja-JP" sz="1000" kern="1200">
                        <a:solidFill>
                          <a:srgbClr val="000000"/>
                        </a:solidFill>
                        <a:latin typeface="+mn-lt"/>
                        <a:ea typeface="+mn-ea"/>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lvl="0" indent="-357188" algn="l"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２</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④</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土砂災害時の避難を知る。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100"/>
                        </a:lnSpc>
                      </a:pPr>
                      <a:r>
                        <a:rPr kumimoji="1" lang="en-US" altLang="ja-JP" sz="1000" dirty="0"/>
                        <a:t>22</a:t>
                      </a:r>
                    </a:p>
                    <a:p>
                      <a:pPr algn="ctr">
                        <a:lnSpc>
                          <a:spcPts val="1100"/>
                        </a:lnSpc>
                      </a:pPr>
                      <a:endParaRPr kumimoji="1" lang="en-US" altLang="ja-JP" sz="1000" dirty="0"/>
                    </a:p>
                    <a:p>
                      <a:pPr algn="ctr">
                        <a:lnSpc>
                          <a:spcPts val="1100"/>
                        </a:lnSpc>
                      </a:pPr>
                      <a:endParaRPr kumimoji="1" lang="en-US" altLang="ja-JP" sz="1000" dirty="0"/>
                    </a:p>
                    <a:p>
                      <a:pPr algn="ctr">
                        <a:lnSpc>
                          <a:spcPts val="1100"/>
                        </a:lnSpc>
                      </a:pPr>
                      <a:endParaRPr kumimoji="1" lang="en-US" altLang="ja-JP" sz="700" dirty="0"/>
                    </a:p>
                    <a:p>
                      <a:pPr algn="ctr">
                        <a:lnSpc>
                          <a:spcPts val="1100"/>
                        </a:lnSpc>
                      </a:pPr>
                      <a:r>
                        <a:rPr kumimoji="1" lang="en-US" altLang="ja-JP" sz="1000" dirty="0"/>
                        <a:t>23~</a:t>
                      </a:r>
                    </a:p>
                    <a:p>
                      <a:pPr algn="ctr">
                        <a:lnSpc>
                          <a:spcPts val="1100"/>
                        </a:lnSpc>
                      </a:pPr>
                      <a:r>
                        <a:rPr kumimoji="1" lang="en-US" altLang="ja-JP" sz="1000" dirty="0"/>
                        <a:t>24</a:t>
                      </a:r>
                    </a:p>
                    <a:p>
                      <a:pPr algn="ctr">
                        <a:lnSpc>
                          <a:spcPts val="1100"/>
                        </a:lnSpc>
                      </a:pPr>
                      <a:endParaRPr kumimoji="1" lang="en-US" altLang="ja-JP" sz="1000" dirty="0"/>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ＭＳ Ｐ明朝" panose="02020600040205080304" pitchFamily="18" charset="-128"/>
                          <a:ea typeface="ＭＳ Ｐ明朝" panose="02020600040205080304" pitchFamily="18" charset="-128"/>
                          <a:cs typeface="+mn-cs"/>
                        </a:rPr>
                        <a:t>問４：道路にヒビが入って、少し崩れています。近くのガケにもヒビが入っています。この道路を通って、安全に避難所へ行くことができる？</a:t>
                      </a:r>
                      <a:endParaRPr kumimoji="1" lang="en-US" altLang="ja-JP" sz="1000" kern="1200">
                        <a:solidFill>
                          <a:srgbClr val="000000"/>
                        </a:solidFill>
                        <a:latin typeface="ＭＳ Ｐ明朝" panose="02020600040205080304" pitchFamily="18" charset="-128"/>
                        <a:ea typeface="ＭＳ Ｐ明朝" panose="02020600040205080304" pitchFamily="18" charset="-128"/>
                        <a:cs typeface="+mn-cs"/>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rgbClr val="000000"/>
                          </a:solidFill>
                          <a:latin typeface="ＭＳ Ｐ明朝" panose="02020600040205080304" pitchFamily="18" charset="-128"/>
                          <a:ea typeface="ＭＳ Ｐ明朝" panose="02020600040205080304" pitchFamily="18" charset="-128"/>
                          <a:cs typeface="+mn-cs"/>
                        </a:rPr>
                        <a:t>→</a:t>
                      </a:r>
                      <a:r>
                        <a:rPr kumimoji="1" lang="en-US" altLang="ja-JP" sz="1000" kern="1200">
                          <a:solidFill>
                            <a:srgbClr val="000000"/>
                          </a:solidFill>
                          <a:latin typeface="ＭＳ Ｐ明朝" panose="02020600040205080304" pitchFamily="18" charset="-128"/>
                          <a:ea typeface="ＭＳ Ｐ明朝" panose="02020600040205080304" pitchFamily="18" charset="-128"/>
                          <a:cs typeface="+mn-cs"/>
                        </a:rPr>
                        <a:t>	×</a:t>
                      </a:r>
                      <a:r>
                        <a:rPr kumimoji="1" lang="ja-JP" altLang="en-US" sz="1000" kern="1200">
                          <a:solidFill>
                            <a:srgbClr val="000000"/>
                          </a:solidFill>
                          <a:latin typeface="ＭＳ Ｐ明朝" panose="02020600040205080304" pitchFamily="18" charset="-128"/>
                          <a:ea typeface="ＭＳ Ｐ明朝" panose="02020600040205080304" pitchFamily="18" charset="-128"/>
                          <a:cs typeface="+mn-cs"/>
                        </a:rPr>
                        <a:t>：ガケにヒビが入っていたり、水が噴き出していたりする状況は、土砂災害の前兆現象で、とても危険です。</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l" defTabSz="914400" rtl="0" eaLnBrk="1" fontAlgn="auto" latinLnBrk="0" hangingPunct="1">
                        <a:lnSpc>
                          <a:spcPts val="1100"/>
                        </a:lnSpc>
                        <a:spcBef>
                          <a:spcPts val="60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79388" marR="0" lvl="0" indent="-179388" algn="l" defTabSz="914400" rtl="0" eaLnBrk="1" fontAlgn="auto" latinLnBrk="0" hangingPunct="1">
                        <a:lnSpc>
                          <a:spcPts val="1100"/>
                        </a:lnSpc>
                        <a:spcBef>
                          <a:spcPts val="60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79388" marR="0" lvl="0" indent="-179388" algn="l" defTabSz="914400" rtl="0" eaLnBrk="1" fontAlgn="auto" latinLnBrk="0" hangingPunct="1">
                        <a:lnSpc>
                          <a:spcPts val="1100"/>
                        </a:lnSpc>
                        <a:spcBef>
                          <a:spcPts val="60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79388" marR="0" lvl="0" indent="-179388" algn="l" defTabSz="914400" rtl="0" eaLnBrk="1" fontAlgn="auto" latinLnBrk="0" hangingPunct="1">
                        <a:lnSpc>
                          <a:spcPts val="1100"/>
                        </a:lnSpc>
                        <a:spcBef>
                          <a:spcPts val="6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早めの避難が重要であることを理解する。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680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57188" marR="0" lvl="0" indent="-357188" algn="l"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２</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⑤</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早めの避難が重要であることを知る。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100"/>
                        </a:lnSpc>
                        <a:spcBef>
                          <a:spcPts val="300"/>
                        </a:spcBef>
                      </a:pPr>
                      <a:r>
                        <a:rPr kumimoji="1" lang="en-US" altLang="ja-JP" sz="1000" dirty="0"/>
                        <a:t>25</a:t>
                      </a:r>
                      <a:br>
                        <a:rPr kumimoji="1" lang="en-US" altLang="ja-JP" sz="1000" dirty="0"/>
                      </a:br>
                      <a:br>
                        <a:rPr kumimoji="1" lang="en-US" altLang="ja-JP" sz="1000" dirty="0"/>
                      </a:br>
                      <a:endParaRPr kumimoji="1" lang="en-US" altLang="ja-JP" sz="1000" dirty="0"/>
                    </a:p>
                    <a:p>
                      <a:pPr algn="ctr">
                        <a:lnSpc>
                          <a:spcPts val="1100"/>
                        </a:lnSpc>
                        <a:spcBef>
                          <a:spcPts val="300"/>
                        </a:spcBef>
                      </a:pPr>
                      <a:r>
                        <a:rPr kumimoji="1" lang="en-US" altLang="ja-JP" sz="1000" dirty="0"/>
                        <a:t>26</a:t>
                      </a:r>
                    </a:p>
                  </a:txBody>
                  <a:tcPr marL="18000" marR="18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l" defTabSz="914400" rtl="0" eaLnBrk="1" fontAlgn="auto" latinLnBrk="0" hangingPunct="1">
                        <a:lnSpc>
                          <a:spcPts val="1100"/>
                        </a:lnSpc>
                        <a:spcBef>
                          <a:spcPts val="3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kern="120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kern="1200">
                          <a:solidFill>
                            <a:srgbClr val="000000"/>
                          </a:solidFill>
                          <a:latin typeface="Century" panose="02040604050505020304" pitchFamily="18" charset="0"/>
                          <a:ea typeface="ＭＳ Ｐ明朝" panose="02020600040205080304" pitchFamily="18" charset="-128"/>
                          <a:cs typeface="ＭＳ Ｐゴシック"/>
                        </a:rPr>
                        <a:t>大事なことは、災害時にはいつもの道が通れなくなったりもします。大事なことは、災害で危なくなる前</a:t>
                      </a:r>
                      <a:r>
                        <a:rPr kumimoji="1" lang="ja-JP" altLang="en-US" sz="1000" b="0" u="none">
                          <a:solidFill>
                            <a:srgbClr val="000000"/>
                          </a:solidFill>
                          <a:latin typeface="Century" panose="02040604050505020304" pitchFamily="18" charset="0"/>
                          <a:ea typeface="ＭＳ Ｐ明朝" panose="02020600040205080304" pitchFamily="18" charset="-128"/>
                        </a:rPr>
                        <a:t>に避難をすることです。</a:t>
                      </a:r>
                      <a:endParaRPr kumimoji="1" lang="en-US" altLang="ja-JP" sz="1000" b="1" kern="1200">
                        <a:solidFill>
                          <a:srgbClr val="000000"/>
                        </a:solidFill>
                        <a:latin typeface="Century" panose="02040604050505020304" pitchFamily="18" charset="0"/>
                        <a:ea typeface="ＭＳ Ｐ明朝" panose="02020600040205080304" pitchFamily="18" charset="-128"/>
                        <a:cs typeface="+mn-cs"/>
                      </a:endParaRPr>
                    </a:p>
                    <a:p>
                      <a:pPr marL="179388" marR="0" lvl="0" indent="-179388" algn="just" defTabSz="914400" rtl="0" eaLnBrk="1" fontAlgn="auto" latinLnBrk="0" hangingPunct="1">
                        <a:lnSpc>
                          <a:spcPts val="1100"/>
                        </a:lnSpc>
                        <a:spcBef>
                          <a:spcPts val="3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kern="1200" spc="-90" baseline="0">
                          <a:solidFill>
                            <a:srgbClr val="000000"/>
                          </a:solidFill>
                          <a:latin typeface="Century" panose="02040604050505020304" pitchFamily="18" charset="0"/>
                          <a:ea typeface="ＭＳ Ｐ明朝" panose="02020600040205080304" pitchFamily="18" charset="-128"/>
                          <a:cs typeface="+mn-cs"/>
                        </a:rPr>
                        <a:t>身を守る行動として、避難所まで行くことが危険なときは高いじょうぶな建物の水が来ない階への避難や、土砂災害時は自宅の２階、がけや斜面から離れた場所への避難があります。</a:t>
                      </a:r>
                      <a:endParaRPr kumimoji="1" lang="en-US" altLang="ja-JP" sz="1000" kern="1200" spc="-90" baseline="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l" defTabSz="914400" rtl="0" eaLnBrk="1" fontAlgn="auto" latinLnBrk="0" hangingPunct="1">
                        <a:lnSpc>
                          <a:spcPts val="1100"/>
                        </a:lnSpc>
                        <a:spcBef>
                          <a:spcPts val="6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 洪水・土砂災害いずれにしても、早めの避難が重要であることを理解する。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79388" marR="0" lvl="0" indent="-179388" algn="l" defTabSz="914400" rtl="0" eaLnBrk="1" fontAlgn="auto" latinLnBrk="0" hangingPunct="1">
                        <a:lnSpc>
                          <a:spcPts val="1100"/>
                        </a:lnSpc>
                        <a:spcBef>
                          <a:spcPts val="60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207678"/>
                  </a:ext>
                </a:extLst>
              </a:tr>
              <a:tr h="3960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80000" indent="-180000" algn="just">
                        <a:lnSpc>
                          <a:spcPts val="1200"/>
                        </a:lnSpc>
                      </a:pPr>
                      <a:r>
                        <a:rPr kumimoji="1" lang="ja-JP" altLang="en-US" sz="1000">
                          <a:solidFill>
                            <a:srgbClr val="000000"/>
                          </a:solidFill>
                          <a:latin typeface="ＭＳ Ｐ明朝" panose="02020600040205080304" pitchFamily="18" charset="-128"/>
                          <a:ea typeface="ＭＳ Ｐ明朝" panose="02020600040205080304" pitchFamily="18" charset="-128"/>
                        </a:rPr>
                        <a:t>３</a:t>
                      </a:r>
                      <a:r>
                        <a:rPr kumimoji="1" lang="en-US" altLang="ja-JP" sz="1000">
                          <a:solidFill>
                            <a:srgbClr val="000000"/>
                          </a:solidFill>
                          <a:latin typeface="ＭＳ Ｐ明朝" panose="02020600040205080304" pitchFamily="18" charset="-128"/>
                          <a:ea typeface="ＭＳ Ｐ明朝" panose="02020600040205080304" pitchFamily="18" charset="-128"/>
                        </a:rPr>
                        <a:t>.	</a:t>
                      </a:r>
                      <a:r>
                        <a:rPr kumimoji="1" lang="ja-JP" altLang="en-US" sz="1000">
                          <a:solidFill>
                            <a:srgbClr val="000000"/>
                          </a:solidFill>
                          <a:latin typeface="ＭＳ Ｐ明朝" panose="02020600040205080304" pitchFamily="18" charset="-128"/>
                          <a:ea typeface="ＭＳ Ｐ明朝" panose="02020600040205080304" pitchFamily="18" charset="-128"/>
                        </a:rPr>
                        <a:t>状況に応じて避難が異なることを知る。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27</a:t>
                      </a:r>
                    </a:p>
                    <a:p>
                      <a:pPr algn="ctr"/>
                      <a:endParaRPr kumimoji="1" lang="ja-JP" altLang="en-US" sz="1000" dirty="0"/>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indent="-174625" algn="dist" defTabSz="914400" rtl="0" eaLnBrk="1" fontAlgn="auto" latinLnBrk="0" hangingPunct="1">
                        <a:lnSpc>
                          <a:spcPts val="1100"/>
                        </a:lnSpc>
                        <a:spcBef>
                          <a:spcPts val="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spc="-150" baseline="0">
                          <a:solidFill>
                            <a:srgbClr val="000000"/>
                          </a:solidFill>
                          <a:latin typeface="Century" panose="02040604050505020304" pitchFamily="18" charset="0"/>
                          <a:ea typeface="ＭＳ Ｐ明朝" panose="02020600040205080304" pitchFamily="18" charset="-128"/>
                          <a:cs typeface="+mn-cs"/>
                        </a:rPr>
                        <a:t>状況によって避難するかどうか、考えてみましょう。</a:t>
                      </a:r>
                      <a:endParaRPr kumimoji="1" lang="en-US" altLang="ja-JP" sz="1000" kern="1200" spc="-150" baseline="0">
                        <a:solidFill>
                          <a:srgbClr val="000000"/>
                        </a:solidFill>
                        <a:latin typeface="Century" panose="02040604050505020304" pitchFamily="18" charset="0"/>
                        <a:ea typeface="ＭＳ Ｐ明朝" panose="02020600040205080304" pitchFamily="18" charset="-128"/>
                        <a:cs typeface="+mn-cs"/>
                      </a:endParaRPr>
                    </a:p>
                    <a:p>
                      <a:pPr marL="174625" marR="0" indent="-174625" algn="l" defTabSz="914400" rtl="0" eaLnBrk="1" fontAlgn="auto" latinLnBrk="0" hangingPunct="1">
                        <a:lnSpc>
                          <a:spcPts val="1100"/>
                        </a:lnSpc>
                        <a:spcBef>
                          <a:spcPts val="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200"/>
                        </a:lnSpc>
                        <a:spcBef>
                          <a:spcPts val="600"/>
                        </a:spcBef>
                        <a:spcAft>
                          <a:spcPts val="0"/>
                        </a:spcAft>
                        <a:buClrTx/>
                        <a:buSzTx/>
                        <a:buFontTx/>
                        <a:buNone/>
                        <a:tabLst/>
                        <a:defRPr/>
                      </a:pPr>
                      <a:endParaRPr lang="en-US" altLang="ja-JP" sz="1000" noProof="0">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12600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３</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①</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b="0" u="none">
                          <a:solidFill>
                            <a:srgbClr val="000000"/>
                          </a:solidFill>
                          <a:latin typeface="Century" panose="02040604050505020304" pitchFamily="18" charset="0"/>
                          <a:ea typeface="ＭＳ Ｐ明朝" panose="02020600040205080304" pitchFamily="18" charset="-128"/>
                        </a:rPr>
                        <a:t>提示した状況で、避難するかを考える。</a:t>
                      </a:r>
                      <a:r>
                        <a:rPr kumimoji="1" lang="ja-JP" altLang="en-US" sz="1000" b="0" u="none" spc="-100" baseline="0">
                          <a:solidFill>
                            <a:srgbClr val="000000"/>
                          </a:solidFill>
                          <a:latin typeface="Century" panose="02040604050505020304" pitchFamily="18" charset="0"/>
                          <a:ea typeface="ＭＳ Ｐ明朝" panose="02020600040205080304" pitchFamily="18" charset="-128"/>
                        </a:rPr>
                        <a:t>（ワークシート「問</a:t>
                      </a:r>
                      <a:r>
                        <a:rPr kumimoji="1" lang="en-US" altLang="ja-JP" sz="1000" b="0" u="none" spc="-100" baseline="0">
                          <a:solidFill>
                            <a:srgbClr val="000000"/>
                          </a:solidFill>
                          <a:latin typeface="Century" panose="02040604050505020304" pitchFamily="18" charset="0"/>
                          <a:ea typeface="ＭＳ Ｐ明朝" panose="02020600040205080304" pitchFamily="18" charset="-128"/>
                        </a:rPr>
                        <a:t>1</a:t>
                      </a:r>
                      <a:r>
                        <a:rPr kumimoji="1" lang="ja-JP" altLang="en-US" sz="1000" b="0" u="none" spc="-100" baseline="0">
                          <a:solidFill>
                            <a:srgbClr val="000000"/>
                          </a:solidFill>
                          <a:latin typeface="Century" panose="02040604050505020304" pitchFamily="18" charset="0"/>
                          <a:ea typeface="ＭＳ Ｐ明朝" panose="02020600040205080304" pitchFamily="18" charset="-128"/>
                        </a:rPr>
                        <a:t>」へ記入する。）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28~</a:t>
                      </a:r>
                    </a:p>
                    <a:p>
                      <a:pPr algn="ctr"/>
                      <a:r>
                        <a:rPr kumimoji="1" lang="en-US" altLang="ja-JP" sz="1000" dirty="0"/>
                        <a:t>32</a:t>
                      </a:r>
                    </a:p>
                    <a:p>
                      <a:pPr algn="ctr"/>
                      <a:endParaRPr kumimoji="1" lang="en-US" altLang="ja-JP" sz="1000" dirty="0"/>
                    </a:p>
                    <a:p>
                      <a:pPr algn="ctr"/>
                      <a:endParaRPr kumimoji="1" lang="en-US" altLang="ja-JP" sz="1000" dirty="0"/>
                    </a:p>
                    <a:p>
                      <a:pPr algn="ctr"/>
                      <a:r>
                        <a:rPr kumimoji="1" lang="en-US" altLang="ja-JP" sz="1000" dirty="0"/>
                        <a:t>33</a:t>
                      </a:r>
                    </a:p>
                    <a:p>
                      <a:pPr algn="ctr"/>
                      <a:endParaRPr kumimoji="1" lang="en-US" altLang="ja-JP" sz="1000" dirty="0"/>
                    </a:p>
                    <a:p>
                      <a:pPr algn="ctr"/>
                      <a:endParaRPr kumimoji="1" lang="en-US" altLang="ja-JP" sz="1000" dirty="0"/>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indent="-174625"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次のような状況で避難するか考えてみましょう。「日曜日の昼間、家族と一緒にいるとき」を想像してください。</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p>
                      <a:pPr marL="174625" marR="0" indent="-174625"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Ａ～Ｃの状況を提示</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p>
                      <a:pPr marL="174625" marR="0" indent="-174625" algn="l" defTabSz="914400" rtl="0" eaLnBrk="1" fontAlgn="auto" latinLnBrk="0" hangingPunct="1">
                        <a:lnSpc>
                          <a:spcPts val="1100"/>
                        </a:lnSpc>
                        <a:spcBef>
                          <a:spcPts val="60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	Ａ～Ｃの状況に対して、「避難する」か、「避難しない」かを考えてみましょう。</a:t>
                      </a:r>
                      <a:br>
                        <a:rPr kumimoji="1" lang="en-US" altLang="ja-JP" sz="1000" kern="1200" dirty="0">
                          <a:solidFill>
                            <a:srgbClr val="000000"/>
                          </a:solidFill>
                          <a:latin typeface="Century" panose="02040604050505020304" pitchFamily="18" charset="0"/>
                          <a:ea typeface="ＭＳ Ｐ明朝" panose="02020600040205080304" pitchFamily="18" charset="-128"/>
                          <a:cs typeface="+mn-cs"/>
                        </a:rPr>
                      </a:b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何故そうしたかの理由も考えましょう。</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l" defTabSz="914400" rtl="0" eaLnBrk="1" fontAlgn="auto" latinLnBrk="0" hangingPunct="1">
                        <a:lnSpc>
                          <a:spcPts val="1100"/>
                        </a:lnSpc>
                        <a:spcBef>
                          <a:spcPts val="0"/>
                        </a:spcBef>
                        <a:spcAft>
                          <a:spcPts val="0"/>
                        </a:spcAft>
                        <a:buClrTx/>
                        <a:buSzTx/>
                        <a:buFontTx/>
                        <a:buNone/>
                        <a:tabLst/>
                        <a:defRPr/>
                      </a:pPr>
                      <a:r>
                        <a:rPr lang="ja-JP" altLang="en-US" sz="1000" dirty="0">
                          <a:latin typeface="ＭＳ Ｐ明朝" panose="02020600040205080304" pitchFamily="18" charset="-128"/>
                          <a:ea typeface="ＭＳ Ｐ明朝" panose="02020600040205080304" pitchFamily="18" charset="-128"/>
                        </a:rPr>
                        <a:t>◆</a:t>
                      </a:r>
                      <a:r>
                        <a:rPr lang="en-US" altLang="ja-JP" sz="1000" dirty="0">
                          <a:latin typeface="ＭＳ Ｐ明朝" panose="02020600040205080304" pitchFamily="18" charset="-128"/>
                          <a:ea typeface="ＭＳ Ｐ明朝" panose="02020600040205080304" pitchFamily="18" charset="-128"/>
                        </a:rPr>
                        <a:t>	</a:t>
                      </a:r>
                      <a:r>
                        <a:rPr lang="ja-JP" altLang="en-US" sz="1000" dirty="0">
                          <a:latin typeface="ＭＳ Ｐ明朝" panose="02020600040205080304" pitchFamily="18" charset="-128"/>
                          <a:ea typeface="ＭＳ Ｐ明朝" panose="02020600040205080304" pitchFamily="18" charset="-128"/>
                        </a:rPr>
                        <a:t>個人意見をワークシートに記入するように促す。</a:t>
                      </a:r>
                      <a:endParaRPr kumimoji="1" lang="ja-JP" altLang="en-US" sz="1000" kern="1200" dirty="0">
                        <a:solidFill>
                          <a:schemeClr val="tx1"/>
                        </a:solidFill>
                        <a:latin typeface="Century" panose="02040604050505020304" pitchFamily="18" charset="0"/>
                        <a:ea typeface="ＭＳ Ｐ明朝" panose="02020600040205080304" pitchFamily="18" charset="-128"/>
                        <a:cs typeface="+mn-cs"/>
                      </a:endParaRPr>
                    </a:p>
                    <a:p>
                      <a:pPr marL="180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避難に関する自分の考えを示すことができる。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80000" marR="0" indent="-457200" algn="l" defTabSz="914400" rtl="0" eaLnBrk="1" fontAlgn="auto" latinLnBrk="0" hangingPunct="1">
                        <a:lnSpc>
                          <a:spcPts val="1100"/>
                        </a:lnSpc>
                        <a:spcBef>
                          <a:spcPts val="0"/>
                        </a:spcBef>
                        <a:spcAft>
                          <a:spcPts val="0"/>
                        </a:spcAft>
                        <a:buClrTx/>
                        <a:buSzTx/>
                        <a:buFontTx/>
                        <a:buNone/>
                        <a:tabLst/>
                        <a:defRPr/>
                      </a:pP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spc="-100" baseline="0" dirty="0">
                          <a:solidFill>
                            <a:srgbClr val="000000"/>
                          </a:solidFill>
                          <a:latin typeface="Century" panose="02040604050505020304" pitchFamily="18" charset="0"/>
                          <a:ea typeface="ＭＳ Ｐ明朝" panose="02020600040205080304" pitchFamily="18" charset="-128"/>
                          <a:cs typeface="+mn-cs"/>
                        </a:rPr>
                        <a:t>想定状況は、Ａ～Ｆの中３つ程度選定する。</a:t>
                      </a:r>
                      <a:r>
                        <a:rPr kumimoji="1" lang="ja-JP" altLang="en-US" sz="1000" kern="1200" spc="-150" dirty="0">
                          <a:solidFill>
                            <a:srgbClr val="000000"/>
                          </a:solidFill>
                          <a:latin typeface="Century" panose="02040604050505020304" pitchFamily="18" charset="0"/>
                          <a:ea typeface="ＭＳ Ｐ明朝" panose="02020600040205080304" pitchFamily="18" charset="-128"/>
                          <a:cs typeface="+mn-cs"/>
                        </a:rPr>
                        <a:t>（今回はＡ～Ｃ）</a:t>
                      </a:r>
                      <a:endParaRPr kumimoji="1" lang="en-US" altLang="ja-JP" sz="1000" kern="1200" spc="-150" dirty="0">
                        <a:solidFill>
                          <a:srgbClr val="000000"/>
                        </a:solidFill>
                        <a:latin typeface="Century" panose="02040604050505020304" pitchFamily="18" charset="0"/>
                        <a:ea typeface="ＭＳ Ｐ明朝" panose="02020600040205080304" pitchFamily="18" charset="-128"/>
                        <a:cs typeface="+mn-cs"/>
                      </a:endParaRPr>
                    </a:p>
                    <a:p>
                      <a:pPr marL="180000" marR="0" indent="-457200" algn="l" defTabSz="914400" rtl="0" eaLnBrk="1" fontAlgn="auto" latinLnBrk="0" hangingPunct="1">
                        <a:lnSpc>
                          <a:spcPts val="1100"/>
                        </a:lnSpc>
                        <a:spcBef>
                          <a:spcPts val="0"/>
                        </a:spcBef>
                        <a:spcAft>
                          <a:spcPts val="0"/>
                        </a:spcAft>
                        <a:buClrTx/>
                        <a:buSzTx/>
                        <a:buFontTx/>
                        <a:buNone/>
                        <a:tabLst/>
                        <a:defRPr/>
                      </a:pP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時間があるときは、追加条件を提示し、避難の判断がかわることの理解を深める。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154365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363" marR="0" lvl="0" indent="-360363" algn="l"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３</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②</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自分の考えを</a:t>
                      </a:r>
                      <a:br>
                        <a:rPr kumimoji="1" lang="en-US" altLang="ja-JP" sz="1000">
                          <a:solidFill>
                            <a:srgbClr val="000000"/>
                          </a:solidFill>
                          <a:latin typeface="Century" panose="02040604050505020304" pitchFamily="18" charset="0"/>
                          <a:ea typeface="ＭＳ Ｐ明朝" panose="02020600040205080304" pitchFamily="18" charset="-128"/>
                        </a:rPr>
                      </a:br>
                      <a:r>
                        <a:rPr kumimoji="1" lang="ja-JP" altLang="en-US" sz="1000">
                          <a:solidFill>
                            <a:srgbClr val="000000"/>
                          </a:solidFill>
                          <a:latin typeface="Century" panose="02040604050505020304" pitchFamily="18" charset="0"/>
                          <a:ea typeface="ＭＳ Ｐ明朝" panose="02020600040205080304" pitchFamily="18" charset="-128"/>
                        </a:rPr>
                        <a:t>発表・交流する。</a:t>
                      </a:r>
                      <a:endParaRPr kumimoji="1" lang="en-US" altLang="ja-JP" sz="1000">
                        <a:solidFill>
                          <a:srgbClr val="000000"/>
                        </a:solidFill>
                        <a:latin typeface="Century" panose="02040604050505020304" pitchFamily="18" charset="0"/>
                        <a:ea typeface="ＭＳ Ｐ明朝" panose="02020600040205080304" pitchFamily="18" charset="-128"/>
                      </a:endParaRPr>
                    </a:p>
                    <a:p>
                      <a:pPr marL="360363" marR="0" indent="-360363" algn="just" defTabSz="914400" rtl="0" eaLnBrk="1" fontAlgn="auto" latinLnBrk="0" hangingPunct="1">
                        <a:lnSpc>
                          <a:spcPts val="1200"/>
                        </a:lnSpc>
                        <a:spcBef>
                          <a:spcPts val="0"/>
                        </a:spcBef>
                        <a:spcAft>
                          <a:spcPts val="0"/>
                        </a:spcAft>
                        <a:buClrTx/>
                        <a:buSzTx/>
                        <a:buFontTx/>
                        <a:buNone/>
                        <a:tabLst/>
                        <a:defRPr/>
                      </a:pP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34</a:t>
                      </a:r>
                      <a:endParaRPr kumimoji="1" lang="ja-JP" altLang="en-US" sz="1000" dirty="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近くの人と見せ合ってみましょう。他の人の考えと違うところはありますか？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spc="-50" baseline="0" dirty="0">
                          <a:solidFill>
                            <a:srgbClr val="000000"/>
                          </a:solidFill>
                          <a:latin typeface="Century" panose="02040604050505020304" pitchFamily="18" charset="0"/>
                          <a:ea typeface="ＭＳ Ｐ明朝" panose="02020600040205080304" pitchFamily="18" charset="-128"/>
                          <a:cs typeface="+mn-cs"/>
                        </a:rPr>
                        <a:t>避難する・しないだけでなく、理由も比べてみましょう。意見を聞いて考えが変わった場合は、</a:t>
                      </a:r>
                      <a:r>
                        <a:rPr kumimoji="1" lang="en-US" altLang="ja-JP" sz="1000" kern="1200" spc="-50" baseline="0" dirty="0">
                          <a:solidFill>
                            <a:srgbClr val="000000"/>
                          </a:solidFill>
                          <a:latin typeface="Century" panose="02040604050505020304" pitchFamily="18" charset="0"/>
                          <a:ea typeface="ＭＳ Ｐ明朝" panose="02020600040205080304" pitchFamily="18" charset="-128"/>
                          <a:cs typeface="+mn-cs"/>
                        </a:rPr>
                        <a:t>×</a:t>
                      </a:r>
                      <a:r>
                        <a:rPr kumimoji="1" lang="ja-JP" altLang="en-US" sz="1000" kern="1200" spc="-50" baseline="0" dirty="0">
                          <a:solidFill>
                            <a:srgbClr val="000000"/>
                          </a:solidFill>
                          <a:latin typeface="Century" panose="02040604050505020304" pitchFamily="18" charset="0"/>
                          <a:ea typeface="ＭＳ Ｐ明朝" panose="02020600040205080304" pitchFamily="18" charset="-128"/>
                          <a:cs typeface="+mn-cs"/>
                        </a:rPr>
                        <a:t>をつけて書き直してもよいです。</a:t>
                      </a:r>
                      <a:endParaRPr kumimoji="1" lang="en-US" altLang="ja-JP" sz="1000" kern="1200" spc="-50" baseline="0" dirty="0">
                        <a:solidFill>
                          <a:srgbClr val="000000"/>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9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900" kern="1200" dirty="0">
                          <a:solidFill>
                            <a:srgbClr val="000000"/>
                          </a:solidFill>
                          <a:latin typeface="Century" panose="02040604050505020304" pitchFamily="18" charset="0"/>
                          <a:ea typeface="ＭＳ Ｐ明朝" panose="02020600040205080304" pitchFamily="18" charset="-128"/>
                          <a:cs typeface="+mn-cs"/>
                        </a:rPr>
                        <a:t>・	同じところもあれば、違うところもあった。</a:t>
                      </a:r>
                      <a:endParaRPr kumimoji="1" lang="en-US" altLang="ja-JP" sz="900" kern="1200" dirty="0">
                        <a:solidFill>
                          <a:srgbClr val="000000"/>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900"/>
                        </a:lnSpc>
                        <a:spcBef>
                          <a:spcPts val="0"/>
                        </a:spcBef>
                        <a:spcAft>
                          <a:spcPts val="0"/>
                        </a:spcAft>
                        <a:buClrTx/>
                        <a:buSzTx/>
                        <a:buFontTx/>
                        <a:buNone/>
                        <a:tabLst/>
                        <a:defRPr/>
                      </a:pPr>
                      <a:r>
                        <a:rPr kumimoji="1" lang="ja-JP" altLang="en-US" sz="900" kern="1200" dirty="0">
                          <a:solidFill>
                            <a:srgbClr val="000000"/>
                          </a:solidFill>
                          <a:latin typeface="Century" panose="02040604050505020304" pitchFamily="18" charset="0"/>
                          <a:ea typeface="ＭＳ Ｐ明朝" panose="02020600040205080304" pitchFamily="18" charset="-128"/>
                          <a:cs typeface="+mn-cs"/>
                        </a:rPr>
                        <a:t> ・</a:t>
                      </a:r>
                      <a:r>
                        <a:rPr kumimoji="1" lang="en-US" altLang="ja-JP" sz="9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900" kern="1200" dirty="0">
                          <a:solidFill>
                            <a:srgbClr val="000000"/>
                          </a:solidFill>
                          <a:latin typeface="Century" panose="02040604050505020304" pitchFamily="18" charset="0"/>
                          <a:ea typeface="ＭＳ Ｐ明朝" panose="02020600040205080304" pitchFamily="18" charset="-128"/>
                          <a:cs typeface="+mn-cs"/>
                        </a:rPr>
                        <a:t>いろんな考えの人がいた。（おばあちゃんや、赤ちゃんがいるから。／高いところに住んでるから、避難しない　など）</a:t>
                      </a:r>
                      <a:endParaRPr kumimoji="1" lang="en-US" altLang="ja-JP" sz="900" kern="1200" dirty="0">
                        <a:solidFill>
                          <a:srgbClr val="000000"/>
                        </a:solidFill>
                        <a:latin typeface="Century" panose="02040604050505020304" pitchFamily="18" charset="0"/>
                        <a:ea typeface="ＭＳ Ｐ明朝" panose="02020600040205080304" pitchFamily="18" charset="-128"/>
                        <a:cs typeface="+mn-cs"/>
                      </a:endParaRPr>
                    </a:p>
                    <a:p>
                      <a:pPr marL="179388" marR="0" lvl="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災害時は</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A</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C</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以外にも色々な状況が考えられるので、追加で</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3</a:t>
                      </a:r>
                      <a:r>
                        <a:rPr kumimoji="1" lang="ja-JP" altLang="en-US" sz="1000" kern="1200" dirty="0">
                          <a:solidFill>
                            <a:srgbClr val="000000"/>
                          </a:solidFill>
                          <a:latin typeface="Century" panose="02040604050505020304" pitchFamily="18" charset="0"/>
                          <a:ea typeface="ＭＳ Ｐ明朝" panose="02020600040205080304" pitchFamily="18" charset="-128"/>
                          <a:cs typeface="+mn-cs"/>
                        </a:rPr>
                        <a:t>問宿題として出します。同じように考えてみてください。</a:t>
                      </a:r>
                      <a:r>
                        <a:rPr kumimoji="1" lang="en-US" altLang="ja-JP" sz="1000" kern="1200" dirty="0">
                          <a:solidFill>
                            <a:srgbClr val="000000"/>
                          </a:solidFill>
                          <a:latin typeface="Century" panose="02040604050505020304" pitchFamily="18" charset="0"/>
                          <a:ea typeface="ＭＳ Ｐ明朝" panose="02020600040205080304" pitchFamily="18" charset="-128"/>
                          <a:cs typeface="+mn-cs"/>
                        </a:rPr>
                        <a:t>※</a:t>
                      </a: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友達と</a:t>
                      </a:r>
                      <a:r>
                        <a:rPr kumimoji="1" lang="ja-JP" altLang="en-US" sz="1000" kern="1200" spc="-150" dirty="0">
                          <a:solidFill>
                            <a:schemeClr val="tx1"/>
                          </a:solidFill>
                          <a:latin typeface="Century" panose="02040604050505020304" pitchFamily="18" charset="0"/>
                          <a:ea typeface="ＭＳ Ｐ明朝" panose="02020600040205080304" pitchFamily="18" charset="-128"/>
                          <a:cs typeface="+mn-cs"/>
                        </a:rPr>
                        <a:t>ワークシート</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を見せ合って、それぞれの避難に対する考えを比べることを促す。</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80000" marR="0" indent="-457200"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個人それぞれの状況が異なることや、避難に対する</a:t>
                      </a:r>
                      <a:br>
                        <a:rPr kumimoji="1" lang="en-US" altLang="ja-JP" sz="1000" kern="1200" dirty="0">
                          <a:solidFill>
                            <a:schemeClr val="tx1"/>
                          </a:solidFill>
                          <a:latin typeface="Century" panose="02040604050505020304" pitchFamily="18" charset="0"/>
                          <a:ea typeface="ＭＳ Ｐ明朝" panose="02020600040205080304" pitchFamily="18" charset="-128"/>
                          <a:cs typeface="+mn-cs"/>
                        </a:rPr>
                      </a:b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考えも異なることに気づける。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80000" marR="0" indent="-457200" algn="l" defTabSz="914400" rtl="0" eaLnBrk="1" fontAlgn="auto" latinLnBrk="0" hangingPunct="1">
                        <a:lnSpc>
                          <a:spcPts val="1100"/>
                        </a:lnSpc>
                        <a:spcBef>
                          <a:spcPts val="0"/>
                        </a:spcBef>
                        <a:spcAft>
                          <a:spcPts val="0"/>
                        </a:spcAft>
                        <a:buClrTx/>
                        <a:buSzTx/>
                        <a:buFontTx/>
                        <a:buNone/>
                        <a:tabLst/>
                        <a:defRPr/>
                      </a:pP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80000" marR="0" indent="-457200" algn="l" defTabSz="914400" rtl="0" eaLnBrk="1" fontAlgn="auto" latinLnBrk="0" hangingPunct="1">
                        <a:lnSpc>
                          <a:spcPts val="1100"/>
                        </a:lnSpc>
                        <a:spcBef>
                          <a:spcPts val="0"/>
                        </a:spcBef>
                        <a:spcAft>
                          <a:spcPts val="0"/>
                        </a:spcAft>
                        <a:buClrTx/>
                        <a:buSzTx/>
                        <a:buFontTx/>
                        <a:buNone/>
                        <a:tabLst/>
                        <a:defRPr/>
                      </a:pPr>
                      <a:r>
                        <a:rPr lang="ja-JP" altLang="en-US" sz="1000" noProof="0" dirty="0">
                          <a:latin typeface="ＭＳ Ｐ明朝" panose="02020600040205080304" pitchFamily="18" charset="-128"/>
                          <a:ea typeface="ＭＳ Ｐ明朝" panose="02020600040205080304" pitchFamily="18" charset="-128"/>
                        </a:rPr>
                        <a:t>◆</a:t>
                      </a:r>
                      <a:r>
                        <a:rPr lang="en-US" altLang="ja-JP" sz="1000" noProof="0" dirty="0">
                          <a:latin typeface="ＭＳ Ｐ明朝" panose="02020600040205080304" pitchFamily="18" charset="-128"/>
                          <a:ea typeface="ＭＳ Ｐ明朝" panose="02020600040205080304" pitchFamily="18" charset="-128"/>
                        </a:rPr>
                        <a:t>	</a:t>
                      </a:r>
                      <a:r>
                        <a:rPr lang="ja-JP" altLang="en-US" sz="1000" noProof="0" dirty="0">
                          <a:latin typeface="ＭＳ Ｐ明朝" panose="02020600040205080304" pitchFamily="18" charset="-128"/>
                          <a:ea typeface="ＭＳ Ｐ明朝" panose="02020600040205080304" pitchFamily="18" charset="-128"/>
                        </a:rPr>
                        <a:t>児童（数名程度）を指して、答えてもらう。</a:t>
                      </a:r>
                      <a:endParaRPr lang="en-US" altLang="ja-JP" sz="1000" noProof="0" dirty="0">
                        <a:latin typeface="ＭＳ Ｐ明朝" panose="02020600040205080304" pitchFamily="18" charset="-128"/>
                        <a:ea typeface="ＭＳ Ｐ明朝" panose="02020600040205080304" pitchFamily="18" charset="-128"/>
                      </a:endParaRPr>
                    </a:p>
                    <a:p>
                      <a:pPr marL="180000" marR="0" indent="-457200" algn="l" defTabSz="914400" rtl="0" eaLnBrk="1" fontAlgn="auto" latinLnBrk="0" hangingPunct="1">
                        <a:lnSpc>
                          <a:spcPts val="1100"/>
                        </a:lnSpc>
                        <a:spcBef>
                          <a:spcPts val="0"/>
                        </a:spcBef>
                        <a:spcAft>
                          <a:spcPts val="0"/>
                        </a:spcAft>
                        <a:buClrTx/>
                        <a:buSzTx/>
                        <a:buFontTx/>
                        <a:buNone/>
                        <a:tabLst/>
                        <a:defRPr/>
                      </a:pPr>
                      <a:r>
                        <a:rPr kumimoji="1" lang="en-US" altLang="ja-JP" sz="1000" kern="1200" noProof="0" dirty="0">
                          <a:solidFill>
                            <a:schemeClr val="tx1"/>
                          </a:solidFill>
                          <a:latin typeface="ＭＳ Ｐ明朝" panose="02020600040205080304" pitchFamily="18" charset="-128"/>
                          <a:ea typeface="ＭＳ Ｐ明朝" panose="02020600040205080304" pitchFamily="18" charset="-128"/>
                          <a:cs typeface="+mn-cs"/>
                        </a:rPr>
                        <a:t>※	</a:t>
                      </a:r>
                      <a:r>
                        <a:rPr kumimoji="1" lang="ja-JP" altLang="en-US" sz="1000" kern="1200" noProof="0" dirty="0">
                          <a:solidFill>
                            <a:schemeClr val="tx1"/>
                          </a:solidFill>
                          <a:latin typeface="ＭＳ Ｐ明朝" panose="02020600040205080304" pitchFamily="18" charset="-128"/>
                          <a:ea typeface="ＭＳ Ｐ明朝" panose="02020600040205080304" pitchFamily="18" charset="-128"/>
                          <a:cs typeface="+mn-cs"/>
                        </a:rPr>
                        <a:t>宿題とせず授業内で扱ったり、宿題を出さなくてもよい。</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9423282"/>
                  </a:ext>
                </a:extLst>
              </a:tr>
              <a:tr h="211700">
                <a:tc gridSpan="4">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indent="0" algn="l">
                        <a:lnSpc>
                          <a:spcPts val="1100"/>
                        </a:lnSpc>
                      </a:pPr>
                      <a:r>
                        <a:rPr kumimoji="1" lang="ja-JP" altLang="en-US" sz="1100" dirty="0">
                          <a:solidFill>
                            <a:schemeClr val="tx1"/>
                          </a:solidFill>
                          <a:latin typeface="+mn-ea"/>
                          <a:ea typeface="+mn-ea"/>
                        </a:rPr>
                        <a:t>ま　と　め　（計９分）</a:t>
                      </a:r>
                      <a:endParaRPr kumimoji="1" lang="en-US" altLang="ja-JP" sz="1100" dirty="0">
                        <a:solidFill>
                          <a:schemeClr val="tx1"/>
                        </a:solidFill>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algn="ctr"/>
                      <a:endParaRPr kumimoji="1" lang="ja-JP" altLang="en-US" sz="100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pPr marL="179388" marR="0" indent="-179388" algn="just" defTabSz="914400" rtl="0" eaLnBrk="1" fontAlgn="auto" latinLnBrk="0" hangingPunct="1">
                        <a:lnSpc>
                          <a:spcPts val="1100"/>
                        </a:lnSpc>
                        <a:spcBef>
                          <a:spcPts val="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pPr marL="180000" marR="0" indent="-457200" algn="l" defTabSz="914400" rtl="0" eaLnBrk="1" fontAlgn="auto" latinLnBrk="0" hangingPunct="1">
                        <a:lnSpc>
                          <a:spcPts val="1100"/>
                        </a:lnSpc>
                        <a:spcBef>
                          <a:spcPts val="400"/>
                        </a:spcBef>
                        <a:spcAft>
                          <a:spcPts val="0"/>
                        </a:spcAft>
                        <a:buClrTx/>
                        <a:buSzTx/>
                        <a:buFontTx/>
                        <a:buNone/>
                        <a:tabLst/>
                        <a:defRPr/>
                      </a:pP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57592851"/>
                  </a:ext>
                </a:extLst>
              </a:tr>
              <a:tr h="212842">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180000" algn="just" defTabSz="6858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a:ln>
                            <a:noFill/>
                          </a:ln>
                          <a:solidFill>
                            <a:srgbClr val="000000"/>
                          </a:solidFill>
                          <a:effectLst/>
                          <a:uLnTx/>
                          <a:uFillTx/>
                          <a:latin typeface="ＭＳ Ｐ明朝" panose="02020600040205080304" pitchFamily="18" charset="-128"/>
                          <a:ea typeface="ＭＳ Ｐ明朝" panose="02020600040205080304" pitchFamily="18" charset="-128"/>
                        </a:rPr>
                        <a:t>４</a:t>
                      </a:r>
                      <a:r>
                        <a:rPr kumimoji="1" lang="en-US" altLang="ja-JP" sz="1100" b="0" i="0" u="none" strike="noStrike" kern="1200" cap="none" spc="0" normalizeH="0" baseline="0" noProof="0">
                          <a:ln>
                            <a:noFill/>
                          </a:ln>
                          <a:solidFill>
                            <a:srgbClr val="000000"/>
                          </a:solidFill>
                          <a:effectLst/>
                          <a:uLnTx/>
                          <a:uFillTx/>
                          <a:latin typeface="ＭＳ Ｐ明朝" panose="02020600040205080304" pitchFamily="18" charset="-128"/>
                          <a:ea typeface="ＭＳ Ｐ明朝" panose="02020600040205080304" pitchFamily="18" charset="-128"/>
                        </a:rPr>
                        <a:t>.	</a:t>
                      </a:r>
                      <a:r>
                        <a:rPr kumimoji="1" lang="ja-JP" altLang="en-US" sz="1100" b="0" i="0" u="none" strike="noStrike" kern="1200" cap="none" spc="0" normalizeH="0" baseline="0" noProof="0">
                          <a:ln>
                            <a:noFill/>
                          </a:ln>
                          <a:solidFill>
                            <a:srgbClr val="000000"/>
                          </a:solidFill>
                          <a:effectLst/>
                          <a:uLnTx/>
                          <a:uFillTx/>
                          <a:latin typeface="ＭＳ Ｐ明朝" panose="02020600040205080304" pitchFamily="18" charset="-128"/>
                          <a:ea typeface="ＭＳ Ｐ明朝" panose="02020600040205080304" pitchFamily="18" charset="-128"/>
                        </a:rPr>
                        <a:t>ふりかえりをする。</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35</a:t>
                      </a: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b="0" u="none" kern="120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b="0" u="none" kern="120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b="0" u="none" kern="1200" spc="-50" baseline="0">
                          <a:solidFill>
                            <a:srgbClr val="000000"/>
                          </a:solidFill>
                          <a:latin typeface="Century" panose="02040604050505020304" pitchFamily="18" charset="0"/>
                          <a:ea typeface="ＭＳ Ｐ明朝" panose="02020600040205080304" pitchFamily="18" charset="-128"/>
                          <a:cs typeface="ＭＳ Ｐゴシック"/>
                        </a:rPr>
                        <a:t>今日の学習で学んだことをふりかえります。</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100"/>
                        </a:lnSpc>
                        <a:spcBef>
                          <a:spcPts val="300"/>
                        </a:spcBef>
                        <a:spcAft>
                          <a:spcPts val="0"/>
                        </a:spcAft>
                        <a:buClrTx/>
                        <a:buSzTx/>
                        <a:buFontTx/>
                        <a:buNone/>
                        <a:tabLst/>
                        <a:defRPr/>
                      </a:pPr>
                      <a:r>
                        <a:rPr lang="ja-JP" altLang="en-US" sz="1000">
                          <a:latin typeface="ＭＳ Ｐ明朝" panose="02020600040205080304" pitchFamily="18" charset="-128"/>
                          <a:ea typeface="ＭＳ Ｐ明朝" panose="02020600040205080304" pitchFamily="18" charset="-128"/>
                        </a:rPr>
                        <a:t>◆</a:t>
                      </a:r>
                      <a:r>
                        <a:rPr lang="en-US" altLang="ja-JP" sz="1000">
                          <a:latin typeface="ＭＳ Ｐ明朝" panose="02020600040205080304" pitchFamily="18" charset="-128"/>
                          <a:ea typeface="ＭＳ Ｐ明朝" panose="02020600040205080304" pitchFamily="18" charset="-128"/>
                        </a:rPr>
                        <a:t>	</a:t>
                      </a:r>
                      <a:r>
                        <a:rPr lang="ja-JP" altLang="en-US" sz="1000">
                          <a:latin typeface="ＭＳ Ｐ明朝" panose="02020600040205080304" pitchFamily="18" charset="-128"/>
                          <a:ea typeface="ＭＳ Ｐ明朝" panose="02020600040205080304" pitchFamily="18" charset="-128"/>
                        </a:rPr>
                        <a:t>個人意見をワークシートに記入するように促す。</a:t>
                      </a:r>
                      <a:endParaRPr kumimoji="1" lang="ja-JP" altLang="en-US" sz="1000" kern="1200">
                        <a:solidFill>
                          <a:schemeClr val="tx1"/>
                        </a:solidFill>
                        <a:latin typeface="Century" panose="02040604050505020304" pitchFamily="18" charset="0"/>
                        <a:ea typeface="ＭＳ Ｐ明朝" panose="02020600040205080304" pitchFamily="18" charset="-128"/>
                        <a:cs typeface="+mn-cs"/>
                      </a:endParaRPr>
                    </a:p>
                    <a:p>
                      <a:pPr marL="180000" marR="0" indent="-457200" algn="just" defTabSz="914400" rtl="0" eaLnBrk="1" fontAlgn="auto" latinLnBrk="0" hangingPunct="1">
                        <a:lnSpc>
                          <a:spcPts val="1100"/>
                        </a:lnSpc>
                        <a:spcBef>
                          <a:spcPts val="3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	状況に応じてどう行動するかを考えることができたか。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80000" marR="0" indent="-457200" algn="just" defTabSz="914400" rtl="0" eaLnBrk="1" fontAlgn="auto" latinLnBrk="0" hangingPunct="1">
                        <a:lnSpc>
                          <a:spcPts val="1100"/>
                        </a:lnSpc>
                        <a:spcBef>
                          <a:spcPts val="30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80000" marR="0" indent="-457200" algn="l" defTabSz="914400" rtl="0" eaLnBrk="1" fontAlgn="auto" latinLnBrk="0" hangingPunct="1">
                        <a:lnSpc>
                          <a:spcPts val="1100"/>
                        </a:lnSpc>
                        <a:spcBef>
                          <a:spcPts val="300"/>
                        </a:spcBef>
                        <a:spcAft>
                          <a:spcPts val="0"/>
                        </a:spcAft>
                        <a:buClrTx/>
                        <a:buSzTx/>
                        <a:buFontTx/>
                        <a:buNone/>
                        <a:tabLst/>
                        <a:defRPr/>
                      </a:pPr>
                      <a:r>
                        <a:rPr kumimoji="1" lang="ja-JP" altLang="en-US" sz="1000"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kern="1200">
                          <a:solidFill>
                            <a:srgbClr val="000000"/>
                          </a:solidFill>
                          <a:latin typeface="Century" panose="02040604050505020304" pitchFamily="18" charset="0"/>
                          <a:ea typeface="ＭＳ Ｐ明朝" panose="02020600040205080304" pitchFamily="18" charset="-128"/>
                          <a:cs typeface="+mn-cs"/>
                        </a:rPr>
                        <a:t>思ったことや感じたことを</a:t>
                      </a:r>
                      <a:br>
                        <a:rPr kumimoji="1" lang="en-US" altLang="ja-JP" sz="1000" kern="1200">
                          <a:solidFill>
                            <a:srgbClr val="000000"/>
                          </a:solidFill>
                          <a:latin typeface="Century" panose="02040604050505020304" pitchFamily="18" charset="0"/>
                          <a:ea typeface="ＭＳ Ｐ明朝" panose="02020600040205080304" pitchFamily="18" charset="-128"/>
                          <a:cs typeface="+mn-cs"/>
                        </a:rPr>
                      </a:br>
                      <a:r>
                        <a:rPr kumimoji="1" lang="ja-JP" altLang="en-US" sz="1000" kern="1200">
                          <a:solidFill>
                            <a:srgbClr val="000000"/>
                          </a:solidFill>
                          <a:latin typeface="Century" panose="02040604050505020304" pitchFamily="18" charset="0"/>
                          <a:ea typeface="ＭＳ Ｐ明朝" panose="02020600040205080304" pitchFamily="18" charset="-128"/>
                          <a:cs typeface="+mn-cs"/>
                        </a:rPr>
                        <a:t>表現できる。</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30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「状況によって避難が異なる」、「早めの避難が重要」 を最後に改めておさえる。</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300"/>
                        </a:spcBef>
                        <a:spcAft>
                          <a:spcPts val="0"/>
                        </a:spcAft>
                        <a:buClrTx/>
                        <a:buSzTx/>
                        <a:buFontTx/>
                        <a:buNone/>
                        <a:tabLst/>
                        <a:defRPr/>
                      </a:pPr>
                      <a:r>
                        <a:rPr kumimoji="1" lang="ja-JP" altLang="en-US" sz="1000" kern="120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a:solidFill>
                            <a:schemeClr val="tx1"/>
                          </a:solidFill>
                          <a:latin typeface="Century" panose="02040604050505020304" pitchFamily="18" charset="0"/>
                          <a:ea typeface="ＭＳ Ｐ明朝" panose="02020600040205080304" pitchFamily="18" charset="-128"/>
                          <a:cs typeface="+mn-cs"/>
                        </a:rPr>
                        <a:t>市町村で公表されている洪水・土砂災害に関するハザードマップを紹介し、関心を高める。</a:t>
                      </a: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0929952"/>
                  </a:ext>
                </a:extLst>
              </a:tr>
              <a:tr h="5760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000" marR="0" lvl="0" indent="-360000" algn="l" defTabSz="914400" rtl="0" eaLnBrk="1" fontAlgn="auto" latinLnBrk="0" hangingPunct="1">
                        <a:lnSpc>
                          <a:spcPts val="1200"/>
                        </a:lnSpc>
                        <a:spcBef>
                          <a:spcPts val="0"/>
                        </a:spcBef>
                        <a:spcAft>
                          <a:spcPts val="0"/>
                        </a:spcAft>
                        <a:buClrTx/>
                        <a:buSzTx/>
                        <a:buFontTx/>
                        <a:buNone/>
                        <a:tabLst/>
                        <a:defRPr/>
                      </a:pPr>
                      <a:r>
                        <a:rPr kumimoji="1" lang="ja-JP" altLang="en-US" sz="1000" b="0" u="none">
                          <a:latin typeface="Century" panose="02040604050505020304" pitchFamily="18" charset="0"/>
                          <a:ea typeface="ＭＳ Ｐ明朝" panose="02020600040205080304" pitchFamily="18" charset="-128"/>
                        </a:rPr>
                        <a:t>４</a:t>
                      </a:r>
                      <a:r>
                        <a:rPr kumimoji="1" lang="en-US" altLang="ja-JP" sz="1000" b="0" u="none">
                          <a:latin typeface="Century" panose="02040604050505020304" pitchFamily="18" charset="0"/>
                          <a:ea typeface="ＭＳ Ｐ明朝" panose="02020600040205080304" pitchFamily="18" charset="-128"/>
                        </a:rPr>
                        <a:t>-</a:t>
                      </a:r>
                      <a:r>
                        <a:rPr kumimoji="1" lang="ja-JP" altLang="en-US" sz="1000" b="0" u="none">
                          <a:latin typeface="Century" panose="02040604050505020304" pitchFamily="18" charset="0"/>
                          <a:ea typeface="ＭＳ Ｐ明朝" panose="02020600040205080304" pitchFamily="18" charset="-128"/>
                        </a:rPr>
                        <a:t>①</a:t>
                      </a:r>
                      <a:r>
                        <a:rPr kumimoji="1" lang="ja-JP" altLang="en-US" sz="1000" b="0" u="none">
                          <a:solidFill>
                            <a:srgbClr val="000000"/>
                          </a:solidFill>
                          <a:latin typeface="Century" panose="02040604050505020304" pitchFamily="18" charset="0"/>
                          <a:ea typeface="ＭＳ Ｐ明朝" panose="02020600040205080304" pitchFamily="18" charset="-128"/>
                        </a:rPr>
                        <a:t>　</a:t>
                      </a:r>
                      <a:r>
                        <a:rPr kumimoji="1" lang="ja-JP" altLang="en-US" sz="1000" kern="1200">
                          <a:solidFill>
                            <a:srgbClr val="000000"/>
                          </a:solidFill>
                          <a:latin typeface="Century" panose="02040604050505020304" pitchFamily="18" charset="0"/>
                          <a:ea typeface="ＭＳ Ｐ明朝" panose="02020600040205080304" pitchFamily="18" charset="-128"/>
                        </a:rPr>
                        <a:t>ワークシ</a:t>
                      </a:r>
                      <a:r>
                        <a:rPr kumimoji="1" lang="ja-JP" altLang="en-US" sz="1000" b="0" u="none">
                          <a:latin typeface="Century" panose="02040604050505020304" pitchFamily="18" charset="0"/>
                          <a:ea typeface="ＭＳ Ｐ明朝" panose="02020600040205080304" pitchFamily="18" charset="-128"/>
                        </a:rPr>
                        <a:t>－ト「問２」へ</a:t>
                      </a:r>
                      <a:br>
                        <a:rPr kumimoji="1" lang="en-US" altLang="ja-JP" sz="1000" b="0" u="none">
                          <a:latin typeface="Century" panose="02040604050505020304" pitchFamily="18" charset="0"/>
                          <a:ea typeface="ＭＳ Ｐ明朝" panose="02020600040205080304" pitchFamily="18" charset="-128"/>
                        </a:rPr>
                      </a:br>
                      <a:r>
                        <a:rPr kumimoji="1" lang="ja-JP" altLang="en-US" sz="1000" b="0" u="none">
                          <a:latin typeface="Century" panose="02040604050505020304" pitchFamily="18" charset="0"/>
                          <a:ea typeface="ＭＳ Ｐ明朝" panose="02020600040205080304" pitchFamily="18" charset="-128"/>
                        </a:rPr>
                        <a:t>記入する。</a:t>
                      </a:r>
                      <a:endParaRPr kumimoji="1" lang="en-US" altLang="ja-JP" sz="1000" b="0" u="none">
                        <a:latin typeface="Century" panose="02040604050505020304" pitchFamily="18" charset="0"/>
                        <a:ea typeface="ＭＳ Ｐ明朝" panose="02020600040205080304" pitchFamily="18" charset="-128"/>
                      </a:endParaRPr>
                    </a:p>
                    <a:p>
                      <a:pPr marL="360363" marR="0" indent="-360363" algn="just" defTabSz="914400" rtl="0" eaLnBrk="1" fontAlgn="auto" latinLnBrk="0" hangingPunct="1">
                        <a:lnSpc>
                          <a:spcPts val="1200"/>
                        </a:lnSpc>
                        <a:spcBef>
                          <a:spcPts val="0"/>
                        </a:spcBef>
                        <a:spcAft>
                          <a:spcPts val="0"/>
                        </a:spcAft>
                        <a:buClrTx/>
                        <a:buSzTx/>
                        <a:buFontTx/>
                        <a:buNone/>
                        <a:tabLst/>
                        <a:defRPr/>
                      </a:pP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dirty="0"/>
                        <a:t>36</a:t>
                      </a:r>
                      <a:endParaRPr kumimoji="1" lang="ja-JP" altLang="en-US" sz="1000" dirty="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just" defTabSz="914400" rtl="0" eaLnBrk="1" fontAlgn="auto" latinLnBrk="0" hangingPunct="1">
                        <a:lnSpc>
                          <a:spcPts val="11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a:t>
                      </a:r>
                      <a:r>
                        <a:rPr kumimoji="1" lang="en-US" altLang="ja-JP" sz="1000" b="0" u="none">
                          <a:solidFill>
                            <a:srgbClr val="000000"/>
                          </a:solidFill>
                          <a:latin typeface="Century" panose="02040604050505020304" pitchFamily="18" charset="0"/>
                          <a:ea typeface="ＭＳ Ｐ明朝" panose="02020600040205080304" pitchFamily="18" charset="-128"/>
                        </a:rPr>
                        <a:t>	</a:t>
                      </a:r>
                      <a:r>
                        <a:rPr kumimoji="1" lang="ja-JP" altLang="en-US" sz="1000" b="0" u="none">
                          <a:solidFill>
                            <a:srgbClr val="000000"/>
                          </a:solidFill>
                          <a:latin typeface="Century" panose="02040604050505020304" pitchFamily="18" charset="0"/>
                          <a:ea typeface="ＭＳ Ｐ明朝" panose="02020600040205080304" pitchFamily="18" charset="-128"/>
                        </a:rPr>
                        <a:t>今日の学習の感想を書きましょう。</a:t>
                      </a: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100"/>
                        </a:lnSpc>
                        <a:spcBef>
                          <a:spcPts val="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vMerge="1">
                  <a:txBody>
                    <a:bodyPr/>
                    <a:lstStyle/>
                    <a:p>
                      <a:pPr marL="180000" marR="0" indent="-457200" algn="l" defTabSz="914400" rtl="0" eaLnBrk="1" fontAlgn="auto" latinLnBrk="0" hangingPunct="1">
                        <a:lnSpc>
                          <a:spcPts val="1100"/>
                        </a:lnSpc>
                        <a:spcBef>
                          <a:spcPts val="400"/>
                        </a:spcBef>
                        <a:spcAft>
                          <a:spcPts val="0"/>
                        </a:spcAft>
                        <a:buClrTx/>
                        <a:buSzTx/>
                        <a:buFontTx/>
                        <a:buNone/>
                        <a:tabLst/>
                        <a:defRPr/>
                      </a:pP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2997452"/>
                  </a:ext>
                </a:extLst>
              </a:tr>
              <a:tr h="1413058">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４</a:t>
                      </a:r>
                      <a:r>
                        <a:rPr kumimoji="1" lang="en-US" altLang="ja-JP" sz="1000" b="0" u="none">
                          <a:solidFill>
                            <a:srgbClr val="000000"/>
                          </a:solidFill>
                          <a:latin typeface="Century" panose="02040604050505020304" pitchFamily="18" charset="0"/>
                          <a:ea typeface="ＭＳ Ｐ明朝" panose="02020600040205080304" pitchFamily="18" charset="-128"/>
                        </a:rPr>
                        <a:t>-</a:t>
                      </a:r>
                      <a:r>
                        <a:rPr kumimoji="1" lang="ja-JP" altLang="en-US" sz="1000" b="0" u="none">
                          <a:solidFill>
                            <a:srgbClr val="000000"/>
                          </a:solidFill>
                          <a:latin typeface="Century" panose="02040604050505020304" pitchFamily="18" charset="0"/>
                          <a:ea typeface="ＭＳ Ｐ明朝" panose="02020600040205080304" pitchFamily="18" charset="-128"/>
                        </a:rPr>
                        <a:t>②　本時のふりかえりをする。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100"/>
                        </a:lnSpc>
                      </a:pPr>
                      <a:r>
                        <a:rPr kumimoji="1" lang="en-US" altLang="ja-JP" sz="1000" dirty="0"/>
                        <a:t>37</a:t>
                      </a:r>
                    </a:p>
                    <a:p>
                      <a:pPr algn="ctr">
                        <a:lnSpc>
                          <a:spcPts val="1100"/>
                        </a:lnSpc>
                      </a:pPr>
                      <a:endParaRPr kumimoji="1" lang="en-US" altLang="ja-JP" sz="1000" dirty="0"/>
                    </a:p>
                    <a:p>
                      <a:pPr algn="ctr">
                        <a:lnSpc>
                          <a:spcPts val="1100"/>
                        </a:lnSpc>
                      </a:pPr>
                      <a:endParaRPr kumimoji="1" lang="en-US" altLang="ja-JP" sz="1000" dirty="0"/>
                    </a:p>
                    <a:p>
                      <a:pPr algn="ctr">
                        <a:lnSpc>
                          <a:spcPts val="1100"/>
                        </a:lnSpc>
                      </a:pPr>
                      <a:r>
                        <a:rPr kumimoji="1" lang="en-US" altLang="ja-JP" sz="1000" dirty="0"/>
                        <a:t>38</a:t>
                      </a:r>
                    </a:p>
                    <a:p>
                      <a:pPr algn="ctr">
                        <a:lnSpc>
                          <a:spcPts val="1100"/>
                        </a:lnSpc>
                      </a:pPr>
                      <a:endParaRPr kumimoji="1" lang="en-US" altLang="ja-JP" sz="1000" dirty="0"/>
                    </a:p>
                    <a:p>
                      <a:pPr algn="ctr">
                        <a:lnSpc>
                          <a:spcPts val="1300"/>
                        </a:lnSpc>
                      </a:pPr>
                      <a:endParaRPr kumimoji="1" lang="en-US" altLang="ja-JP" sz="1000" dirty="0"/>
                    </a:p>
                    <a:p>
                      <a:pPr algn="ctr">
                        <a:lnSpc>
                          <a:spcPts val="1100"/>
                        </a:lnSpc>
                      </a:pPr>
                      <a:r>
                        <a:rPr kumimoji="1" lang="en-US" altLang="ja-JP" sz="1000" dirty="0"/>
                        <a:t>39~</a:t>
                      </a:r>
                    </a:p>
                    <a:p>
                      <a:pPr algn="ctr">
                        <a:lnSpc>
                          <a:spcPts val="1100"/>
                        </a:lnSpc>
                      </a:pPr>
                      <a:r>
                        <a:rPr kumimoji="1" lang="en-US" altLang="ja-JP" sz="1000" dirty="0"/>
                        <a:t>42</a:t>
                      </a:r>
                    </a:p>
                    <a:p>
                      <a:pPr algn="ctr">
                        <a:lnSpc>
                          <a:spcPts val="1100"/>
                        </a:lnSpc>
                      </a:pPr>
                      <a:endParaRPr kumimoji="1" lang="en-US" altLang="ja-JP" sz="1000" dirty="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a:t>
                      </a:r>
                      <a:r>
                        <a:rPr kumimoji="1" lang="en-US" altLang="ja-JP" sz="1000" b="0" u="none" kern="120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b="0" u="none" spc="-80" baseline="0">
                          <a:solidFill>
                            <a:srgbClr val="000000"/>
                          </a:solidFill>
                          <a:latin typeface="Century" panose="02040604050505020304" pitchFamily="18" charset="0"/>
                          <a:ea typeface="ＭＳ Ｐ明朝" panose="02020600040205080304" pitchFamily="18" charset="-128"/>
                        </a:rPr>
                        <a:t>災害時、役所から発令される避難情報の発令を待つのではなく、災害の状況によってそれぞれが避難の判断をすることが大切です。</a:t>
                      </a:r>
                      <a:endParaRPr kumimoji="1" lang="en-US" altLang="ja-JP" sz="1000" b="0" u="none" spc="-80" baseline="0">
                        <a:solidFill>
                          <a:srgbClr val="000000"/>
                        </a:solidFill>
                        <a:latin typeface="Century" panose="02040604050505020304" pitchFamily="18" charset="0"/>
                        <a:ea typeface="ＭＳ Ｐ明朝" panose="02020600040205080304" pitchFamily="18" charset="-128"/>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a:t>
                      </a:r>
                      <a:r>
                        <a:rPr kumimoji="1" lang="en-US" altLang="ja-JP" sz="1000" b="0" u="none" kern="120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b="0" u="none">
                          <a:solidFill>
                            <a:srgbClr val="000000"/>
                          </a:solidFill>
                          <a:latin typeface="Century" panose="02040604050505020304" pitchFamily="18" charset="0"/>
                          <a:ea typeface="ＭＳ Ｐ明朝" panose="02020600040205080304" pitchFamily="18" charset="-128"/>
                        </a:rPr>
                        <a:t>災害が起こる前に安全な場所へ避難することの大切さがわかったと思います。置かれた状況によって「避難」も違ってきます。</a:t>
                      </a:r>
                      <a:endParaRPr kumimoji="1" lang="en-US" altLang="ja-JP" sz="1000" b="0" u="none">
                        <a:solidFill>
                          <a:srgbClr val="000000"/>
                        </a:solidFill>
                        <a:latin typeface="Century" panose="02040604050505020304" pitchFamily="18" charset="0"/>
                        <a:ea typeface="ＭＳ Ｐ明朝" panose="02020600040205080304" pitchFamily="18" charset="-128"/>
                      </a:endParaRPr>
                    </a:p>
                    <a:p>
                      <a:pPr marL="179388" marR="0" indent="-179388" algn="just" defTabSz="914400" rtl="0" eaLnBrk="1" fontAlgn="auto" latinLnBrk="0" hangingPunct="1">
                        <a:lnSpc>
                          <a:spcPts val="1100"/>
                        </a:lnSpc>
                        <a:spcBef>
                          <a:spcPts val="200"/>
                        </a:spcBef>
                        <a:spcAft>
                          <a:spcPts val="0"/>
                        </a:spcAft>
                        <a:buClrTx/>
                        <a:buSzTx/>
                        <a:buFontTx/>
                        <a:buNone/>
                        <a:tabLst/>
                        <a:defRPr/>
                      </a:pPr>
                      <a:r>
                        <a:rPr kumimoji="1" lang="ja-JP" altLang="en-US" sz="1000" b="0" u="none" kern="1200">
                          <a:solidFill>
                            <a:srgbClr val="000000"/>
                          </a:solidFill>
                          <a:latin typeface="Century" panose="02040604050505020304" pitchFamily="18" charset="0"/>
                          <a:ea typeface="ＭＳ Ｐ明朝" panose="02020600040205080304" pitchFamily="18" charset="-128"/>
                          <a:cs typeface="+mn-cs"/>
                        </a:rPr>
                        <a:t>●</a:t>
                      </a:r>
                      <a:r>
                        <a:rPr kumimoji="1" lang="en-US" altLang="ja-JP" sz="1000" b="0" u="none" kern="1200">
                          <a:solidFill>
                            <a:srgbClr val="000000"/>
                          </a:solidFill>
                          <a:latin typeface="Century" panose="02040604050505020304" pitchFamily="18" charset="0"/>
                          <a:ea typeface="ＭＳ Ｐ明朝" panose="02020600040205080304" pitchFamily="18" charset="-128"/>
                          <a:cs typeface="+mn-cs"/>
                        </a:rPr>
                        <a:t>	</a:t>
                      </a:r>
                      <a:r>
                        <a:rPr kumimoji="1" lang="ja-JP" altLang="en-US" sz="1000" b="0" u="none" kern="1200">
                          <a:solidFill>
                            <a:srgbClr val="000000"/>
                          </a:solidFill>
                          <a:latin typeface="Century" panose="02040604050505020304" pitchFamily="18" charset="0"/>
                          <a:ea typeface="ＭＳ Ｐ明朝" panose="02020600040205080304" pitchFamily="18" charset="-128"/>
                          <a:cs typeface="+mn-cs"/>
                        </a:rPr>
                        <a:t>災害で命を落とさないためにそのときの状況にあった避難をすることが大切です。家族と一緒に、災害時の行動や備えを話し合っておきましょう。</a:t>
                      </a:r>
                      <a:endParaRPr kumimoji="1" lang="en-US" altLang="ja-JP" sz="1000" b="0" u="none"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180000" marR="0" indent="-457200" algn="l" defTabSz="914400" rtl="0" eaLnBrk="1" fontAlgn="auto" latinLnBrk="0" hangingPunct="1">
                        <a:lnSpc>
                          <a:spcPts val="1100"/>
                        </a:lnSpc>
                        <a:spcBef>
                          <a:spcPts val="400"/>
                        </a:spcBef>
                        <a:spcAft>
                          <a:spcPts val="0"/>
                        </a:spcAft>
                        <a:buClrTx/>
                        <a:buSzTx/>
                        <a:buFontTx/>
                        <a:buNone/>
                        <a:tabLst/>
                        <a:defRPr/>
                      </a:pPr>
                      <a:endParaRPr kumimoji="1" lang="en-US" altLang="ja-JP" sz="1000" kern="120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5459713"/>
                  </a:ext>
                </a:extLst>
              </a:tr>
              <a:tr h="2117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100" b="0" i="0" u="none" strike="noStrike" kern="1200" cap="none" spc="0" normalizeH="0" baseline="0" noProof="0">
                          <a:ln>
                            <a:noFill/>
                          </a:ln>
                          <a:solidFill>
                            <a:schemeClr val="tx1"/>
                          </a:solidFill>
                          <a:effectLst/>
                          <a:uLnTx/>
                          <a:uFillTx/>
                          <a:latin typeface="+mn-ea"/>
                          <a:ea typeface="+mn-ea"/>
                        </a:rPr>
                        <a:t>授業終了</a:t>
                      </a:r>
                      <a:endParaRPr kumimoji="1" lang="en-US" altLang="ja-JP" sz="1100" b="0" i="0" u="none" strike="noStrike" kern="1200" cap="none" spc="0" normalizeH="0" baseline="0" noProof="0">
                        <a:ln>
                          <a:noFill/>
                        </a:ln>
                        <a:solidFill>
                          <a:schemeClr val="tx1"/>
                        </a:solidFill>
                        <a:effectLst/>
                        <a:uLnTx/>
                        <a:uFillTx/>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endParaRPr kumimoji="1" lang="ja-JP" altLang="en-US" sz="1000">
                        <a:solidFill>
                          <a:schemeClr val="tx1"/>
                        </a:solidFill>
                        <a:latin typeface="+mn-ea"/>
                        <a:ea typeface="+mn-ea"/>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100"/>
                        </a:lnSpc>
                        <a:spcBef>
                          <a:spcPts val="0"/>
                        </a:spcBef>
                        <a:spcAft>
                          <a:spcPts val="0"/>
                        </a:spcAft>
                        <a:buClrTx/>
                        <a:buSzTx/>
                        <a:buFontTx/>
                        <a:buNone/>
                        <a:tabLst/>
                        <a:defRPr/>
                      </a:pPr>
                      <a:endParaRPr kumimoji="1" lang="ja-JP" altLang="en-US" sz="1000" b="0" u="none" kern="1200">
                        <a:solidFill>
                          <a:schemeClr val="tx1"/>
                        </a:solidFill>
                        <a:latin typeface="+mn-ea"/>
                        <a:ea typeface="+mn-ea"/>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100"/>
                        </a:lnSpc>
                        <a:spcBef>
                          <a:spcPts val="400"/>
                        </a:spcBef>
                        <a:spcAft>
                          <a:spcPts val="0"/>
                        </a:spcAft>
                        <a:buClrTx/>
                        <a:buSzTx/>
                        <a:buFontTx/>
                        <a:buNone/>
                        <a:tabLst/>
                        <a:defRPr/>
                      </a:pPr>
                      <a:endParaRPr kumimoji="1" lang="en-US" altLang="ja-JP" sz="1000" kern="1200" dirty="0">
                        <a:solidFill>
                          <a:schemeClr val="tx1"/>
                        </a:solidFill>
                        <a:latin typeface="+mn-ea"/>
                        <a:ea typeface="+mn-ea"/>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988939324"/>
                  </a:ext>
                </a:extLst>
              </a:tr>
            </a:tbl>
          </a:graphicData>
        </a:graphic>
      </p:graphicFrame>
      <p:sp>
        <p:nvSpPr>
          <p:cNvPr id="39" name="正方形/長方形 38">
            <a:extLst>
              <a:ext uri="{FF2B5EF4-FFF2-40B4-BE49-F238E27FC236}">
                <a16:creationId xmlns:a16="http://schemas.microsoft.com/office/drawing/2014/main" id="{E9A20676-596E-2B18-AAA8-66B1A061C6C8}"/>
              </a:ext>
            </a:extLst>
          </p:cNvPr>
          <p:cNvSpPr/>
          <p:nvPr/>
        </p:nvSpPr>
        <p:spPr>
          <a:xfrm>
            <a:off x="2427110" y="3924446"/>
            <a:ext cx="2376000" cy="180000"/>
          </a:xfrm>
          <a:prstGeom prst="rect">
            <a:avLst/>
          </a:prstGeom>
          <a:solidFill>
            <a:sysClr val="window" lastClr="FFFFFF"/>
          </a:solidFill>
          <a:ln w="6350" cap="flat" cmpd="sng" algn="ctr">
            <a:solidFill>
              <a:sysClr val="windowText" lastClr="000000"/>
            </a:solidFill>
            <a:prstDash val="solid"/>
            <a:miter lim="800000"/>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a:ln>
                  <a:noFill/>
                </a:ln>
                <a:solidFill>
                  <a:prstClr val="black"/>
                </a:solidFill>
                <a:effectLst/>
                <a:uLnTx/>
                <a:uFillTx/>
                <a:latin typeface="Arial Black"/>
                <a:ea typeface="HGP創英角ｺﾞｼｯｸUB"/>
              </a:rPr>
              <a:t>［ワークシート</a:t>
            </a:r>
            <a:r>
              <a:rPr kumimoji="0" lang="ja-JP" altLang="en-US" sz="900" b="0" i="0" u="none" strike="noStrike" kern="0" cap="none" spc="0" normalizeH="0" baseline="0" noProof="0">
                <a:ln>
                  <a:noFill/>
                </a:ln>
                <a:solidFill>
                  <a:prstClr val="black"/>
                </a:solidFill>
                <a:effectLst/>
                <a:uLnTx/>
                <a:uFillTx/>
                <a:latin typeface="Arial Black"/>
                <a:ea typeface="HGP創英角ｺﾞｼｯｸUB"/>
              </a:rPr>
              <a:t>（高学年③）</a:t>
            </a:r>
            <a:r>
              <a:rPr kumimoji="0" lang="ja-JP" altLang="en-US" sz="1050" b="0" i="0" u="none" strike="noStrike" kern="0" cap="none" spc="0" normalizeH="0" baseline="0" noProof="0">
                <a:ln>
                  <a:noFill/>
                </a:ln>
                <a:solidFill>
                  <a:prstClr val="black"/>
                </a:solidFill>
                <a:effectLst/>
                <a:uLnTx/>
                <a:uFillTx/>
                <a:latin typeface="Arial Black"/>
                <a:ea typeface="HGP創英角ｺﾞｼｯｸUB"/>
              </a:rPr>
              <a:t>］ を配付</a:t>
            </a:r>
          </a:p>
        </p:txBody>
      </p:sp>
      <p:sp>
        <p:nvSpPr>
          <p:cNvPr id="40" name="正方形/長方形 39">
            <a:extLst>
              <a:ext uri="{FF2B5EF4-FFF2-40B4-BE49-F238E27FC236}">
                <a16:creationId xmlns:a16="http://schemas.microsoft.com/office/drawing/2014/main" id="{AF471064-7ACC-B288-918F-72264C8AEA18}"/>
              </a:ext>
            </a:extLst>
          </p:cNvPr>
          <p:cNvSpPr/>
          <p:nvPr/>
        </p:nvSpPr>
        <p:spPr>
          <a:xfrm>
            <a:off x="6266499" y="1428775"/>
            <a:ext cx="329184" cy="153888"/>
          </a:xfrm>
          <a:prstGeom prst="rect">
            <a:avLst/>
          </a:prstGeom>
          <a:solidFill>
            <a:sysClr val="windowText" lastClr="000000"/>
          </a:solidFill>
        </p:spPr>
        <p:txBody>
          <a:bodyPr wrap="squar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知識</a:t>
            </a:r>
          </a:p>
        </p:txBody>
      </p:sp>
      <p:sp>
        <p:nvSpPr>
          <p:cNvPr id="41" name="正方形/長方形 40">
            <a:extLst>
              <a:ext uri="{FF2B5EF4-FFF2-40B4-BE49-F238E27FC236}">
                <a16:creationId xmlns:a16="http://schemas.microsoft.com/office/drawing/2014/main" id="{4A3E6D8B-340A-3E5F-92FE-611ED40C157F}"/>
              </a:ext>
            </a:extLst>
          </p:cNvPr>
          <p:cNvSpPr/>
          <p:nvPr/>
        </p:nvSpPr>
        <p:spPr>
          <a:xfrm>
            <a:off x="6266499" y="2435250"/>
            <a:ext cx="329184" cy="153888"/>
          </a:xfrm>
          <a:prstGeom prst="rect">
            <a:avLst/>
          </a:prstGeom>
          <a:solidFill>
            <a:sysClr val="windowText" lastClr="000000"/>
          </a:solidFill>
        </p:spPr>
        <p:txBody>
          <a:bodyPr wrap="squar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知識</a:t>
            </a:r>
          </a:p>
        </p:txBody>
      </p:sp>
      <p:sp>
        <p:nvSpPr>
          <p:cNvPr id="42" name="正方形/長方形 41">
            <a:extLst>
              <a:ext uri="{FF2B5EF4-FFF2-40B4-BE49-F238E27FC236}">
                <a16:creationId xmlns:a16="http://schemas.microsoft.com/office/drawing/2014/main" id="{55C1C87D-FFEF-74A2-9F28-C671C6D63348}"/>
              </a:ext>
            </a:extLst>
          </p:cNvPr>
          <p:cNvSpPr/>
          <p:nvPr/>
        </p:nvSpPr>
        <p:spPr>
          <a:xfrm>
            <a:off x="6266499" y="2987700"/>
            <a:ext cx="329184" cy="153888"/>
          </a:xfrm>
          <a:prstGeom prst="rect">
            <a:avLst/>
          </a:prstGeom>
          <a:solidFill>
            <a:sysClr val="windowText" lastClr="000000"/>
          </a:solidFill>
        </p:spPr>
        <p:txBody>
          <a:bodyPr wrap="squar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知識</a:t>
            </a:r>
          </a:p>
        </p:txBody>
      </p:sp>
      <p:sp>
        <p:nvSpPr>
          <p:cNvPr id="43" name="正方形/長方形 42">
            <a:extLst>
              <a:ext uri="{FF2B5EF4-FFF2-40B4-BE49-F238E27FC236}">
                <a16:creationId xmlns:a16="http://schemas.microsoft.com/office/drawing/2014/main" id="{2F96C36F-1890-CF0A-1D3D-0307CA67E990}"/>
              </a:ext>
            </a:extLst>
          </p:cNvPr>
          <p:cNvSpPr/>
          <p:nvPr/>
        </p:nvSpPr>
        <p:spPr>
          <a:xfrm>
            <a:off x="6176731" y="7932290"/>
            <a:ext cx="418952"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0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判断力</a:t>
            </a:r>
          </a:p>
        </p:txBody>
      </p:sp>
      <p:sp>
        <p:nvSpPr>
          <p:cNvPr id="44" name="正方形/長方形 43">
            <a:extLst>
              <a:ext uri="{FF2B5EF4-FFF2-40B4-BE49-F238E27FC236}">
                <a16:creationId xmlns:a16="http://schemas.microsoft.com/office/drawing/2014/main" id="{7AD84BDD-9226-5ADE-FC4A-820DECE33F7F}"/>
              </a:ext>
            </a:extLst>
          </p:cNvPr>
          <p:cNvSpPr/>
          <p:nvPr/>
        </p:nvSpPr>
        <p:spPr>
          <a:xfrm>
            <a:off x="6176731" y="4581455"/>
            <a:ext cx="418952"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0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表現力</a:t>
            </a:r>
          </a:p>
        </p:txBody>
      </p:sp>
      <p:sp>
        <p:nvSpPr>
          <p:cNvPr id="45" name="正方形/長方形 44">
            <a:extLst>
              <a:ext uri="{FF2B5EF4-FFF2-40B4-BE49-F238E27FC236}">
                <a16:creationId xmlns:a16="http://schemas.microsoft.com/office/drawing/2014/main" id="{97433981-9814-CB4D-5769-4EB5751DEC14}"/>
              </a:ext>
            </a:extLst>
          </p:cNvPr>
          <p:cNvSpPr/>
          <p:nvPr/>
        </p:nvSpPr>
        <p:spPr>
          <a:xfrm>
            <a:off x="6138258" y="6331449"/>
            <a:ext cx="457425"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人間性</a:t>
            </a:r>
          </a:p>
        </p:txBody>
      </p:sp>
      <p:sp>
        <p:nvSpPr>
          <p:cNvPr id="46" name="正方形/長方形 45">
            <a:extLst>
              <a:ext uri="{FF2B5EF4-FFF2-40B4-BE49-F238E27FC236}">
                <a16:creationId xmlns:a16="http://schemas.microsoft.com/office/drawing/2014/main" id="{14B8A6C2-6185-0E35-E654-B29C3E739476}"/>
              </a:ext>
            </a:extLst>
          </p:cNvPr>
          <p:cNvSpPr/>
          <p:nvPr/>
        </p:nvSpPr>
        <p:spPr>
          <a:xfrm>
            <a:off x="6176731" y="8280693"/>
            <a:ext cx="418952"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0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表現力</a:t>
            </a:r>
          </a:p>
        </p:txBody>
      </p:sp>
      <p:grpSp>
        <p:nvGrpSpPr>
          <p:cNvPr id="2" name="グループ化 1">
            <a:extLst>
              <a:ext uri="{FF2B5EF4-FFF2-40B4-BE49-F238E27FC236}">
                <a16:creationId xmlns:a16="http://schemas.microsoft.com/office/drawing/2014/main" id="{287086FA-2552-BEB9-5A06-A95F8D41F656}"/>
              </a:ext>
            </a:extLst>
          </p:cNvPr>
          <p:cNvGrpSpPr/>
          <p:nvPr/>
        </p:nvGrpSpPr>
        <p:grpSpPr>
          <a:xfrm>
            <a:off x="241863" y="4657656"/>
            <a:ext cx="1692000" cy="798561"/>
            <a:chOff x="2667887" y="3850282"/>
            <a:chExt cx="1807274" cy="798561"/>
          </a:xfrm>
          <a:effectLst/>
        </p:grpSpPr>
        <p:sp>
          <p:nvSpPr>
            <p:cNvPr id="3" name="角丸四角形 10">
              <a:extLst>
                <a:ext uri="{FF2B5EF4-FFF2-40B4-BE49-F238E27FC236}">
                  <a16:creationId xmlns:a16="http://schemas.microsoft.com/office/drawing/2014/main" id="{61ED8920-3482-4004-C996-1B3671C1948A}"/>
                </a:ext>
              </a:extLst>
            </p:cNvPr>
            <p:cNvSpPr/>
            <p:nvPr/>
          </p:nvSpPr>
          <p:spPr>
            <a:xfrm>
              <a:off x="2667887" y="3850282"/>
              <a:ext cx="1807274" cy="798561"/>
            </a:xfrm>
            <a:prstGeom prst="roundRect">
              <a:avLst>
                <a:gd name="adj" fmla="val 6859"/>
              </a:avLst>
            </a:prstGeom>
            <a:solidFill>
              <a:sysClr val="window" lastClr="FFFFFF"/>
            </a:solidFill>
            <a:ln w="12700">
              <a:solidFill>
                <a:sysClr val="windowText" lastClr="000000"/>
              </a:solidFill>
              <a:prstDash val="sysDot"/>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black"/>
                </a:solidFill>
                <a:effectLst/>
                <a:uLnTx/>
                <a:uFillTx/>
                <a:latin typeface="Arial"/>
                <a:ea typeface="ＭＳ Ｐゴシック"/>
              </a:endParaRPr>
            </a:p>
          </p:txBody>
        </p:sp>
        <p:sp>
          <p:nvSpPr>
            <p:cNvPr id="4" name="テキスト ボックス 3">
              <a:extLst>
                <a:ext uri="{FF2B5EF4-FFF2-40B4-BE49-F238E27FC236}">
                  <a16:creationId xmlns:a16="http://schemas.microsoft.com/office/drawing/2014/main" id="{7B8C589F-7DD0-4F8F-1D6E-19D97C66037C}"/>
                </a:ext>
              </a:extLst>
            </p:cNvPr>
            <p:cNvSpPr txBox="1"/>
            <p:nvPr/>
          </p:nvSpPr>
          <p:spPr>
            <a:xfrm>
              <a:off x="2715954" y="3871097"/>
              <a:ext cx="1711140" cy="774571"/>
            </a:xfrm>
            <a:prstGeom prst="rect">
              <a:avLst/>
            </a:prstGeom>
            <a:noFill/>
          </p:spPr>
          <p:txBody>
            <a:bodyPr wrap="square" lIns="0" tIns="0" rIns="0" bIns="0" rtlCol="0" anchor="t" anchorCtr="0">
              <a:spAutoFit/>
            </a:bodyPr>
            <a:lstStyle/>
            <a:p>
              <a:pPr marL="0" marR="0" lvl="0" indent="0" defTabSz="914400" eaLnBrk="1" fontAlgn="auto" latinLnBrk="0" hangingPunct="1">
                <a:lnSpc>
                  <a:spcPts val="1400"/>
                </a:lnSpc>
                <a:spcBef>
                  <a:spcPts val="0"/>
                </a:spcBef>
                <a:spcAft>
                  <a:spcPts val="0"/>
                </a:spcAft>
                <a:buClrTx/>
                <a:buSzTx/>
                <a:buFontTx/>
                <a:buNone/>
                <a:tabLst/>
                <a:defRPr/>
              </a:pPr>
              <a:r>
                <a:rPr kumimoji="0" lang="en-US" altLang="ja-JP" sz="1000" b="0" i="0" u="none" strike="noStrike" kern="0" cap="none" spc="0" normalizeH="0" baseline="0" noProof="0">
                  <a:ln>
                    <a:noFill/>
                  </a:ln>
                  <a:solidFill>
                    <a:prstClr val="black"/>
                  </a:solidFill>
                  <a:effectLst/>
                  <a:uLnTx/>
                  <a:uFillTx/>
                  <a:latin typeface="Arial Black"/>
                  <a:ea typeface="HGP創英角ｺﾞｼｯｸUB"/>
                </a:rPr>
                <a:t>Point</a:t>
              </a:r>
              <a:r>
                <a:rPr kumimoji="0" lang="ja-JP" altLang="en-US" sz="1000" b="0" i="0" u="none" strike="noStrike" kern="0" cap="none" spc="0" normalizeH="0" baseline="0" noProof="0">
                  <a:ln>
                    <a:noFill/>
                  </a:ln>
                  <a:solidFill>
                    <a:prstClr val="black"/>
                  </a:solidFill>
                  <a:effectLst/>
                  <a:uLnTx/>
                  <a:uFillTx/>
                  <a:latin typeface="Arial Black"/>
                  <a:ea typeface="HGP創英角ｺﾞｼｯｸUB"/>
                </a:rPr>
                <a:t>：アクティブラーニング</a:t>
              </a: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ts val="1400"/>
                </a:lnSpc>
                <a:spcBef>
                  <a:spcPts val="0"/>
                </a:spcBef>
                <a:spcAft>
                  <a:spcPts val="0"/>
                </a:spcAft>
                <a:buClrTx/>
                <a:buSzTx/>
                <a:buFontTx/>
                <a:buNone/>
                <a:tabLst/>
                <a:defRPr/>
              </a:pP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ct val="90000"/>
                </a:lnSpc>
                <a:spcBef>
                  <a:spcPts val="0"/>
                </a:spcBef>
                <a:spcAft>
                  <a:spcPts val="0"/>
                </a:spcAft>
                <a:buClrTx/>
                <a:buSzTx/>
                <a:buFontTx/>
                <a:buNone/>
                <a:tabLst/>
                <a:defRPr/>
              </a:pPr>
              <a:r>
                <a:rPr lang="ja-JP" altLang="en-US" sz="1000" kern="0">
                  <a:solidFill>
                    <a:prstClr val="black"/>
                  </a:solidFill>
                  <a:latin typeface="Arial Black"/>
                  <a:ea typeface="ＭＳ Ｐゴシック"/>
                </a:rPr>
                <a:t>避難判断の体験をとおして、状況に応じて判断が異なることの理解を促す。</a:t>
              </a:r>
              <a:endParaRPr kumimoji="0" lang="ja-JP" altLang="en-US" sz="1000" b="0" i="0" u="none" strike="noStrike" kern="0" cap="none" normalizeH="0" noProof="0">
                <a:ln>
                  <a:noFill/>
                </a:ln>
                <a:solidFill>
                  <a:prstClr val="black"/>
                </a:solidFill>
                <a:effectLst/>
                <a:uLnTx/>
                <a:uFillTx/>
                <a:latin typeface="Arial Black"/>
                <a:ea typeface="ＭＳ Ｐゴシック"/>
              </a:endParaRPr>
            </a:p>
          </p:txBody>
        </p:sp>
        <p:sp>
          <p:nvSpPr>
            <p:cNvPr id="5" name="テキスト ボックス 4">
              <a:extLst>
                <a:ext uri="{FF2B5EF4-FFF2-40B4-BE49-F238E27FC236}">
                  <a16:creationId xmlns:a16="http://schemas.microsoft.com/office/drawing/2014/main" id="{6E585759-9B36-91CC-4D37-82C0947C85E1}"/>
                </a:ext>
              </a:extLst>
            </p:cNvPr>
            <p:cNvSpPr txBox="1"/>
            <p:nvPr/>
          </p:nvSpPr>
          <p:spPr>
            <a:xfrm>
              <a:off x="2710725" y="4034374"/>
              <a:ext cx="1721598" cy="172064"/>
            </a:xfrm>
            <a:prstGeom prst="rect">
              <a:avLst/>
            </a:prstGeom>
            <a:solidFill>
              <a:sysClr val="windowText" lastClr="000000"/>
            </a:solidFill>
          </p:spPr>
          <p:txBody>
            <a:bodyPr wrap="square" lIns="0" tIns="18000" rIns="0" bIns="0"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50" normalizeH="0" noProof="0">
                  <a:ln>
                    <a:noFill/>
                  </a:ln>
                  <a:solidFill>
                    <a:prstClr val="white"/>
                  </a:solidFill>
                  <a:effectLst/>
                  <a:uLnTx/>
                  <a:uFillTx/>
                  <a:latin typeface="HGP創英角ｺﾞｼｯｸUB"/>
                  <a:ea typeface="HGP創英角ｺﾞｼｯｸUB"/>
                </a:rPr>
                <a:t>課題解決学習活動（疑似体験）</a:t>
              </a:r>
              <a:endParaRPr kumimoji="0" lang="en-US" altLang="ja-JP" sz="1000" b="0" i="0" u="none" strike="noStrike" kern="0" cap="none" spc="-50" normalizeH="0" noProof="0">
                <a:ln>
                  <a:noFill/>
                </a:ln>
                <a:solidFill>
                  <a:prstClr val="white"/>
                </a:solidFill>
                <a:effectLst/>
                <a:uLnTx/>
                <a:uFillTx/>
                <a:latin typeface="Arial Black"/>
                <a:ea typeface="ＭＳ Ｐゴシック"/>
              </a:endParaRPr>
            </a:p>
          </p:txBody>
        </p:sp>
      </p:grpSp>
      <p:grpSp>
        <p:nvGrpSpPr>
          <p:cNvPr id="10" name="グループ化 9">
            <a:extLst>
              <a:ext uri="{FF2B5EF4-FFF2-40B4-BE49-F238E27FC236}">
                <a16:creationId xmlns:a16="http://schemas.microsoft.com/office/drawing/2014/main" id="{985B9A58-BADB-C3CC-04A1-6251D40B5A68}"/>
              </a:ext>
            </a:extLst>
          </p:cNvPr>
          <p:cNvGrpSpPr/>
          <p:nvPr/>
        </p:nvGrpSpPr>
        <p:grpSpPr>
          <a:xfrm>
            <a:off x="241863" y="5877377"/>
            <a:ext cx="1692000" cy="937061"/>
            <a:chOff x="2667887" y="3850281"/>
            <a:chExt cx="1807274" cy="937061"/>
          </a:xfrm>
          <a:effectLst/>
        </p:grpSpPr>
        <p:sp>
          <p:nvSpPr>
            <p:cNvPr id="11" name="角丸四角形 10">
              <a:extLst>
                <a:ext uri="{FF2B5EF4-FFF2-40B4-BE49-F238E27FC236}">
                  <a16:creationId xmlns:a16="http://schemas.microsoft.com/office/drawing/2014/main" id="{6D773EE7-2B56-5D11-5B5F-223CA88F4EDD}"/>
                </a:ext>
              </a:extLst>
            </p:cNvPr>
            <p:cNvSpPr/>
            <p:nvPr/>
          </p:nvSpPr>
          <p:spPr>
            <a:xfrm>
              <a:off x="2667887" y="3850281"/>
              <a:ext cx="1807274" cy="936000"/>
            </a:xfrm>
            <a:prstGeom prst="roundRect">
              <a:avLst>
                <a:gd name="adj" fmla="val 5863"/>
              </a:avLst>
            </a:prstGeom>
            <a:solidFill>
              <a:sysClr val="window" lastClr="FFFFFF"/>
            </a:solidFill>
            <a:ln w="12700">
              <a:solidFill>
                <a:sysClr val="windowText" lastClr="000000"/>
              </a:solidFill>
              <a:prstDash val="sysDot"/>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black"/>
                </a:solidFill>
                <a:effectLst/>
                <a:uLnTx/>
                <a:uFillTx/>
                <a:latin typeface="Arial"/>
                <a:ea typeface="ＭＳ Ｐゴシック"/>
              </a:endParaRPr>
            </a:p>
          </p:txBody>
        </p:sp>
        <p:sp>
          <p:nvSpPr>
            <p:cNvPr id="13" name="テキスト ボックス 12">
              <a:extLst>
                <a:ext uri="{FF2B5EF4-FFF2-40B4-BE49-F238E27FC236}">
                  <a16:creationId xmlns:a16="http://schemas.microsoft.com/office/drawing/2014/main" id="{CA8EA727-D104-E34B-AD64-E6825B3FDCDC}"/>
                </a:ext>
              </a:extLst>
            </p:cNvPr>
            <p:cNvSpPr txBox="1"/>
            <p:nvPr/>
          </p:nvSpPr>
          <p:spPr>
            <a:xfrm>
              <a:off x="2710723" y="3874272"/>
              <a:ext cx="1721602" cy="913070"/>
            </a:xfrm>
            <a:prstGeom prst="rect">
              <a:avLst/>
            </a:prstGeom>
            <a:noFill/>
          </p:spPr>
          <p:txBody>
            <a:bodyPr wrap="square" lIns="0" tIns="0" rIns="0" bIns="0" rtlCol="0" anchor="t" anchorCtr="0">
              <a:spAutoFit/>
            </a:bodyPr>
            <a:lstStyle/>
            <a:p>
              <a:pPr marL="0" marR="0" lvl="0" indent="0" defTabSz="914400" eaLnBrk="1" fontAlgn="auto" latinLnBrk="0" hangingPunct="1">
                <a:lnSpc>
                  <a:spcPts val="1400"/>
                </a:lnSpc>
                <a:spcBef>
                  <a:spcPts val="0"/>
                </a:spcBef>
                <a:spcAft>
                  <a:spcPts val="0"/>
                </a:spcAft>
                <a:buClrTx/>
                <a:buSzTx/>
                <a:buFontTx/>
                <a:buNone/>
                <a:tabLst/>
                <a:defRPr/>
              </a:pPr>
              <a:r>
                <a:rPr kumimoji="0" lang="en-US" altLang="ja-JP" sz="1000" b="0" i="0" u="none" strike="noStrike" kern="0" cap="none" spc="0" normalizeH="0" baseline="0" noProof="0">
                  <a:ln>
                    <a:noFill/>
                  </a:ln>
                  <a:solidFill>
                    <a:prstClr val="black"/>
                  </a:solidFill>
                  <a:effectLst/>
                  <a:uLnTx/>
                  <a:uFillTx/>
                  <a:latin typeface="Arial Black"/>
                  <a:ea typeface="HGP創英角ｺﾞｼｯｸUB"/>
                </a:rPr>
                <a:t>Point</a:t>
              </a:r>
              <a:r>
                <a:rPr kumimoji="0" lang="ja-JP" altLang="en-US" sz="1000" b="0" i="0" u="none" strike="noStrike" kern="0" cap="none" spc="0" normalizeH="0" baseline="0" noProof="0">
                  <a:ln>
                    <a:noFill/>
                  </a:ln>
                  <a:solidFill>
                    <a:prstClr val="black"/>
                  </a:solidFill>
                  <a:effectLst/>
                  <a:uLnTx/>
                  <a:uFillTx/>
                  <a:latin typeface="Arial Black"/>
                  <a:ea typeface="HGP創英角ｺﾞｼｯｸUB"/>
                </a:rPr>
                <a:t>：アクティブラーニング</a:t>
              </a: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ts val="1400"/>
                </a:lnSpc>
                <a:spcBef>
                  <a:spcPts val="0"/>
                </a:spcBef>
                <a:spcAft>
                  <a:spcPts val="0"/>
                </a:spcAft>
                <a:buClrTx/>
                <a:buSzTx/>
                <a:buFontTx/>
                <a:buNone/>
                <a:tabLst/>
                <a:defRPr/>
              </a:pP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ct val="90000"/>
                </a:lnSpc>
                <a:spcBef>
                  <a:spcPts val="0"/>
                </a:spcBef>
                <a:spcAft>
                  <a:spcPts val="0"/>
                </a:spcAft>
                <a:buClrTx/>
                <a:buSzTx/>
                <a:buFontTx/>
                <a:buNone/>
                <a:tabLst/>
                <a:defRPr/>
              </a:pPr>
              <a:r>
                <a:rPr kumimoji="0" lang="ja-JP" altLang="en-US" sz="1000" b="0" i="0" u="none" strike="noStrike" kern="0" cap="none" normalizeH="0" noProof="0">
                  <a:ln>
                    <a:noFill/>
                  </a:ln>
                  <a:solidFill>
                    <a:prstClr val="black"/>
                  </a:solidFill>
                  <a:effectLst/>
                  <a:uLnTx/>
                  <a:uFillTx/>
                  <a:latin typeface="Arial Black"/>
                  <a:ea typeface="ＭＳ Ｐゴシック"/>
                </a:rPr>
                <a:t>意見を共有することで、多様な考えがあること、人（状況）によって考えが異なることへの理解を促す。</a:t>
              </a:r>
            </a:p>
          </p:txBody>
        </p:sp>
        <p:sp>
          <p:nvSpPr>
            <p:cNvPr id="14" name="テキスト ボックス 13">
              <a:extLst>
                <a:ext uri="{FF2B5EF4-FFF2-40B4-BE49-F238E27FC236}">
                  <a16:creationId xmlns:a16="http://schemas.microsoft.com/office/drawing/2014/main" id="{C14DC4EB-18CC-E9C0-E1B0-94E261BC097A}"/>
                </a:ext>
              </a:extLst>
            </p:cNvPr>
            <p:cNvSpPr txBox="1"/>
            <p:nvPr/>
          </p:nvSpPr>
          <p:spPr>
            <a:xfrm>
              <a:off x="2710725" y="4041095"/>
              <a:ext cx="1721598" cy="172064"/>
            </a:xfrm>
            <a:prstGeom prst="rect">
              <a:avLst/>
            </a:prstGeom>
            <a:solidFill>
              <a:sysClr val="windowText" lastClr="000000"/>
            </a:solidFill>
          </p:spPr>
          <p:txBody>
            <a:bodyPr wrap="square" lIns="0" tIns="18000" rIns="0" bIns="0"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20" normalizeH="0" noProof="0">
                  <a:ln>
                    <a:noFill/>
                  </a:ln>
                  <a:solidFill>
                    <a:prstClr val="white"/>
                  </a:solidFill>
                  <a:effectLst/>
                  <a:uLnTx/>
                  <a:uFillTx/>
                  <a:latin typeface="HGP創英角ｺﾞｼｯｸUB"/>
                  <a:ea typeface="HGP創英角ｺﾞｼｯｸUB"/>
                </a:rPr>
                <a:t>グループ活動（ディスカッション）</a:t>
              </a:r>
              <a:endParaRPr kumimoji="0" lang="en-US" altLang="ja-JP" sz="1000" b="0" i="0" u="none" strike="noStrike" kern="0" cap="none" spc="-20" normalizeH="0" noProof="0">
                <a:ln>
                  <a:noFill/>
                </a:ln>
                <a:solidFill>
                  <a:prstClr val="white"/>
                </a:solidFill>
                <a:effectLst/>
                <a:uLnTx/>
                <a:uFillTx/>
                <a:latin typeface="Arial Black"/>
                <a:ea typeface="ＭＳ Ｐゴシック"/>
              </a:endParaRPr>
            </a:p>
          </p:txBody>
        </p:sp>
      </p:grpSp>
      <p:grpSp>
        <p:nvGrpSpPr>
          <p:cNvPr id="6" name="グループ化 5">
            <a:extLst>
              <a:ext uri="{FF2B5EF4-FFF2-40B4-BE49-F238E27FC236}">
                <a16:creationId xmlns:a16="http://schemas.microsoft.com/office/drawing/2014/main" id="{DB046B72-F98B-7F59-E2F4-03C7BB19A0C6}"/>
              </a:ext>
            </a:extLst>
          </p:cNvPr>
          <p:cNvGrpSpPr/>
          <p:nvPr/>
        </p:nvGrpSpPr>
        <p:grpSpPr>
          <a:xfrm>
            <a:off x="1229375" y="7693611"/>
            <a:ext cx="3528000" cy="373240"/>
            <a:chOff x="1078560" y="7663446"/>
            <a:chExt cx="3528000" cy="373240"/>
          </a:xfrm>
        </p:grpSpPr>
        <p:sp>
          <p:nvSpPr>
            <p:cNvPr id="7" name="角丸四角形 25">
              <a:extLst>
                <a:ext uri="{FF2B5EF4-FFF2-40B4-BE49-F238E27FC236}">
                  <a16:creationId xmlns:a16="http://schemas.microsoft.com/office/drawing/2014/main" id="{7D2DB50B-24E2-5D3C-9CC2-4FA1962603C4}"/>
                </a:ext>
              </a:extLst>
            </p:cNvPr>
            <p:cNvSpPr/>
            <p:nvPr/>
          </p:nvSpPr>
          <p:spPr>
            <a:xfrm>
              <a:off x="1078560" y="7663446"/>
              <a:ext cx="3528000" cy="373240"/>
            </a:xfrm>
            <a:prstGeom prst="roundRect">
              <a:avLst>
                <a:gd name="adj" fmla="val 20952"/>
              </a:avLst>
            </a:prstGeom>
            <a:solidFill>
              <a:sysClr val="window" lastClr="FFFFFF"/>
            </a:solidFill>
            <a:ln w="12700">
              <a:solidFill>
                <a:sysClr val="windowText" lastClr="000000"/>
              </a:solidFill>
              <a:prstDash val="sysDot"/>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black"/>
                </a:solidFill>
                <a:effectLst/>
                <a:uLnTx/>
                <a:uFillTx/>
                <a:latin typeface="Arial"/>
                <a:ea typeface="ＭＳ Ｐゴシック"/>
              </a:endParaRPr>
            </a:p>
          </p:txBody>
        </p:sp>
        <p:sp>
          <p:nvSpPr>
            <p:cNvPr id="8" name="テキスト ボックス 7">
              <a:extLst>
                <a:ext uri="{FF2B5EF4-FFF2-40B4-BE49-F238E27FC236}">
                  <a16:creationId xmlns:a16="http://schemas.microsoft.com/office/drawing/2014/main" id="{2CBFF7FF-F83B-3F88-164D-E87B084F448A}"/>
                </a:ext>
              </a:extLst>
            </p:cNvPr>
            <p:cNvSpPr txBox="1"/>
            <p:nvPr/>
          </p:nvSpPr>
          <p:spPr>
            <a:xfrm>
              <a:off x="1147728" y="7687974"/>
              <a:ext cx="3391527" cy="333425"/>
            </a:xfrm>
            <a:prstGeom prst="rect">
              <a:avLst/>
            </a:prstGeom>
            <a:noFill/>
          </p:spPr>
          <p:txBody>
            <a:bodyPr wrap="none" lIns="0" tIns="0" rIns="0" bIns="0" rtlCol="0" anchor="t" anchorCtr="0">
              <a:spAutoFit/>
            </a:bodyPr>
            <a:lstStyle/>
            <a:p>
              <a:pPr marL="0" marR="0" lvl="0" indent="0" algn="just" defTabSz="914400" eaLnBrk="1" fontAlgn="auto" latinLnBrk="0" hangingPunct="1">
                <a:lnSpc>
                  <a:spcPts val="14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prstClr val="black"/>
                  </a:solidFill>
                  <a:effectLst/>
                  <a:uLnTx/>
                  <a:uFillTx/>
                  <a:latin typeface="Arial Black"/>
                  <a:ea typeface="HGP創英角ｺﾞｼｯｸUB"/>
                </a:rPr>
                <a:t>Point</a:t>
              </a:r>
              <a:r>
                <a:rPr kumimoji="0" lang="ja-JP" altLang="en-US" sz="1000" b="0" i="0" u="none" strike="noStrike" kern="0" cap="none" spc="0" normalizeH="0" baseline="0" noProof="0" dirty="0">
                  <a:ln>
                    <a:noFill/>
                  </a:ln>
                  <a:solidFill>
                    <a:prstClr val="black"/>
                  </a:solidFill>
                  <a:effectLst/>
                  <a:uLnTx/>
                  <a:uFillTx/>
                  <a:latin typeface="Arial Black"/>
                  <a:ea typeface="HGP創英角ｺﾞｼｯｸUB"/>
                </a:rPr>
                <a:t>：アクティブラーニング</a:t>
              </a:r>
              <a:endParaRPr kumimoji="0" lang="en-US" altLang="ja-JP" sz="1000" b="0" i="0" u="none" strike="noStrike" kern="0" cap="none" spc="0" normalizeH="0" baseline="0" noProof="0" dirty="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Arial Black"/>
                  <a:ea typeface="ＭＳ Ｐゴシック"/>
                </a:rPr>
                <a:t>自分の思ったこと、考えたことをまとめることで、理解を深</a:t>
              </a:r>
              <a:r>
                <a:rPr lang="ja-JP" altLang="en-US" sz="1000" kern="0" dirty="0">
                  <a:solidFill>
                    <a:prstClr val="black"/>
                  </a:solidFill>
                  <a:latin typeface="Arial Black"/>
                  <a:ea typeface="ＭＳ Ｐゴシック"/>
                </a:rPr>
                <a:t>め</a:t>
              </a:r>
              <a:r>
                <a:rPr kumimoji="0" lang="ja-JP" altLang="en-US" sz="1000" b="0" i="0" u="none" strike="noStrike" kern="0" cap="none" spc="0" normalizeH="0" baseline="0" noProof="0" dirty="0">
                  <a:ln>
                    <a:noFill/>
                  </a:ln>
                  <a:solidFill>
                    <a:prstClr val="black"/>
                  </a:solidFill>
                  <a:effectLst/>
                  <a:uLnTx/>
                  <a:uFillTx/>
                  <a:latin typeface="Arial Black"/>
                  <a:ea typeface="ＭＳ Ｐゴシック"/>
                </a:rPr>
                <a:t>る。</a:t>
              </a:r>
              <a:endParaRPr kumimoji="0" lang="en-US" altLang="ja-JP" sz="1000" b="0" i="0" u="none" strike="noStrike" kern="0" cap="none" spc="0" normalizeH="0" baseline="0" noProof="0" dirty="0">
                <a:ln>
                  <a:noFill/>
                </a:ln>
                <a:solidFill>
                  <a:prstClr val="black"/>
                </a:solidFill>
                <a:effectLst/>
                <a:uLnTx/>
                <a:uFillTx/>
                <a:latin typeface="Arial Black"/>
                <a:ea typeface="ＭＳ Ｐゴシック"/>
              </a:endParaRPr>
            </a:p>
          </p:txBody>
        </p:sp>
        <p:sp>
          <p:nvSpPr>
            <p:cNvPr id="9" name="テキスト ボックス 8">
              <a:extLst>
                <a:ext uri="{FF2B5EF4-FFF2-40B4-BE49-F238E27FC236}">
                  <a16:creationId xmlns:a16="http://schemas.microsoft.com/office/drawing/2014/main" id="{04902715-F2AC-739B-CFA3-FAAFA1B052C0}"/>
                </a:ext>
              </a:extLst>
            </p:cNvPr>
            <p:cNvSpPr txBox="1"/>
            <p:nvPr/>
          </p:nvSpPr>
          <p:spPr>
            <a:xfrm>
              <a:off x="2674497" y="7681424"/>
              <a:ext cx="778316" cy="155711"/>
            </a:xfrm>
            <a:prstGeom prst="rect">
              <a:avLst/>
            </a:prstGeom>
            <a:solidFill>
              <a:sysClr val="windowText" lastClr="000000"/>
            </a:solid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white"/>
                  </a:solidFill>
                  <a:effectLst/>
                  <a:uLnTx/>
                  <a:uFillTx/>
                  <a:latin typeface="HGP創英角ｺﾞｼｯｸUB"/>
                  <a:ea typeface="HGP創英角ｺﾞｼｯｸUB"/>
                </a:rPr>
                <a:t>レポート活動</a:t>
              </a:r>
              <a:endParaRPr kumimoji="0" lang="en-US" altLang="ja-JP" sz="1000" b="0" i="0" u="none" strike="noStrike" kern="0" cap="none" spc="0" normalizeH="0" baseline="0" noProof="0">
                <a:ln>
                  <a:noFill/>
                </a:ln>
                <a:solidFill>
                  <a:prstClr val="white"/>
                </a:solidFill>
                <a:effectLst/>
                <a:uLnTx/>
                <a:uFillTx/>
                <a:latin typeface="HGP創英角ｺﾞｼｯｸUB"/>
                <a:ea typeface="HGP創英角ｺﾞｼｯｸUB"/>
              </a:endParaRPr>
            </a:p>
          </p:txBody>
        </p:sp>
      </p:grpSp>
    </p:spTree>
    <p:extLst>
      <p:ext uri="{BB962C8B-B14F-4D97-AF65-F5344CB8AC3E}">
        <p14:creationId xmlns:p14="http://schemas.microsoft.com/office/powerpoint/2010/main" val="14268695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ＭＳ ゴシック"/>
        <a:cs typeface=""/>
      </a:majorFont>
      <a:minorFont>
        <a:latin typeface="Times New Roman"/>
        <a:ea typeface="ＭＳ 明朝"/>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3E7916579E48942A578B93BD249C02F" ma:contentTypeVersion="16" ma:contentTypeDescription="新しいドキュメントを作成します。" ma:contentTypeScope="" ma:versionID="e3500df3e02be88cd0b0a75125f9e041">
  <xsd:schema xmlns:xsd="http://www.w3.org/2001/XMLSchema" xmlns:xs="http://www.w3.org/2001/XMLSchema" xmlns:p="http://schemas.microsoft.com/office/2006/metadata/properties" xmlns:ns2="1f739fab-6d78-413b-bdfb-b8e4b081b506" xmlns:ns3="0cfd19f7-9a31-48f1-a827-fb01c45dd146" targetNamespace="http://schemas.microsoft.com/office/2006/metadata/properties" ma:root="true" ma:fieldsID="f9858e75859dbc383ee1944317de7c7e" ns2:_="" ns3:_="">
    <xsd:import namespace="1f739fab-6d78-413b-bdfb-b8e4b081b506"/>
    <xsd:import namespace="0cfd19f7-9a31-48f1-a827-fb01c45dd14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MediaServiceOCR"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739fab-6d78-413b-bdfb-b8e4b081b506"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3a6e941f-3e61-44d3-bb0b-72ca50aa7e42}" ma:internalName="TaxCatchAll" ma:showField="CatchAllData" ma:web="1f739fab-6d78-413b-bdfb-b8e4b081b50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cfd19f7-9a31-48f1-a827-fb01c45dd14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462c662f-fcd5-4c16-8282-839128f5194f"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cfd19f7-9a31-48f1-a827-fb01c45dd146">
      <Terms xmlns="http://schemas.microsoft.com/office/infopath/2007/PartnerControls"/>
    </lcf76f155ced4ddcb4097134ff3c332f>
    <TaxCatchAll xmlns="1f739fab-6d78-413b-bdfb-b8e4b081b506" xsi:nil="true"/>
  </documentManagement>
</p:properties>
</file>

<file path=customXml/itemProps1.xml><?xml version="1.0" encoding="utf-8"?>
<ds:datastoreItem xmlns:ds="http://schemas.openxmlformats.org/officeDocument/2006/customXml" ds:itemID="{AE4A01BC-8365-4A05-87B1-6AADBD156D4A}"/>
</file>

<file path=customXml/itemProps2.xml><?xml version="1.0" encoding="utf-8"?>
<ds:datastoreItem xmlns:ds="http://schemas.openxmlformats.org/officeDocument/2006/customXml" ds:itemID="{DFCBA88D-AD08-44C4-A290-95EF77BF3ADA}"/>
</file>

<file path=customXml/itemProps3.xml><?xml version="1.0" encoding="utf-8"?>
<ds:datastoreItem xmlns:ds="http://schemas.openxmlformats.org/officeDocument/2006/customXml" ds:itemID="{5500E05F-70EB-4083-AEDF-787EF4E9FBEA}"/>
</file>

<file path=docProps/app.xml><?xml version="1.0" encoding="utf-8"?>
<Properties xmlns="http://schemas.openxmlformats.org/officeDocument/2006/extended-properties" xmlns:vt="http://schemas.openxmlformats.org/officeDocument/2006/docPropsVTypes">
  <Template/>
  <TotalTime>0</TotalTime>
  <Words>2013</Words>
  <Application>Microsoft Office PowerPoint</Application>
  <PresentationFormat>A4 210 x 297 mm</PresentationFormat>
  <Paragraphs>190</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HGP創英角ｺﾞｼｯｸUB</vt:lpstr>
      <vt:lpstr>ＭＳ Ｐゴシック</vt:lpstr>
      <vt:lpstr>ＭＳ Ｐ明朝</vt:lpstr>
      <vt:lpstr>游ゴシック</vt:lpstr>
      <vt:lpstr>Arial</vt:lpstr>
      <vt:lpstr>Arial Black</vt:lpstr>
      <vt:lpstr>Century</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2025-07-29T03:35:05Z</dcterms:created>
  <dcterms:modified xsi:type="dcterms:W3CDTF">2025-07-29T03:35:07Z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0x010100B3E7916579E48942A578B93BD249C02F</vt:lpwstr>
  </property>
</Properties>
</file>