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84" r:id="rId1"/>
  </p:sldMasterIdLst>
  <p:notesMasterIdLst>
    <p:notesMasterId r:id="rId4"/>
  </p:notesMasterIdLst>
  <p:sldIdLst>
    <p:sldId id="421" r:id="rId2"/>
    <p:sldId id="316"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891D92F3-972E-41B2-BB91-9CE65CF583C8}">
          <p14:sldIdLst>
            <p14:sldId id="421"/>
            <p14:sldId id="316"/>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9ECD4"/>
    <a:srgbClr val="00B050"/>
    <a:srgbClr val="F2F2F2"/>
    <a:srgbClr val="385723"/>
    <a:srgbClr val="548235"/>
    <a:srgbClr val="44546A"/>
    <a:srgbClr val="DADDE1"/>
    <a:srgbClr val="CCECFF"/>
    <a:srgbClr val="D7DDE5"/>
    <a:srgbClr val="B52F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38E28F-01B4-4E2D-9C08-701716B284DD}" v="8" dt="2025-07-29T03:36:08.543"/>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34" autoAdjust="0"/>
    <p:restoredTop sz="96875" autoAdjust="0"/>
  </p:normalViewPr>
  <p:slideViewPr>
    <p:cSldViewPr snapToGrid="0">
      <p:cViewPr varScale="1">
        <p:scale>
          <a:sx n="78" d="100"/>
          <a:sy n="78" d="100"/>
        </p:scale>
        <p:origin x="3690" y="96"/>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8/10/relationships/authors" Target="author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19031" cy="494311"/>
          </a:xfrm>
          <a:prstGeom prst="rect">
            <a:avLst/>
          </a:prstGeom>
        </p:spPr>
        <p:txBody>
          <a:bodyPr vert="horz" lIns="87530" tIns="43765" rIns="87530" bIns="43765"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230" y="3"/>
            <a:ext cx="2919031" cy="494311"/>
          </a:xfrm>
          <a:prstGeom prst="rect">
            <a:avLst/>
          </a:prstGeom>
        </p:spPr>
        <p:txBody>
          <a:bodyPr vert="horz" lIns="87530" tIns="43765" rIns="87530" bIns="43765" rtlCol="0"/>
          <a:lstStyle>
            <a:lvl1pPr algn="r">
              <a:defRPr sz="1100"/>
            </a:lvl1pPr>
          </a:lstStyle>
          <a:p>
            <a:fld id="{9C4D9780-BD78-4942-82CE-D5F573E63AFD}" type="datetimeFigureOut">
              <a:rPr kumimoji="1" lang="ja-JP" altLang="en-US" smtClean="0"/>
              <a:t>2025/7/29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30575"/>
          </a:xfrm>
          <a:prstGeom prst="rect">
            <a:avLst/>
          </a:prstGeom>
          <a:noFill/>
          <a:ln w="12700">
            <a:solidFill>
              <a:prstClr val="black"/>
            </a:solidFill>
          </a:ln>
        </p:spPr>
        <p:txBody>
          <a:bodyPr vert="horz" lIns="87530" tIns="43765" rIns="87530" bIns="43765" rtlCol="0" anchor="ctr"/>
          <a:lstStyle/>
          <a:p>
            <a:endParaRPr lang="ja-JP" altLang="en-US"/>
          </a:p>
        </p:txBody>
      </p:sp>
      <p:sp>
        <p:nvSpPr>
          <p:cNvPr id="5" name="ノート プレースホルダー 4"/>
          <p:cNvSpPr>
            <a:spLocks noGrp="1"/>
          </p:cNvSpPr>
          <p:nvPr>
            <p:ph type="body" sz="quarter" idx="3"/>
          </p:nvPr>
        </p:nvSpPr>
        <p:spPr>
          <a:xfrm>
            <a:off x="673279" y="4748747"/>
            <a:ext cx="5389213" cy="3884086"/>
          </a:xfrm>
          <a:prstGeom prst="rect">
            <a:avLst/>
          </a:prstGeom>
        </p:spPr>
        <p:txBody>
          <a:bodyPr vert="horz" lIns="87530" tIns="43765" rIns="87530" bIns="4376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372006"/>
            <a:ext cx="2919031" cy="494311"/>
          </a:xfrm>
          <a:prstGeom prst="rect">
            <a:avLst/>
          </a:prstGeom>
        </p:spPr>
        <p:txBody>
          <a:bodyPr vert="horz" lIns="87530" tIns="43765" rIns="87530" bIns="43765"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230" y="9372006"/>
            <a:ext cx="2919031" cy="494311"/>
          </a:xfrm>
          <a:prstGeom prst="rect">
            <a:avLst/>
          </a:prstGeom>
        </p:spPr>
        <p:txBody>
          <a:bodyPr vert="horz" lIns="87530" tIns="43765" rIns="87530" bIns="43765" rtlCol="0" anchor="b"/>
          <a:lstStyle>
            <a:lvl1pPr algn="r">
              <a:defRPr sz="1100"/>
            </a:lvl1pPr>
          </a:lstStyle>
          <a:p>
            <a:fld id="{D4F922E2-08B1-4195-822A-B20EFD8A3B34}" type="slidenum">
              <a:rPr kumimoji="1" lang="ja-JP" altLang="en-US" smtClean="0"/>
              <a:t>‹#›</a:t>
            </a:fld>
            <a:endParaRPr kumimoji="1" lang="ja-JP" altLang="en-US"/>
          </a:p>
        </p:txBody>
      </p:sp>
    </p:spTree>
    <p:extLst>
      <p:ext uri="{BB962C8B-B14F-4D97-AF65-F5344CB8AC3E}">
        <p14:creationId xmlns:p14="http://schemas.microsoft.com/office/powerpoint/2010/main" val="30184047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0</a:t>
            </a:fld>
            <a:endParaRPr kumimoji="1" lang="ja-JP" altLang="en-US"/>
          </a:p>
        </p:txBody>
      </p:sp>
    </p:spTree>
    <p:extLst>
      <p:ext uri="{BB962C8B-B14F-4D97-AF65-F5344CB8AC3E}">
        <p14:creationId xmlns:p14="http://schemas.microsoft.com/office/powerpoint/2010/main" val="1781638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D4F922E2-08B1-4195-822A-B20EFD8A3B34}" type="slidenum">
              <a:rPr kumimoji="1" lang="ja-JP" altLang="en-US" smtClean="0"/>
              <a:t>1</a:t>
            </a:fld>
            <a:endParaRPr kumimoji="1" lang="ja-JP" altLang="en-US"/>
          </a:p>
        </p:txBody>
      </p:sp>
    </p:spTree>
    <p:extLst>
      <p:ext uri="{BB962C8B-B14F-4D97-AF65-F5344CB8AC3E}">
        <p14:creationId xmlns:p14="http://schemas.microsoft.com/office/powerpoint/2010/main" val="1049434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表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535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542DFF92-FC42-D05C-ED6A-C19C2AA4E7A9}"/>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622813402"/>
      </p:ext>
    </p:extLst>
  </p:cSld>
  <p:clrMapOvr>
    <a:masterClrMapping/>
  </p:clrMapOvr>
  <p:extLst>
    <p:ext uri="{DCECCB84-F9BA-43D5-87BE-67443E8EF086}">
      <p15:sldGuideLst xmlns:p15="http://schemas.microsoft.com/office/powerpoint/2012/main">
        <p15:guide id="1" orient="horz" pos="3120" userDrawn="1">
          <p15:clr>
            <a:srgbClr val="FBAE40"/>
          </p15:clr>
        </p15:guide>
        <p15:guide id="2" pos="2160" userDrawn="1">
          <p15:clr>
            <a:srgbClr val="FBAE40"/>
          </p15:clr>
        </p15:guide>
        <p15:guide id="3" pos="4065" userDrawn="1">
          <p15:clr>
            <a:srgbClr val="FBAE40"/>
          </p15:clr>
        </p15:guide>
        <p15:guide id="4" pos="25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見出し">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09BA3249-E3A6-5E57-BC29-4DBC1C2AE705}"/>
              </a:ext>
            </a:extLst>
          </p:cNvPr>
          <p:cNvSpPr/>
          <p:nvPr userDrawn="1"/>
        </p:nvSpPr>
        <p:spPr>
          <a:xfrm>
            <a:off x="188913" y="101600"/>
            <a:ext cx="6480175" cy="571500"/>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5">
            <a:extLst>
              <a:ext uri="{FF2B5EF4-FFF2-40B4-BE49-F238E27FC236}">
                <a16:creationId xmlns:a16="http://schemas.microsoft.com/office/drawing/2014/main" id="{7EC7AC66-2DEE-E958-CABA-C47CC0686D9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1919761652"/>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065" userDrawn="1">
          <p15:clr>
            <a:srgbClr val="FBAE40"/>
          </p15:clr>
        </p15:guide>
        <p15:guide id="4" pos="25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学習指導案など">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159241A5-0AA3-5F55-C6C5-C1766B46D025}"/>
              </a:ext>
            </a:extLst>
          </p:cNvPr>
          <p:cNvSpPr/>
          <p:nvPr userDrawn="1"/>
        </p:nvSpPr>
        <p:spPr>
          <a:xfrm>
            <a:off x="0" y="0"/>
            <a:ext cx="6858001" cy="216000"/>
          </a:xfrm>
          <a:prstGeom prst="rect">
            <a:avLst/>
          </a:prstGeom>
          <a:solidFill>
            <a:srgbClr val="548235"/>
          </a:solidFill>
          <a:ln w="12700" cap="flat" cmpd="sng" algn="ctr">
            <a:noFill/>
            <a:prstDash val="solid"/>
            <a:miter lim="800000"/>
          </a:ln>
          <a:effectLst/>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4" name="正方形/長方形 3">
            <a:extLst>
              <a:ext uri="{FF2B5EF4-FFF2-40B4-BE49-F238E27FC236}">
                <a16:creationId xmlns:a16="http://schemas.microsoft.com/office/drawing/2014/main" id="{D9B162DC-FB55-F030-36E9-E96467D87AB5}"/>
              </a:ext>
            </a:extLst>
          </p:cNvPr>
          <p:cNvSpPr/>
          <p:nvPr userDrawn="1"/>
        </p:nvSpPr>
        <p:spPr>
          <a:xfrm>
            <a:off x="51384" y="17863"/>
            <a:ext cx="1119188" cy="180281"/>
          </a:xfrm>
          <a:prstGeom prst="rect">
            <a:avLst/>
          </a:prstGeom>
          <a:solidFill>
            <a:schemeClr val="bg1"/>
          </a:solidFill>
          <a:ln w="12700" cap="flat" cmpd="sng" algn="ctr">
            <a:noFill/>
            <a:prstDash val="solid"/>
            <a:miter lim="800000"/>
          </a:ln>
          <a:effectLst/>
        </p:spPr>
        <p:txBody>
          <a:bodyPr lIns="36000" tIns="0" rIns="36000" bIns="0" rtlCol="0" anchor="ctr" anchorCtr="0"/>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a:ln>
                  <a:noFill/>
                </a:ln>
                <a:solidFill>
                  <a:srgbClr val="548235"/>
                </a:solidFill>
                <a:effectLst/>
                <a:uLnTx/>
                <a:uFillTx/>
                <a:latin typeface="HGP創英角ｺﾞｼｯｸUB"/>
                <a:ea typeface="HGP創英角ｺﾞｼｯｸUB"/>
              </a:rPr>
              <a:t>洪水・土砂災害</a:t>
            </a:r>
          </a:p>
        </p:txBody>
      </p:sp>
      <p:sp>
        <p:nvSpPr>
          <p:cNvPr id="3" name="スライド番号プレースホルダー 2">
            <a:extLst>
              <a:ext uri="{FF2B5EF4-FFF2-40B4-BE49-F238E27FC236}">
                <a16:creationId xmlns:a16="http://schemas.microsoft.com/office/drawing/2014/main" id="{86B23984-4525-F415-FC78-84F3FA0BA10C}"/>
              </a:ext>
            </a:extLst>
          </p:cNvPr>
          <p:cNvSpPr>
            <a:spLocks noGrp="1"/>
          </p:cNvSpPr>
          <p:nvPr>
            <p:ph type="sldNum" sz="quarter" idx="10"/>
          </p:nvPr>
        </p:nvSpPr>
        <p:spPr/>
        <p:txBody>
          <a:body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3471100228"/>
      </p:ext>
    </p:extLst>
  </p:cSld>
  <p:clrMapOvr>
    <a:masterClrMapping/>
  </p:clrMapOvr>
  <p:extLst>
    <p:ext uri="{DCECCB84-F9BA-43D5-87BE-67443E8EF086}">
      <p15:sldGuideLst xmlns:p15="http://schemas.microsoft.com/office/powerpoint/2012/main">
        <p15:guide id="1" orient="horz" pos="3120">
          <p15:clr>
            <a:srgbClr val="FBAE40"/>
          </p15:clr>
        </p15:guide>
        <p15:guide id="2" pos="2160">
          <p15:clr>
            <a:srgbClr val="FBAE40"/>
          </p15:clr>
        </p15:guide>
        <p15:guide id="3" pos="4156">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Slide Number Placeholder 5"/>
          <p:cNvSpPr>
            <a:spLocks noGrp="1"/>
          </p:cNvSpPr>
          <p:nvPr>
            <p:ph type="sldNum" sz="quarter" idx="4"/>
          </p:nvPr>
        </p:nvSpPr>
        <p:spPr>
          <a:xfrm>
            <a:off x="2657475" y="9690000"/>
            <a:ext cx="1543050" cy="216000"/>
          </a:xfrm>
          <a:prstGeom prst="rect">
            <a:avLst/>
          </a:prstGeom>
        </p:spPr>
        <p:txBody>
          <a:bodyPr vert="horz" lIns="0" tIns="0" rIns="0" bIns="0" rtlCol="0" anchor="ctr"/>
          <a:lstStyle>
            <a:lvl1pPr algn="ctr">
              <a:defRPr sz="900">
                <a:solidFill>
                  <a:schemeClr val="tx1"/>
                </a:solidFill>
                <a:latin typeface="Arial" panose="020B0604020202020204" pitchFamily="34" charset="0"/>
                <a:cs typeface="Arial" panose="020B0604020202020204" pitchFamily="34" charset="0"/>
              </a:defRPr>
            </a:lvl1pPr>
          </a:lstStyle>
          <a:p>
            <a:r>
              <a:rPr kumimoji="1" lang="en-US" altLang="ja-JP"/>
              <a:t>- </a:t>
            </a:r>
            <a:fld id="{8335B5C1-86EF-4165-92FE-A0F347B2935A}" type="slidenum">
              <a:rPr kumimoji="1" lang="ja-JP" altLang="en-US" smtClean="0"/>
              <a:pPr/>
              <a:t>‹#›</a:t>
            </a:fld>
            <a:r>
              <a:rPr kumimoji="1" lang="ja-JP" altLang="en-US"/>
              <a:t> </a:t>
            </a:r>
            <a:r>
              <a:rPr kumimoji="1" lang="en-US" altLang="ja-JP"/>
              <a:t>-</a:t>
            </a:r>
            <a:endParaRPr kumimoji="1" lang="ja-JP" altLang="en-US"/>
          </a:p>
        </p:txBody>
      </p:sp>
    </p:spTree>
    <p:extLst>
      <p:ext uri="{BB962C8B-B14F-4D97-AF65-F5344CB8AC3E}">
        <p14:creationId xmlns:p14="http://schemas.microsoft.com/office/powerpoint/2010/main" val="2282032713"/>
      </p:ext>
    </p:extLst>
  </p:cSld>
  <p:clrMap bg1="lt1" tx1="dk1" bg2="lt2" tx2="dk2" accent1="accent1" accent2="accent2" accent3="accent3" accent4="accent4" accent5="accent5" accent6="accent6" hlink="hlink" folHlink="folHlink"/>
  <p:sldLayoutIdLst>
    <p:sldLayoutId id="2147483701" r:id="rId1"/>
    <p:sldLayoutId id="2147483691" r:id="rId2"/>
    <p:sldLayoutId id="2147483696" r:id="rId3"/>
    <p:sldLayoutId id="2147483703" r:id="rId4"/>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120" userDrawn="1">
          <p15:clr>
            <a:srgbClr val="F26B43"/>
          </p15:clr>
        </p15:guide>
        <p15:guide id="2" pos="2160" userDrawn="1">
          <p15:clr>
            <a:srgbClr val="F26B43"/>
          </p15:clr>
        </p15:guide>
        <p15:guide id="3" pos="4201" userDrawn="1">
          <p15:clr>
            <a:srgbClr val="F26B43"/>
          </p15:clr>
        </p15:guide>
        <p15:guide id="4" pos="11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5">
            <a:extLst>
              <a:ext uri="{FF2B5EF4-FFF2-40B4-BE49-F238E27FC236}">
                <a16:creationId xmlns:a16="http://schemas.microsoft.com/office/drawing/2014/main" id="{6E2EC65D-7043-35CD-2FA9-798B7BA15C8B}"/>
              </a:ext>
            </a:extLst>
          </p:cNvPr>
          <p:cNvSpPr txBox="1">
            <a:spLocks/>
          </p:cNvSpPr>
          <p:nvPr/>
        </p:nvSpPr>
        <p:spPr>
          <a:xfrm>
            <a:off x="1032957" y="236308"/>
            <a:ext cx="5825281" cy="432000"/>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2000" kern="1200">
                <a:solidFill>
                  <a:schemeClr val="tx1"/>
                </a:solidFill>
                <a:latin typeface="+mj-lt"/>
                <a:ea typeface="+mj-ea"/>
                <a:cs typeface="+mj-cs"/>
              </a:defRPr>
            </a:lvl1pPr>
          </a:lstStyle>
          <a:p>
            <a:pPr marL="0" marR="0" lvl="0" indent="0" algn="l" defTabSz="685800" rtl="0" eaLnBrk="1" fontAlgn="auto" latinLnBrk="0" hangingPunct="1">
              <a:lnSpc>
                <a:spcPct val="90000"/>
              </a:lnSpc>
              <a:spcBef>
                <a:spcPct val="0"/>
              </a:spcBef>
              <a:spcAft>
                <a:spcPts val="0"/>
              </a:spcAft>
              <a:buClrTx/>
              <a:buSzTx/>
              <a:buFontTx/>
              <a:buNone/>
              <a:tabLst/>
              <a:defRPr/>
            </a:pPr>
            <a:r>
              <a:rPr kumimoji="1" lang="ja-JP" altLang="en-US" sz="2000" b="0" i="0" u="none" strike="noStrike" kern="1200" cap="none" spc="0" normalizeH="0" baseline="0" noProof="0">
                <a:ln>
                  <a:noFill/>
                </a:ln>
                <a:solidFill>
                  <a:sysClr val="windowText" lastClr="000000"/>
                </a:solidFill>
                <a:effectLst/>
                <a:uLnTx/>
                <a:uFillTx/>
                <a:latin typeface="Arial Black"/>
                <a:ea typeface="HGP創英角ｺﾞｼｯｸUB"/>
              </a:rPr>
              <a:t>テーマ④ 自助と共助の大切さを知る</a:t>
            </a:r>
          </a:p>
        </p:txBody>
      </p:sp>
      <p:sp>
        <p:nvSpPr>
          <p:cNvPr id="19" name="正方形/長方形 18">
            <a:extLst>
              <a:ext uri="{FF2B5EF4-FFF2-40B4-BE49-F238E27FC236}">
                <a16:creationId xmlns:a16="http://schemas.microsoft.com/office/drawing/2014/main" id="{CF4F8672-1800-3280-3704-FCDD5B190885}"/>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学習指導案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テーマ④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sp>
        <p:nvSpPr>
          <p:cNvPr id="7" name="正方形/長方形 6">
            <a:extLst>
              <a:ext uri="{FF2B5EF4-FFF2-40B4-BE49-F238E27FC236}">
                <a16:creationId xmlns:a16="http://schemas.microsoft.com/office/drawing/2014/main" id="{C0911EF7-69AD-D6B4-8613-001519140F21}"/>
              </a:ext>
            </a:extLst>
          </p:cNvPr>
          <p:cNvSpPr/>
          <p:nvPr/>
        </p:nvSpPr>
        <p:spPr>
          <a:xfrm>
            <a:off x="189000" y="285178"/>
            <a:ext cx="843957" cy="334260"/>
          </a:xfrm>
          <a:prstGeom prst="rect">
            <a:avLst/>
          </a:prstGeom>
          <a:solidFill>
            <a:srgbClr val="548235"/>
          </a:solidFill>
        </p:spPr>
        <p:txBody>
          <a:bodyPr wrap="none" lIns="0" tIns="0" rIns="0" bIns="36000" anchor="b" anchorCtr="0">
            <a:noAutofit/>
          </a:bodyPr>
          <a:lstStyle/>
          <a:p>
            <a:pPr marL="0" marR="0" lvl="0" indent="0" algn="ctr" defTabSz="839876"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prstClr val="white"/>
                </a:solidFill>
                <a:effectLst/>
                <a:uLnTx/>
                <a:uFillTx/>
                <a:latin typeface="HGP創英角ｺﾞｼｯｸUB"/>
                <a:ea typeface="HGP創英角ｺﾞｼｯｸUB"/>
              </a:rPr>
              <a:t>高学年</a:t>
            </a:r>
          </a:p>
        </p:txBody>
      </p:sp>
      <p:graphicFrame>
        <p:nvGraphicFramePr>
          <p:cNvPr id="10" name="表 9">
            <a:extLst>
              <a:ext uri="{FF2B5EF4-FFF2-40B4-BE49-F238E27FC236}">
                <a16:creationId xmlns:a16="http://schemas.microsoft.com/office/drawing/2014/main" id="{7C3DC642-CF79-53B1-5F3F-DBDF3C8FCAFD}"/>
              </a:ext>
            </a:extLst>
          </p:cNvPr>
          <p:cNvGraphicFramePr>
            <a:graphicFrameLocks noGrp="1"/>
          </p:cNvGraphicFramePr>
          <p:nvPr>
            <p:extLst>
              <p:ext uri="{D42A27DB-BD31-4B8C-83A1-F6EECF244321}">
                <p14:modId xmlns:p14="http://schemas.microsoft.com/office/powerpoint/2010/main" val="1499157710"/>
              </p:ext>
            </p:extLst>
          </p:nvPr>
        </p:nvGraphicFramePr>
        <p:xfrm>
          <a:off x="189000" y="2153382"/>
          <a:ext cx="6480000" cy="7552593"/>
        </p:xfrm>
        <a:graphic>
          <a:graphicData uri="http://schemas.openxmlformats.org/drawingml/2006/table">
            <a:tbl>
              <a:tblPr firstRow="1" bandRow="1"/>
              <a:tblGrid>
                <a:gridCol w="1800000">
                  <a:extLst>
                    <a:ext uri="{9D8B030D-6E8A-4147-A177-3AD203B41FA5}">
                      <a16:colId xmlns:a16="http://schemas.microsoft.com/office/drawing/2014/main" val="20001"/>
                    </a:ext>
                  </a:extLst>
                </a:gridCol>
                <a:gridCol w="360000">
                  <a:extLst>
                    <a:ext uri="{9D8B030D-6E8A-4147-A177-3AD203B41FA5}">
                      <a16:colId xmlns:a16="http://schemas.microsoft.com/office/drawing/2014/main" val="3233394455"/>
                    </a:ext>
                  </a:extLst>
                </a:gridCol>
                <a:gridCol w="2520000">
                  <a:extLst>
                    <a:ext uri="{9D8B030D-6E8A-4147-A177-3AD203B41FA5}">
                      <a16:colId xmlns:a16="http://schemas.microsoft.com/office/drawing/2014/main" val="631405766"/>
                    </a:ext>
                  </a:extLst>
                </a:gridCol>
                <a:gridCol w="1800000">
                  <a:extLst>
                    <a:ext uri="{9D8B030D-6E8A-4147-A177-3AD203B41FA5}">
                      <a16:colId xmlns:a16="http://schemas.microsoft.com/office/drawing/2014/main" val="3461077804"/>
                    </a:ext>
                  </a:extLst>
                </a:gridCol>
              </a:tblGrid>
              <a:tr h="4572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学習活動</a:t>
                      </a:r>
                    </a:p>
                  </a:txBody>
                  <a:tcPr marL="72000" marR="72000" marT="36000" marB="3600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100">
                          <a:latin typeface="Arial" panose="020B0604020202020204" pitchFamily="34" charset="0"/>
                          <a:ea typeface="ＭＳ Ｐゴシック" panose="020B0600070205080204" pitchFamily="50" charset="-128"/>
                          <a:cs typeface="Arial" panose="020B0604020202020204" pitchFamily="34" charset="0"/>
                        </a:rPr>
                        <a:t>ppt</a:t>
                      </a:r>
                    </a:p>
                  </a:txBody>
                  <a:tcPr marL="18000" marR="18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発問例と予想される児童の反応例</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発問・指示（●）　予想される反応（・）</a:t>
                      </a:r>
                    </a:p>
                  </a:txBody>
                  <a:tcPr marL="0" marR="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指導上の留意点</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支援（</a:t>
                      </a:r>
                      <a:r>
                        <a:rPr kumimoji="1" lang="ja-JP" altLang="en-US" sz="1000" kern="1200">
                          <a:solidFill>
                            <a:srgbClr val="000000"/>
                          </a:solidFill>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　評価（☆）</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0"/>
                  </a:ext>
                </a:extLst>
              </a:tr>
              <a:tr h="252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indent="-180000" algn="l">
                        <a:lnSpc>
                          <a:spcPts val="1200"/>
                        </a:lnSpc>
                      </a:pPr>
                      <a:r>
                        <a:rPr kumimoji="1" lang="ja-JP" altLang="en-US" sz="1100" dirty="0">
                          <a:solidFill>
                            <a:schemeClr val="tx1"/>
                          </a:solidFill>
                          <a:latin typeface="ＭＳ Ｐ明朝" panose="02020600040205080304" pitchFamily="18" charset="-128"/>
                          <a:ea typeface="ＭＳ Ｐ明朝" panose="02020600040205080304" pitchFamily="18" charset="-128"/>
                        </a:rPr>
                        <a:t>学習の題目　（１分）</a:t>
                      </a:r>
                      <a:endParaRPr kumimoji="1" lang="en-US" altLang="ja-JP" sz="1100" dirty="0">
                        <a:solidFill>
                          <a:schemeClr val="tx1"/>
                        </a:solidFill>
                        <a:latin typeface="ＭＳ Ｐ明朝" panose="02020600040205080304" pitchFamily="18" charset="-128"/>
                        <a:ea typeface="ＭＳ Ｐ明朝" panose="02020600040205080304" pitchFamily="18" charset="-128"/>
                      </a:endParaRPr>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000">
                          <a:solidFill>
                            <a:schemeClr val="tx1"/>
                          </a:solidFill>
                        </a:rPr>
                        <a:t>1</a:t>
                      </a:r>
                      <a:endParaRPr kumimoji="1" lang="ja-JP" altLang="en-US" sz="1000">
                        <a:solidFill>
                          <a:schemeClr val="tx1"/>
                        </a:solidFill>
                      </a:endParaRPr>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endParaRPr kumimoji="1" lang="ja-JP" altLang="en-US"/>
                    </a:p>
                  </a:txBody>
                  <a:tcPr marL="72000" marR="72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24400">
                <a:tc gridSpan="4">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0" indent="0" algn="l">
                        <a:lnSpc>
                          <a:spcPts val="1200"/>
                        </a:lnSpc>
                      </a:pPr>
                      <a:r>
                        <a:rPr kumimoji="1" lang="ja-JP" altLang="en-US" sz="1100" dirty="0">
                          <a:solidFill>
                            <a:schemeClr val="tx1"/>
                          </a:solidFill>
                          <a:latin typeface="+mn-ea"/>
                          <a:ea typeface="+mn-ea"/>
                        </a:rPr>
                        <a:t>導　入　（計９分）</a:t>
                      </a:r>
                      <a:endParaRPr kumimoji="1" lang="en-US" altLang="ja-JP" sz="11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9525" cap="flat" cmpd="sng" algn="ctr">
                      <a:solidFill>
                        <a:sysClr val="windowText" lastClr="000000"/>
                      </a:solidFill>
                      <a:prstDash val="solid"/>
                      <a:round/>
                      <a:headEnd type="none" w="med" len="med"/>
                      <a:tailEnd type="none" w="med" len="med"/>
                    </a:lnL>
                    <a:lnT w="9525"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2"/>
                  </a:ext>
                </a:extLst>
              </a:tr>
              <a:tr h="360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44000" indent="-144000" algn="l">
                        <a:lnSpc>
                          <a:spcPct val="100000"/>
                        </a:lnSpc>
                      </a:pPr>
                      <a:r>
                        <a:rPr kumimoji="1" lang="ja-JP" altLang="en-US" sz="1000" dirty="0">
                          <a:solidFill>
                            <a:srgbClr val="000000"/>
                          </a:solidFill>
                          <a:latin typeface="ＭＳ Ｐ明朝" panose="02020600040205080304" pitchFamily="18" charset="-128"/>
                          <a:ea typeface="ＭＳ Ｐ明朝" panose="02020600040205080304" pitchFamily="18" charset="-128"/>
                        </a:rPr>
                        <a:t>１</a:t>
                      </a:r>
                      <a:r>
                        <a:rPr kumimoji="1" lang="en-US" altLang="ja-JP" sz="1000" dirty="0">
                          <a:solidFill>
                            <a:srgbClr val="000000"/>
                          </a:solidFill>
                          <a:latin typeface="ＭＳ Ｐ明朝" panose="02020600040205080304" pitchFamily="18" charset="-128"/>
                          <a:ea typeface="ＭＳ Ｐ明朝" panose="02020600040205080304" pitchFamily="18" charset="-128"/>
                        </a:rPr>
                        <a:t>.	</a:t>
                      </a:r>
                      <a:r>
                        <a:rPr kumimoji="1" lang="ja-JP" altLang="en-US" sz="1000" spc="-100" baseline="0" dirty="0">
                          <a:solidFill>
                            <a:srgbClr val="000000"/>
                          </a:solidFill>
                          <a:latin typeface="ＭＳ Ｐ明朝" panose="02020600040205080304" pitchFamily="18" charset="-128"/>
                          <a:ea typeface="ＭＳ Ｐ明朝" panose="02020600040205080304" pitchFamily="18" charset="-128"/>
                        </a:rPr>
                        <a:t>洪水・土砂災害時の避難を思い起こし、学習のねらいを確認する。</a:t>
                      </a:r>
                      <a:endParaRPr kumimoji="1" lang="en-US" altLang="ja-JP" sz="1000" spc="-100" baseline="0" dirty="0">
                        <a:solidFill>
                          <a:srgbClr val="000000"/>
                        </a:solidFill>
                        <a:latin typeface="ＭＳ Ｐ明朝" panose="02020600040205080304" pitchFamily="18" charset="-128"/>
                        <a:ea typeface="ＭＳ Ｐ明朝" panose="02020600040205080304" pitchFamily="18" charset="-128"/>
                      </a:endParaRPr>
                    </a:p>
                  </a:txBody>
                  <a:tcPr marL="72000" marR="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endParaRPr kumimoji="1" lang="en-US" altLang="ja-JP" sz="1000" dirty="0">
                        <a:solidFill>
                          <a:srgbClr val="FF0000"/>
                        </a:solidFill>
                      </a:endParaRPr>
                    </a:p>
                    <a:p>
                      <a:pPr algn="ctr">
                        <a:lnSpc>
                          <a:spcPts val="1200"/>
                        </a:lnSpc>
                      </a:pPr>
                      <a:endParaRPr kumimoji="1" lang="ja-JP" altLang="en-US" sz="1000" dirty="0">
                        <a:solidFill>
                          <a:srgbClr val="FF0000"/>
                        </a:solidFill>
                      </a:endParaRPr>
                    </a:p>
                  </a:txBody>
                  <a:tcPr marL="0" marR="0" marT="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nSpc>
                          <a:spcPts val="1200"/>
                        </a:lnSpc>
                      </a:pPr>
                      <a:endParaRPr kumimoji="1" lang="ja-JP" altLang="en-US" sz="1000" dirty="0">
                        <a:solidFill>
                          <a:srgbClr val="FF0000"/>
                        </a:solidFill>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200"/>
                        </a:lnSpc>
                        <a:spcBef>
                          <a:spcPts val="0"/>
                        </a:spcBef>
                        <a:spcAft>
                          <a:spcPts val="0"/>
                        </a:spcAft>
                        <a:buClrTx/>
                        <a:buSzTx/>
                        <a:buFontTx/>
                        <a:buNone/>
                        <a:tabLst/>
                        <a:defRPr/>
                      </a:pPr>
                      <a:endParaRPr kumimoji="1" lang="en-US" altLang="ja-JP" sz="1000" b="0" i="0" u="none" strike="noStrike" kern="1200" cap="none" spc="0" normalizeH="0" baseline="0" noProof="0">
                        <a:ln>
                          <a:noFill/>
                        </a:ln>
                        <a:solidFill>
                          <a:srgbClr val="FF0000"/>
                        </a:solidFill>
                        <a:effectLst/>
                        <a:uLnTx/>
                        <a:uFillTx/>
                        <a:latin typeface="Century" panose="02040604050505020304" pitchFamily="18" charset="0"/>
                        <a:ea typeface="ＭＳ Ｐ明朝" panose="02020600040205080304" pitchFamily="18" charset="-128"/>
                        <a:cs typeface="ＭＳ Ｐゴシック"/>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7578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lvl="0" indent="-357188" algn="l"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１</a:t>
                      </a:r>
                      <a:r>
                        <a:rPr kumimoji="1" lang="en-US" altLang="ja-JP" sz="1000">
                          <a:solidFill>
                            <a:srgbClr val="000000"/>
                          </a:solidFill>
                          <a:latin typeface="Century" panose="02040604050505020304" pitchFamily="18" charset="0"/>
                          <a:ea typeface="ＭＳ Ｐ明朝" panose="02020600040205080304" pitchFamily="18" charset="-128"/>
                        </a:rPr>
                        <a:t>-①	</a:t>
                      </a:r>
                      <a:r>
                        <a:rPr kumimoji="1" lang="ja-JP" altLang="en-US" sz="1000">
                          <a:solidFill>
                            <a:srgbClr val="000000"/>
                          </a:solidFill>
                          <a:latin typeface="Century" panose="02040604050505020304" pitchFamily="18" charset="0"/>
                          <a:ea typeface="ＭＳ Ｐ明朝" panose="02020600040205080304" pitchFamily="18" charset="-128"/>
                        </a:rPr>
                        <a:t>洪水・土砂災害時の避難の難しさを知る。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dirty="0">
                          <a:solidFill>
                            <a:schemeClr val="tx1"/>
                          </a:solidFill>
                        </a:rPr>
                        <a:t>2</a:t>
                      </a:r>
                    </a:p>
                    <a:p>
                      <a:pPr algn="ctr">
                        <a:lnSpc>
                          <a:spcPts val="1200"/>
                        </a:lnSpc>
                      </a:pPr>
                      <a:endParaRPr kumimoji="1" lang="en-US" altLang="ja-JP" sz="1000" dirty="0">
                        <a:solidFill>
                          <a:schemeClr val="tx1"/>
                        </a:solidFill>
                      </a:endParaRPr>
                    </a:p>
                    <a:p>
                      <a:pPr algn="ctr">
                        <a:lnSpc>
                          <a:spcPts val="1200"/>
                        </a:lnSpc>
                      </a:pPr>
                      <a:r>
                        <a:rPr kumimoji="1" lang="en-US" altLang="ja-JP" sz="1000" dirty="0">
                          <a:solidFill>
                            <a:schemeClr val="tx1"/>
                          </a:solidFill>
                        </a:rPr>
                        <a:t>3~9</a:t>
                      </a:r>
                    </a:p>
                    <a:p>
                      <a:pPr algn="ctr">
                        <a:lnSpc>
                          <a:spcPts val="1200"/>
                        </a:lnSpc>
                      </a:pPr>
                      <a:endParaRPr kumimoji="1" lang="en-US" altLang="ja-JP" sz="1000" dirty="0">
                        <a:solidFill>
                          <a:schemeClr val="tx1"/>
                        </a:solidFill>
                      </a:endParaRPr>
                    </a:p>
                    <a:p>
                      <a:pPr algn="ctr">
                        <a:lnSpc>
                          <a:spcPts val="1200"/>
                        </a:lnSpc>
                      </a:pPr>
                      <a:r>
                        <a:rPr kumimoji="1" lang="en-US" altLang="ja-JP" sz="1000" dirty="0">
                          <a:solidFill>
                            <a:schemeClr val="tx1"/>
                          </a:solidFill>
                        </a:rPr>
                        <a:t>10</a:t>
                      </a:r>
                    </a:p>
                    <a:p>
                      <a:pPr algn="ctr">
                        <a:lnSpc>
                          <a:spcPts val="600"/>
                        </a:lnSpc>
                        <a:spcBef>
                          <a:spcPts val="300"/>
                        </a:spcBef>
                      </a:pPr>
                      <a:endParaRPr kumimoji="1" lang="en-US" altLang="ja-JP" sz="1000" dirty="0">
                        <a:solidFill>
                          <a:schemeClr val="tx1"/>
                        </a:solidFill>
                      </a:endParaRPr>
                    </a:p>
                    <a:p>
                      <a:pPr algn="ctr">
                        <a:lnSpc>
                          <a:spcPts val="1200"/>
                        </a:lnSpc>
                        <a:spcBef>
                          <a:spcPts val="300"/>
                        </a:spcBef>
                      </a:pPr>
                      <a:r>
                        <a:rPr kumimoji="1" lang="en-US" altLang="ja-JP" sz="1000" dirty="0">
                          <a:solidFill>
                            <a:schemeClr val="tx1"/>
                          </a:solidFill>
                        </a:rPr>
                        <a:t>11</a:t>
                      </a: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mn-ea"/>
                          <a:ea typeface="ＭＳ Ｐゴシック"/>
                          <a:cs typeface="ＭＳ Ｐゴシック"/>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もし、雨がずっと降り続いていたら、洪水災害や土砂災害が起こります。</a:t>
                      </a:r>
                      <a:endParaRPr kumimoji="1" lang="en-US" altLang="ja-JP" sz="1000" b="0" u="none" dirty="0">
                        <a:solidFill>
                          <a:srgbClr val="000000"/>
                        </a:solidFill>
                        <a:latin typeface="Century" panose="02040604050505020304" pitchFamily="18" charset="0"/>
                        <a:ea typeface="ＭＳ Ｐ明朝" panose="02020600040205080304" pitchFamily="18" charset="-128"/>
                      </a:endParaRPr>
                    </a:p>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mn-ea"/>
                          <a:ea typeface="ＭＳ Ｐゴシック"/>
                          <a:cs typeface="ＭＳ Ｐゴシック"/>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en-US" altLang="ja-JP" sz="1000" b="0" u="none" dirty="0">
                          <a:solidFill>
                            <a:srgbClr val="000000"/>
                          </a:solidFill>
                          <a:latin typeface="Century" panose="02040604050505020304" pitchFamily="18" charset="0"/>
                          <a:ea typeface="ＭＳ Ｐ明朝" panose="02020600040205080304" pitchFamily="18" charset="-128"/>
                        </a:rPr>
                        <a:t>【</a:t>
                      </a:r>
                      <a:r>
                        <a:rPr kumimoji="1" lang="ja-JP" altLang="en-US" sz="1000" b="0" u="none" dirty="0">
                          <a:solidFill>
                            <a:srgbClr val="000000"/>
                          </a:solidFill>
                          <a:latin typeface="Century" panose="02040604050505020304" pitchFamily="18" charset="0"/>
                          <a:ea typeface="ＭＳ Ｐ明朝" panose="02020600040205080304" pitchFamily="18" charset="-128"/>
                        </a:rPr>
                        <a:t>写真提示：</a:t>
                      </a: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地域で発生した洪水・土砂災害の紹介</a:t>
                      </a:r>
                      <a:r>
                        <a:rPr kumimoji="1" lang="en-US" altLang="ja-JP" sz="1000" kern="1200" dirty="0">
                          <a:solidFill>
                            <a:srgbClr val="000000"/>
                          </a:solidFill>
                          <a:latin typeface="Century" panose="02040604050505020304" pitchFamily="18" charset="0"/>
                          <a:ea typeface="ＭＳ Ｐ明朝" panose="02020600040205080304" pitchFamily="18" charset="-128"/>
                          <a:cs typeface="ＭＳ Ｐゴシック"/>
                        </a:rPr>
                        <a:t>】</a:t>
                      </a:r>
                      <a:endParaRPr kumimoji="1" lang="en-US" altLang="ja-JP" sz="1000" dirty="0">
                        <a:solidFill>
                          <a:schemeClr val="tx1"/>
                        </a:solidFill>
                        <a:latin typeface="+mn-ea"/>
                        <a:ea typeface="+mn-ea"/>
                      </a:endParaRPr>
                    </a:p>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dirty="0">
                          <a:solidFill>
                            <a:schemeClr val="tx1"/>
                          </a:solidFill>
                          <a:latin typeface="+mn-ea"/>
                          <a:ea typeface="+mn-ea"/>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防災を勉強してきたなかで、「早めの避難が大事」と学んできたと思います。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みんなは「避難」できますか？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できる！　　</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自信ない。</a:t>
                      </a:r>
                      <a:endParaRPr kumimoji="1" lang="en-US" altLang="ja-JP" sz="1000" kern="1200" dirty="0">
                        <a:solidFill>
                          <a:srgbClr val="FF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l" defTabSz="914400" rtl="0" eaLnBrk="1" fontAlgn="auto" latinLnBrk="0" hangingPunct="1">
                        <a:lnSpc>
                          <a:spcPts val="1200"/>
                        </a:lnSpc>
                        <a:spcBef>
                          <a:spcPts val="600"/>
                        </a:spcBef>
                        <a:spcAft>
                          <a:spcPts val="0"/>
                        </a:spcAft>
                        <a:buClrTx/>
                        <a:buSzTx/>
                        <a:buFontTx/>
                        <a:buNone/>
                        <a:tabLst/>
                        <a:defRPr/>
                      </a:pPr>
                      <a:r>
                        <a:rPr lang="ja-JP" altLang="en-US" sz="1000" noProof="0" dirty="0">
                          <a:solidFill>
                            <a:schemeClr val="tx1"/>
                          </a:solidFill>
                          <a:latin typeface="ＭＳ Ｐ明朝" panose="02020600040205080304" pitchFamily="18" charset="-128"/>
                          <a:ea typeface="ＭＳ Ｐ明朝" panose="02020600040205080304" pitchFamily="18" charset="-128"/>
                        </a:rPr>
                        <a:t>◆</a:t>
                      </a:r>
                      <a:r>
                        <a:rPr lang="ja-JP" altLang="en-US" sz="1000" baseline="0" noProof="0" dirty="0">
                          <a:solidFill>
                            <a:schemeClr val="tx1"/>
                          </a:solidFill>
                          <a:latin typeface="ＭＳ Ｐ明朝" panose="02020600040205080304" pitchFamily="18" charset="-128"/>
                          <a:ea typeface="ＭＳ Ｐ明朝" panose="02020600040205080304" pitchFamily="18" charset="-128"/>
                        </a:rPr>
                        <a:t> 洪水・土砂災害</a:t>
                      </a:r>
                      <a:r>
                        <a:rPr lang="ja-JP" altLang="en-US" sz="1000" noProof="0" dirty="0">
                          <a:solidFill>
                            <a:schemeClr val="tx1"/>
                          </a:solidFill>
                          <a:latin typeface="ＭＳ Ｐ明朝" panose="02020600040205080304" pitchFamily="18" charset="-128"/>
                          <a:ea typeface="ＭＳ Ｐ明朝" panose="02020600040205080304" pitchFamily="18" charset="-128"/>
                        </a:rPr>
                        <a:t>の事象について確認しながらすすめる。</a:t>
                      </a:r>
                      <a:endParaRPr lang="en-US" altLang="ja-JP" sz="1000" noProof="0" dirty="0">
                        <a:solidFill>
                          <a:schemeClr val="tx1"/>
                        </a:solidFill>
                        <a:latin typeface="ＭＳ Ｐ明朝" panose="02020600040205080304" pitchFamily="18" charset="-128"/>
                        <a:ea typeface="ＭＳ Ｐ明朝" panose="02020600040205080304" pitchFamily="18" charset="-128"/>
                      </a:endParaRPr>
                    </a:p>
                    <a:p>
                      <a:pPr marL="179388" marR="0" lvl="0" indent="-179388" algn="l"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地域の災害写真を提示する。</a:t>
                      </a:r>
                      <a:endParaRPr kumimoji="1" lang="en-US" altLang="ja-JP" sz="1000" kern="1200" dirty="0">
                        <a:solidFill>
                          <a:srgbClr val="000000"/>
                        </a:solidFill>
                        <a:latin typeface="Century" panose="02040604050505020304" pitchFamily="18" charset="0"/>
                        <a:ea typeface="ＭＳ Ｐ明朝" panose="02020600040205080304" pitchFamily="18" charset="-128"/>
                        <a:cs typeface="ＭＳ Ｐゴシック"/>
                      </a:endParaRPr>
                    </a:p>
                    <a:p>
                      <a:pPr marL="179388" marR="0" lvl="0" indent="-179388" algn="l" defTabSz="914400" rtl="0" eaLnBrk="1" fontAlgn="auto" latinLnBrk="0" hangingPunct="1">
                        <a:lnSpc>
                          <a:spcPts val="1200"/>
                        </a:lnSpc>
                        <a:spcBef>
                          <a:spcPts val="600"/>
                        </a:spcBef>
                        <a:spcAft>
                          <a:spcPts val="0"/>
                        </a:spcAft>
                        <a:buClrTx/>
                        <a:buSzTx/>
                        <a:buFontTx/>
                        <a:buNone/>
                        <a:tabLst/>
                        <a:defRPr/>
                      </a:pPr>
                      <a:endParaRPr lang="en-US" altLang="ja-JP" sz="1000" noProof="0" dirty="0">
                        <a:solidFill>
                          <a:schemeClr val="tx1"/>
                        </a:solidFill>
                        <a:latin typeface="ＭＳ Ｐ明朝" panose="02020600040205080304" pitchFamily="18" charset="-128"/>
                        <a:ea typeface="ＭＳ Ｐ明朝" panose="02020600040205080304" pitchFamily="18" charset="-128"/>
                      </a:endParaRPr>
                    </a:p>
                    <a:p>
                      <a:pPr marL="179388" marR="0" lvl="0" indent="-179388" algn="l" defTabSz="914400" rtl="0" eaLnBrk="1" fontAlgn="auto" latinLnBrk="0" hangingPunct="1">
                        <a:lnSpc>
                          <a:spcPts val="1200"/>
                        </a:lnSpc>
                        <a:spcBef>
                          <a:spcPts val="600"/>
                        </a:spcBef>
                        <a:spcAft>
                          <a:spcPts val="0"/>
                        </a:spcAft>
                        <a:buClrTx/>
                        <a:buSzTx/>
                        <a:buFontTx/>
                        <a:buNone/>
                        <a:tabLst/>
                        <a:defRPr/>
                      </a:pPr>
                      <a:endParaRPr lang="en-US" altLang="ja-JP" sz="1000" noProof="0" dirty="0">
                        <a:solidFill>
                          <a:schemeClr val="tx1"/>
                        </a:solidFill>
                        <a:latin typeface="ＭＳ Ｐ明朝" panose="02020600040205080304" pitchFamily="18" charset="-128"/>
                        <a:ea typeface="ＭＳ Ｐ明朝" panose="02020600040205080304" pitchFamily="18" charset="-128"/>
                      </a:endParaRPr>
                    </a:p>
                    <a:p>
                      <a:pPr marL="179388" marR="0" lvl="0" indent="-179388" algn="just" defTabSz="914400" rtl="0" eaLnBrk="1" fontAlgn="auto" latinLnBrk="0" hangingPunct="1">
                        <a:lnSpc>
                          <a:spcPts val="1200"/>
                        </a:lnSpc>
                        <a:spcBef>
                          <a:spcPts val="600"/>
                        </a:spcBef>
                        <a:spcAft>
                          <a:spcPts val="0"/>
                        </a:spcAft>
                        <a:buClrTx/>
                        <a:buSzTx/>
                        <a:buFontTx/>
                        <a:buNone/>
                        <a:tabLst/>
                        <a:defRPr/>
                      </a:pPr>
                      <a:r>
                        <a:rPr lang="ja-JP" altLang="en-US" sz="1000" noProof="0" dirty="0">
                          <a:solidFill>
                            <a:schemeClr val="tx1"/>
                          </a:solidFill>
                          <a:latin typeface="ＭＳ Ｐ明朝" panose="02020600040205080304" pitchFamily="18" charset="-128"/>
                          <a:ea typeface="ＭＳ Ｐ明朝" panose="02020600040205080304" pitchFamily="18" charset="-128"/>
                        </a:rPr>
                        <a:t>◆</a:t>
                      </a:r>
                      <a:r>
                        <a:rPr lang="en-US" altLang="ja-JP" sz="1000" noProof="0" dirty="0">
                          <a:solidFill>
                            <a:schemeClr val="tx1"/>
                          </a:solidFill>
                          <a:latin typeface="ＭＳ Ｐ明朝" panose="02020600040205080304" pitchFamily="18" charset="-128"/>
                          <a:ea typeface="ＭＳ Ｐ明朝" panose="02020600040205080304" pitchFamily="18" charset="-128"/>
                        </a:rPr>
                        <a:t>	</a:t>
                      </a:r>
                      <a:r>
                        <a:rPr lang="ja-JP" altLang="en-US" sz="1000" noProof="0" dirty="0">
                          <a:solidFill>
                            <a:schemeClr val="tx1"/>
                          </a:solidFill>
                          <a:latin typeface="ＭＳ Ｐ明朝" panose="02020600040205080304" pitchFamily="18" charset="-128"/>
                          <a:ea typeface="ＭＳ Ｐ明朝" panose="02020600040205080304" pitchFamily="18" charset="-128"/>
                        </a:rPr>
                        <a:t>児童（数名程度）を指して、答えさせる。</a:t>
                      </a:r>
                      <a:endParaRPr lang="en-US" altLang="ja-JP" sz="1000" dirty="0">
                        <a:solidFill>
                          <a:schemeClr val="tx1"/>
                        </a:solidFill>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76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57188" marR="0" indent="-357188"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１</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②</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学習のねらいを知る。</a:t>
                      </a: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dirty="0">
                          <a:solidFill>
                            <a:schemeClr val="tx1"/>
                          </a:solidFill>
                        </a:rPr>
                        <a:t>12</a:t>
                      </a:r>
                    </a:p>
                    <a:p>
                      <a:pPr algn="ctr">
                        <a:lnSpc>
                          <a:spcPts val="1200"/>
                        </a:lnSpc>
                      </a:pPr>
                      <a:endParaRPr kumimoji="1" lang="en-US" altLang="ja-JP" sz="1000" dirty="0">
                        <a:solidFill>
                          <a:schemeClr val="tx1"/>
                        </a:solidFill>
                      </a:endParaRPr>
                    </a:p>
                    <a:p>
                      <a:pPr algn="ctr">
                        <a:lnSpc>
                          <a:spcPts val="1200"/>
                        </a:lnSpc>
                      </a:pPr>
                      <a:endParaRPr kumimoji="1" lang="en-US" altLang="ja-JP" sz="1000" dirty="0">
                        <a:solidFill>
                          <a:schemeClr val="tx1"/>
                        </a:solidFill>
                      </a:endParaRPr>
                    </a:p>
                    <a:p>
                      <a:pPr algn="ctr">
                        <a:lnSpc>
                          <a:spcPts val="1200"/>
                        </a:lnSpc>
                      </a:pPr>
                      <a:endParaRPr kumimoji="1" lang="en-US" altLang="ja-JP" sz="1000" dirty="0">
                        <a:solidFill>
                          <a:schemeClr val="tx1"/>
                        </a:solidFill>
                      </a:endParaRPr>
                    </a:p>
                    <a:p>
                      <a:pPr algn="ctr">
                        <a:lnSpc>
                          <a:spcPts val="1200"/>
                        </a:lnSpc>
                      </a:pPr>
                      <a:endParaRPr kumimoji="1" lang="en-US" altLang="ja-JP" sz="1000" dirty="0">
                        <a:solidFill>
                          <a:schemeClr val="tx1"/>
                        </a:solidFill>
                      </a:endParaRPr>
                    </a:p>
                    <a:p>
                      <a:pPr algn="ctr">
                        <a:lnSpc>
                          <a:spcPts val="1200"/>
                        </a:lnSpc>
                        <a:spcBef>
                          <a:spcPts val="300"/>
                        </a:spcBef>
                      </a:pPr>
                      <a:r>
                        <a:rPr kumimoji="1" lang="en-US" altLang="ja-JP" sz="1000" dirty="0">
                          <a:solidFill>
                            <a:schemeClr val="tx1"/>
                          </a:solidFill>
                        </a:rPr>
                        <a:t>13</a:t>
                      </a: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l" defTabSz="914400" rtl="0" eaLnBrk="1" fontAlgn="auto" latinLnBrk="0" hangingPunct="1">
                        <a:lnSpc>
                          <a:spcPts val="12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避難できる自信がある人も、ない人もいると思います。早めの避難をして自分の命を自分で守ることを「自助」といいます。また、地域の人たちと協力し、助け合いながら災害を乗り越えることを</a:t>
                      </a:r>
                      <a:r>
                        <a:rPr kumimoji="1" lang="ja-JP" altLang="en-US" sz="1000" kern="1200" spc="-100" baseline="0" dirty="0">
                          <a:solidFill>
                            <a:schemeClr val="tx1"/>
                          </a:solidFill>
                          <a:latin typeface="Century" panose="02040604050505020304" pitchFamily="18" charset="0"/>
                          <a:ea typeface="ＭＳ Ｐ明朝" panose="02020600040205080304" pitchFamily="18" charset="-128"/>
                          <a:cs typeface="+mn-cs"/>
                        </a:rPr>
                        <a:t>「共助」といいます。</a:t>
                      </a:r>
                      <a:endParaRPr kumimoji="1" lang="en-US" altLang="ja-JP" sz="1000" kern="1200" spc="-100" baseline="0" dirty="0">
                        <a:solidFill>
                          <a:schemeClr val="tx1"/>
                        </a:solidFill>
                        <a:latin typeface="Century" panose="02040604050505020304" pitchFamily="18" charset="0"/>
                        <a:ea typeface="ＭＳ Ｐ明朝" panose="02020600040205080304" pitchFamily="18" charset="-128"/>
                        <a:cs typeface="+mn-cs"/>
                      </a:endParaRPr>
                    </a:p>
                    <a:p>
                      <a:pPr marL="180000" marR="0" indent="-457200" algn="l"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今日は、「わたしたちができること」について学習します。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FF0000"/>
                        </a:solidFill>
                        <a:latin typeface="+mj-lt"/>
                        <a:ea typeface="+mj-ea"/>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24400">
                <a:tc gridSpan="4">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68275" indent="-168275" algn="l">
                        <a:lnSpc>
                          <a:spcPts val="1200"/>
                        </a:lnSpc>
                      </a:pPr>
                      <a:r>
                        <a:rPr kumimoji="1" lang="ja-JP" altLang="en-US" sz="1100" dirty="0">
                          <a:solidFill>
                            <a:schemeClr val="tx1"/>
                          </a:solidFill>
                          <a:latin typeface="+mn-ea"/>
                          <a:ea typeface="+mn-ea"/>
                        </a:rPr>
                        <a:t>展　開　（計２５分）</a:t>
                      </a:r>
                      <a:endParaRPr kumimoji="1" lang="en-US" altLang="ja-JP" sz="1100"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9525" cap="flat" cmpd="sng" algn="ctr">
                      <a:solidFill>
                        <a:sysClr val="windowText" lastClr="000000"/>
                      </a:solidFill>
                      <a:prstDash val="solid"/>
                      <a:round/>
                      <a:headEnd type="none" w="med" len="med"/>
                      <a:tailEnd type="none" w="med" len="med"/>
                    </a:lnL>
                    <a:lnT w="9525"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10007"/>
                  </a:ext>
                </a:extLst>
              </a:tr>
              <a:tr h="778458">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000" indent="-180000" algn="l">
                        <a:lnSpc>
                          <a:spcPts val="1200"/>
                        </a:lnSpc>
                      </a:pPr>
                      <a:r>
                        <a:rPr kumimoji="1" lang="en-US" altLang="ja-JP" sz="1000">
                          <a:solidFill>
                            <a:srgbClr val="000000"/>
                          </a:solidFill>
                          <a:latin typeface="ＭＳ Ｐ明朝" panose="02020600040205080304" pitchFamily="18" charset="-128"/>
                          <a:ea typeface="ＭＳ Ｐ明朝" panose="02020600040205080304" pitchFamily="18" charset="-128"/>
                        </a:rPr>
                        <a:t>2.	</a:t>
                      </a:r>
                      <a:r>
                        <a:rPr kumimoji="1" lang="ja-JP" altLang="en-US" sz="1000">
                          <a:solidFill>
                            <a:srgbClr val="000000"/>
                          </a:solidFill>
                          <a:latin typeface="ＭＳ Ｐ明朝" panose="02020600040205080304" pitchFamily="18" charset="-128"/>
                          <a:ea typeface="ＭＳ Ｐ明朝" panose="02020600040205080304" pitchFamily="18" charset="-128"/>
                        </a:rPr>
                        <a:t>災害時の状況は様々であることを知る</a:t>
                      </a:r>
                      <a:r>
                        <a:rPr kumimoji="1" lang="ja-JP" altLang="en-US" sz="1000" spc="-100" baseline="0">
                          <a:solidFill>
                            <a:srgbClr val="000000"/>
                          </a:solidFill>
                          <a:latin typeface="ＭＳ Ｐ明朝" panose="02020600040205080304" pitchFamily="18" charset="-128"/>
                          <a:ea typeface="ＭＳ Ｐ明朝" panose="02020600040205080304" pitchFamily="18" charset="-128"/>
                        </a:rPr>
                        <a:t>。</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dirty="0">
                          <a:solidFill>
                            <a:schemeClr val="tx1"/>
                          </a:solidFill>
                        </a:rPr>
                        <a:t>14</a:t>
                      </a:r>
                    </a:p>
                    <a:p>
                      <a:pPr algn="ctr">
                        <a:lnSpc>
                          <a:spcPts val="1200"/>
                        </a:lnSpc>
                      </a:pPr>
                      <a:endParaRPr kumimoji="1" lang="en-US" altLang="ja-JP" sz="1000" dirty="0">
                        <a:solidFill>
                          <a:schemeClr val="tx1"/>
                        </a:solidFill>
                      </a:endParaRPr>
                    </a:p>
                    <a:p>
                      <a:pPr algn="ctr">
                        <a:lnSpc>
                          <a:spcPct val="150000"/>
                        </a:lnSpc>
                      </a:pPr>
                      <a:endParaRPr kumimoji="1" lang="en-US" altLang="ja-JP" sz="1000" dirty="0">
                        <a:solidFill>
                          <a:schemeClr val="tx1"/>
                        </a:solidFill>
                      </a:endParaRPr>
                    </a:p>
                    <a:p>
                      <a:pPr algn="ctr">
                        <a:lnSpc>
                          <a:spcPts val="1200"/>
                        </a:lnSpc>
                      </a:pPr>
                      <a:r>
                        <a:rPr kumimoji="1" lang="en-US" altLang="ja-JP" sz="1000" dirty="0">
                          <a:solidFill>
                            <a:schemeClr val="tx1"/>
                          </a:solidFill>
                        </a:rPr>
                        <a:t>15</a:t>
                      </a:r>
                    </a:p>
                  </a:txBody>
                  <a:tcPr marL="0" marR="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indent="-174625" algn="just" defTabSz="914400" rtl="0" eaLnBrk="1" fontAlgn="auto" latinLnBrk="0" hangingPunct="1">
                        <a:lnSpc>
                          <a:spcPts val="1200"/>
                        </a:lnSpc>
                        <a:spcBef>
                          <a:spcPts val="60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spc="0" dirty="0">
                          <a:solidFill>
                            <a:schemeClr val="tx1"/>
                          </a:solidFill>
                          <a:latin typeface="Century" panose="02040604050505020304" pitchFamily="18" charset="0"/>
                          <a:ea typeface="ＭＳ Ｐ明朝" panose="02020600040205080304" pitchFamily="18" charset="-128"/>
                        </a:rPr>
                        <a:t>災害時にはいろいろな状況になることが考えられます。</a:t>
                      </a:r>
                      <a:endParaRPr kumimoji="1" lang="en-US" altLang="ja-JP" sz="1000" b="0" u="none" spc="0" dirty="0">
                        <a:solidFill>
                          <a:schemeClr val="tx1"/>
                        </a:solidFill>
                        <a:latin typeface="Century" panose="02040604050505020304" pitchFamily="18" charset="0"/>
                        <a:ea typeface="ＭＳ Ｐ明朝" panose="02020600040205080304" pitchFamily="18" charset="-128"/>
                      </a:endParaRPr>
                    </a:p>
                    <a:p>
                      <a:pPr marL="174625" marR="0" indent="-174625" algn="just" defTabSz="914400" rtl="0" eaLnBrk="1" fontAlgn="auto" latinLnBrk="0" hangingPunct="1">
                        <a:lnSpc>
                          <a:spcPts val="600"/>
                        </a:lnSpc>
                        <a:spcBef>
                          <a:spcPts val="600"/>
                        </a:spcBef>
                        <a:spcAft>
                          <a:spcPts val="0"/>
                        </a:spcAft>
                        <a:buClrTx/>
                        <a:buSzTx/>
                        <a:buFontTx/>
                        <a:buNone/>
                        <a:tabLst/>
                        <a:defRPr/>
                      </a:pPr>
                      <a:endParaRPr kumimoji="1" lang="en-US" altLang="ja-JP" sz="1000" b="0" u="none" spc="-150" dirty="0">
                        <a:solidFill>
                          <a:schemeClr val="tx1"/>
                        </a:solidFill>
                        <a:latin typeface="Century" panose="02040604050505020304" pitchFamily="18" charset="0"/>
                        <a:ea typeface="ＭＳ Ｐ明朝" panose="02020600040205080304" pitchFamily="18" charset="-128"/>
                      </a:endParaRPr>
                    </a:p>
                    <a:p>
                      <a:pPr marL="174625" marR="0" indent="-174625" algn="l" defTabSz="914400" rtl="0" eaLnBrk="1" fontAlgn="auto" latinLnBrk="0" hangingPunct="1">
                        <a:lnSpc>
                          <a:spcPts val="1200"/>
                        </a:lnSpc>
                        <a:spcBef>
                          <a:spcPts val="60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dirty="0">
                          <a:solidFill>
                            <a:schemeClr val="tx1"/>
                          </a:solidFill>
                          <a:latin typeface="Century" panose="02040604050505020304" pitchFamily="18" charset="0"/>
                          <a:ea typeface="ＭＳ Ｐ明朝" panose="02020600040205080304" pitchFamily="18" charset="-128"/>
                        </a:rPr>
                        <a:t>これから、ある状況を出します。それぞれの状況で、どうするかを考えてみましょう。</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何故そうするかの理由も考えましょう。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l"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FF0000"/>
                        </a:solidFill>
                        <a:latin typeface="ＭＳ Ｐ明朝" panose="02020600040205080304" pitchFamily="18" charset="-128"/>
                        <a:ea typeface="ＭＳ Ｐ明朝" panose="02020600040205080304" pitchFamily="18" charset="-128"/>
                        <a:cs typeface="ＭＳ Ｐゴシック"/>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2426673">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２</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①</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助ける側になることの難しさを知る。</a:t>
                      </a: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dirty="0">
                          <a:solidFill>
                            <a:schemeClr val="tx1"/>
                          </a:solidFill>
                        </a:rPr>
                        <a:t>16~</a:t>
                      </a:r>
                    </a:p>
                    <a:p>
                      <a:pPr algn="ctr">
                        <a:lnSpc>
                          <a:spcPts val="1200"/>
                        </a:lnSpc>
                      </a:pPr>
                      <a:r>
                        <a:rPr kumimoji="1" lang="en-US" altLang="ja-JP" sz="1000" dirty="0">
                          <a:solidFill>
                            <a:schemeClr val="tx1"/>
                          </a:solidFill>
                        </a:rPr>
                        <a:t>17</a:t>
                      </a:r>
                    </a:p>
                    <a:p>
                      <a:pPr algn="ctr">
                        <a:lnSpc>
                          <a:spcPts val="1200"/>
                        </a:lnSpc>
                      </a:pPr>
                      <a:r>
                        <a:rPr kumimoji="1" lang="en-US" altLang="ja-JP" sz="1000" dirty="0">
                          <a:solidFill>
                            <a:schemeClr val="tx1"/>
                          </a:solidFill>
                        </a:rPr>
                        <a:t>18</a:t>
                      </a:r>
                    </a:p>
                    <a:p>
                      <a:pPr algn="ctr">
                        <a:lnSpc>
                          <a:spcPts val="1200"/>
                        </a:lnSpc>
                      </a:pPr>
                      <a:endParaRPr kumimoji="1" lang="en-US" altLang="ja-JP" sz="1000" dirty="0">
                        <a:solidFill>
                          <a:schemeClr val="tx1"/>
                        </a:solidFill>
                      </a:endParaRPr>
                    </a:p>
                    <a:p>
                      <a:pPr algn="ctr">
                        <a:lnSpc>
                          <a:spcPts val="1200"/>
                        </a:lnSpc>
                      </a:pPr>
                      <a:endParaRPr kumimoji="1" lang="en-US" altLang="ja-JP" sz="1000" dirty="0">
                        <a:solidFill>
                          <a:schemeClr val="tx1"/>
                        </a:solidFill>
                      </a:endParaRPr>
                    </a:p>
                    <a:p>
                      <a:pPr algn="ctr">
                        <a:lnSpc>
                          <a:spcPts val="1200"/>
                        </a:lnSpc>
                      </a:pPr>
                      <a:endParaRPr kumimoji="1" lang="en-US" altLang="ja-JP" sz="1000" dirty="0">
                        <a:solidFill>
                          <a:schemeClr val="tx1"/>
                        </a:solidFill>
                      </a:endParaRPr>
                    </a:p>
                    <a:p>
                      <a:pPr algn="ctr">
                        <a:lnSpc>
                          <a:spcPts val="300"/>
                        </a:lnSpc>
                      </a:pPr>
                      <a:endParaRPr kumimoji="1" lang="en-US" altLang="ja-JP" sz="1000" dirty="0">
                        <a:solidFill>
                          <a:schemeClr val="tx1"/>
                        </a:solidFill>
                      </a:endParaRPr>
                    </a:p>
                    <a:p>
                      <a:pPr algn="ctr">
                        <a:lnSpc>
                          <a:spcPts val="1200"/>
                        </a:lnSpc>
                      </a:pPr>
                      <a:r>
                        <a:rPr kumimoji="1" lang="en-US" altLang="ja-JP" sz="1000" dirty="0">
                          <a:solidFill>
                            <a:schemeClr val="tx1"/>
                          </a:solidFill>
                        </a:rPr>
                        <a:t>19</a:t>
                      </a:r>
                    </a:p>
                    <a:p>
                      <a:pPr algn="ctr">
                        <a:lnSpc>
                          <a:spcPts val="1200"/>
                        </a:lnSpc>
                      </a:pPr>
                      <a:endParaRPr kumimoji="1" lang="en-US" altLang="ja-JP" sz="1000" dirty="0">
                        <a:solidFill>
                          <a:schemeClr val="tx1"/>
                        </a:solidFill>
                      </a:endParaRPr>
                    </a:p>
                    <a:p>
                      <a:pPr algn="ctr">
                        <a:lnSpc>
                          <a:spcPts val="1200"/>
                        </a:lnSpc>
                      </a:pPr>
                      <a:endParaRPr kumimoji="1" lang="en-US" altLang="ja-JP" sz="1000" dirty="0">
                        <a:solidFill>
                          <a:schemeClr val="tx1"/>
                        </a:solidFill>
                      </a:endParaRPr>
                    </a:p>
                    <a:p>
                      <a:pPr algn="ctr">
                        <a:lnSpc>
                          <a:spcPts val="1500"/>
                        </a:lnSpc>
                      </a:pPr>
                      <a:endParaRPr kumimoji="1" lang="en-US" altLang="ja-JP" sz="1000" dirty="0">
                        <a:solidFill>
                          <a:schemeClr val="tx1"/>
                        </a:solidFill>
                      </a:endParaRPr>
                    </a:p>
                    <a:p>
                      <a:pPr algn="ctr">
                        <a:lnSpc>
                          <a:spcPts val="1200"/>
                        </a:lnSpc>
                      </a:pPr>
                      <a:r>
                        <a:rPr kumimoji="1" lang="en-US" altLang="ja-JP" sz="1000" dirty="0">
                          <a:solidFill>
                            <a:schemeClr val="tx1"/>
                          </a:solidFill>
                        </a:rPr>
                        <a:t>20</a:t>
                      </a:r>
                    </a:p>
                    <a:p>
                      <a:pPr algn="ctr">
                        <a:lnSpc>
                          <a:spcPts val="1200"/>
                        </a:lnSpc>
                      </a:pPr>
                      <a:endParaRPr kumimoji="1" lang="en-US" altLang="ja-JP"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l" defTabSz="914400" rtl="0" eaLnBrk="1" fontAlgn="auto" latinLnBrk="0" hangingPunct="1">
                        <a:lnSpc>
                          <a:spcPts val="1200"/>
                        </a:lnSpc>
                        <a:spcBef>
                          <a:spcPts val="60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dirty="0">
                          <a:solidFill>
                            <a:schemeClr val="tx1"/>
                          </a:solidFill>
                          <a:latin typeface="Century" panose="02040604050505020304" pitchFamily="18" charset="0"/>
                          <a:ea typeface="ＭＳ Ｐ明朝" panose="02020600040205080304" pitchFamily="18" charset="-128"/>
                        </a:rPr>
                        <a:t>「日曜日の昼間、家族と一緒にいます。台風が近づいて、大雨が降っています。」</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200"/>
                        </a:lnSpc>
                        <a:spcBef>
                          <a:spcPts val="600"/>
                        </a:spcBef>
                        <a:spcAft>
                          <a:spcPts val="0"/>
                        </a:spcAft>
                        <a:buClrTx/>
                        <a:buSzTx/>
                        <a:buFontTx/>
                        <a:buNone/>
                        <a:tabLst/>
                        <a:defRPr/>
                      </a:pP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200"/>
                        </a:lnSpc>
                        <a:spcBef>
                          <a:spcPts val="600"/>
                        </a:spcBef>
                        <a:spcAft>
                          <a:spcPts val="0"/>
                        </a:spcAft>
                        <a:buClrTx/>
                        <a:buSzTx/>
                        <a:buFontTx/>
                        <a:buNone/>
                        <a:tabLst/>
                        <a:defRPr/>
                      </a:pP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ct val="150000"/>
                        </a:lnSpc>
                        <a:spcBef>
                          <a:spcPts val="600"/>
                        </a:spcBef>
                        <a:spcAft>
                          <a:spcPts val="0"/>
                        </a:spcAft>
                        <a:buClrTx/>
                        <a:buSzTx/>
                        <a:buFontTx/>
                        <a:buNone/>
                        <a:tabLst/>
                        <a:defRPr/>
                      </a:pP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2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近くの人と見せ合ってみましょう。他の人の考えと違うところはありますか？理由も比べてみましょう。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	同じところもあれば、違うところもあった。</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いろんな考えの人がいた。</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l" defTabSz="914400" rtl="0" eaLnBrk="1" fontAlgn="auto" latinLnBrk="0" hangingPunct="1">
                        <a:lnSpc>
                          <a:spcPts val="12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baseline="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個人意見をワークシートに記入するように促す</a:t>
                      </a:r>
                      <a:r>
                        <a:rPr lang="ja-JP" altLang="en-US" sz="1000" dirty="0">
                          <a:solidFill>
                            <a:schemeClr val="tx1"/>
                          </a:solidFill>
                          <a:latin typeface="ＭＳ Ｐ明朝" panose="02020600040205080304" pitchFamily="18" charset="-128"/>
                          <a:ea typeface="ＭＳ Ｐ明朝" panose="02020600040205080304" pitchFamily="18" charset="-128"/>
                        </a:rPr>
                        <a:t>。</a:t>
                      </a:r>
                      <a:endParaRPr lang="en-US" altLang="ja-JP" sz="1000" dirty="0">
                        <a:solidFill>
                          <a:schemeClr val="tx1"/>
                        </a:solidFill>
                        <a:latin typeface="ＭＳ Ｐ明朝" panose="02020600040205080304" pitchFamily="18" charset="-128"/>
                        <a:ea typeface="ＭＳ Ｐ明朝" panose="02020600040205080304" pitchFamily="18" charset="-128"/>
                      </a:endParaRPr>
                    </a:p>
                    <a:p>
                      <a:pPr marL="180000" marR="0" indent="-457200" algn="l" defTabSz="914400" rtl="0" eaLnBrk="1" fontAlgn="auto" latinLnBrk="0" hangingPunct="1">
                        <a:lnSpc>
                          <a:spcPts val="1200"/>
                        </a:lnSpc>
                        <a:spcBef>
                          <a:spcPts val="600"/>
                        </a:spcBef>
                        <a:spcAft>
                          <a:spcPts val="0"/>
                        </a:spcAft>
                        <a:buClrTx/>
                        <a:buSzTx/>
                        <a:buFontTx/>
                        <a:buNone/>
                        <a:tabLst/>
                        <a:defRPr/>
                      </a:pPr>
                      <a:r>
                        <a:rPr kumimoji="1" lang="ja-JP" altLang="en-US" sz="1000" kern="1200" dirty="0">
                          <a:solidFill>
                            <a:schemeClr val="tx1"/>
                          </a:solidFill>
                          <a:latin typeface="ＭＳ Ｐ明朝" panose="02020600040205080304" pitchFamily="18" charset="-128"/>
                          <a:ea typeface="ＭＳ Ｐ明朝" panose="02020600040205080304" pitchFamily="18" charset="-128"/>
                          <a:cs typeface="+mn-cs"/>
                        </a:rPr>
                        <a:t>☆ </a:t>
                      </a:r>
                      <a:r>
                        <a:rPr kumimoji="1" lang="ja-JP" altLang="en-US" sz="1000" kern="1200" spc="0" baseline="0" dirty="0">
                          <a:solidFill>
                            <a:schemeClr val="tx1"/>
                          </a:solidFill>
                          <a:latin typeface="ＭＳ Ｐ明朝" panose="02020600040205080304" pitchFamily="18" charset="-128"/>
                          <a:ea typeface="ＭＳ Ｐ明朝" panose="02020600040205080304" pitchFamily="18" charset="-128"/>
                          <a:cs typeface="+mn-cs"/>
                        </a:rPr>
                        <a:t>自分の考えを示すことができる。</a:t>
                      </a:r>
                      <a:endParaRPr kumimoji="1" lang="en-US" altLang="ja-JP" sz="1000" kern="1200" spc="0" baseline="0" dirty="0">
                        <a:solidFill>
                          <a:schemeClr val="tx1"/>
                        </a:solidFill>
                        <a:latin typeface="Century" panose="02040604050505020304" pitchFamily="18" charset="0"/>
                        <a:ea typeface="ＭＳ Ｐ明朝" panose="02020600040205080304" pitchFamily="18" charset="-128"/>
                        <a:cs typeface="+mn-cs"/>
                      </a:endParaRPr>
                    </a:p>
                    <a:p>
                      <a:pPr marL="0" marR="0" indent="-468000" algn="l" defTabSz="914400" rtl="0" eaLnBrk="1" fontAlgn="auto" latinLnBrk="0" hangingPunct="1">
                        <a:lnSpc>
                          <a:spcPts val="12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 Ａ</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Ｂを順番に考えさせる。</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80000" marR="0" indent="-457200" algn="l" defTabSz="914400" rtl="0" eaLnBrk="1" fontAlgn="auto" latinLnBrk="0" hangingPunct="1">
                        <a:lnSpc>
                          <a:spcPts val="12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 友達とワークシートを見せ合ってそれぞれの行動に対する考えを比べることを促す。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endParaRPr>
                    </a:p>
                    <a:p>
                      <a:pPr marL="180000" marR="0" indent="-457200" algn="l" defTabSz="914400" rtl="0" eaLnBrk="1" fontAlgn="auto" latinLnBrk="0" hangingPunct="1">
                        <a:lnSpc>
                          <a:spcPts val="1200"/>
                        </a:lnSpc>
                        <a:spcBef>
                          <a:spcPts val="600"/>
                        </a:spcBef>
                        <a:spcAft>
                          <a:spcPts val="0"/>
                        </a:spcAft>
                        <a:buClrTx/>
                        <a:buSzTx/>
                        <a:buFontTx/>
                        <a:buNone/>
                        <a:tabLst/>
                        <a:defRPr/>
                      </a:pPr>
                      <a:r>
                        <a:rPr lang="ja-JP" altLang="en-US" sz="1000" noProof="0" dirty="0">
                          <a:solidFill>
                            <a:schemeClr val="tx1"/>
                          </a:solidFill>
                          <a:latin typeface="ＭＳ Ｐ明朝" panose="02020600040205080304" pitchFamily="18" charset="-128"/>
                          <a:ea typeface="ＭＳ Ｐ明朝" panose="02020600040205080304" pitchFamily="18" charset="-128"/>
                        </a:rPr>
                        <a:t>◆</a:t>
                      </a:r>
                      <a:r>
                        <a:rPr lang="en-US" altLang="ja-JP" sz="1000" noProof="0" dirty="0">
                          <a:solidFill>
                            <a:schemeClr val="tx1"/>
                          </a:solidFill>
                          <a:latin typeface="ＭＳ Ｐ明朝" panose="02020600040205080304" pitchFamily="18" charset="-128"/>
                          <a:ea typeface="ＭＳ Ｐ明朝" panose="02020600040205080304" pitchFamily="18" charset="-128"/>
                        </a:rPr>
                        <a:t>	</a:t>
                      </a:r>
                      <a:r>
                        <a:rPr lang="ja-JP" altLang="en-US" sz="1000" noProof="0" dirty="0">
                          <a:solidFill>
                            <a:schemeClr val="tx1"/>
                          </a:solidFill>
                          <a:latin typeface="ＭＳ Ｐ明朝" panose="02020600040205080304" pitchFamily="18" charset="-128"/>
                          <a:ea typeface="ＭＳ Ｐ明朝" panose="02020600040205080304" pitchFamily="18" charset="-128"/>
                        </a:rPr>
                        <a:t>児童（数名程度）を指して、答えてもらう。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98204685"/>
                  </a:ext>
                </a:extLst>
              </a:tr>
            </a:tbl>
          </a:graphicData>
        </a:graphic>
      </p:graphicFrame>
      <p:graphicFrame>
        <p:nvGraphicFramePr>
          <p:cNvPr id="13" name="表 12">
            <a:extLst>
              <a:ext uri="{FF2B5EF4-FFF2-40B4-BE49-F238E27FC236}">
                <a16:creationId xmlns:a16="http://schemas.microsoft.com/office/drawing/2014/main" id="{53DD56E7-6615-B85B-C375-8CAF450334B1}"/>
              </a:ext>
            </a:extLst>
          </p:cNvPr>
          <p:cNvGraphicFramePr>
            <a:graphicFrameLocks noGrp="1"/>
          </p:cNvGraphicFramePr>
          <p:nvPr/>
        </p:nvGraphicFramePr>
        <p:xfrm>
          <a:off x="189000" y="720018"/>
          <a:ext cx="6480000" cy="1370040"/>
        </p:xfrm>
        <a:graphic>
          <a:graphicData uri="http://schemas.openxmlformats.org/drawingml/2006/table">
            <a:tbl>
              <a:tblPr firstRow="1" bandRow="1"/>
              <a:tblGrid>
                <a:gridCol w="1224000">
                  <a:extLst>
                    <a:ext uri="{9D8B030D-6E8A-4147-A177-3AD203B41FA5}">
                      <a16:colId xmlns:a16="http://schemas.microsoft.com/office/drawing/2014/main" val="20000"/>
                    </a:ext>
                  </a:extLst>
                </a:gridCol>
                <a:gridCol w="2427480">
                  <a:extLst>
                    <a:ext uri="{9D8B030D-6E8A-4147-A177-3AD203B41FA5}">
                      <a16:colId xmlns:a16="http://schemas.microsoft.com/office/drawing/2014/main" val="20001"/>
                    </a:ext>
                  </a:extLst>
                </a:gridCol>
                <a:gridCol w="2828520">
                  <a:extLst>
                    <a:ext uri="{9D8B030D-6E8A-4147-A177-3AD203B41FA5}">
                      <a16:colId xmlns:a16="http://schemas.microsoft.com/office/drawing/2014/main" val="20002"/>
                    </a:ext>
                  </a:extLst>
                </a:gridCol>
              </a:tblGrid>
              <a:tr h="852660">
                <a:tc>
                  <a:txBody>
                    <a:bodyPr/>
                    <a:lstStyle>
                      <a:lvl1pPr marL="0" algn="l" defTabSz="685800" rtl="0" eaLnBrk="1" latinLnBrk="0" hangingPunct="1">
                        <a:defRPr kumimoji="1" sz="1350" b="1" kern="1200">
                          <a:solidFill>
                            <a:schemeClr val="lt1"/>
                          </a:solidFill>
                          <a:latin typeface="Arial"/>
                          <a:ea typeface="ＭＳ Ｐゴシック"/>
                          <a:cs typeface="ＭＳ Ｐゴシック"/>
                        </a:defRPr>
                      </a:lvl1pPr>
                      <a:lvl2pPr marL="342900" algn="l" defTabSz="685800" rtl="0" eaLnBrk="1" latinLnBrk="0" hangingPunct="1">
                        <a:defRPr kumimoji="1" sz="1350" b="1" kern="1200">
                          <a:solidFill>
                            <a:schemeClr val="lt1"/>
                          </a:solidFill>
                          <a:latin typeface="Arial"/>
                          <a:ea typeface="ＭＳ Ｐゴシック"/>
                          <a:cs typeface="ＭＳ Ｐゴシック"/>
                        </a:defRPr>
                      </a:lvl2pPr>
                      <a:lvl3pPr marL="685800" algn="l" defTabSz="685800" rtl="0" eaLnBrk="1" latinLnBrk="0" hangingPunct="1">
                        <a:defRPr kumimoji="1" sz="1350" b="1" kern="1200">
                          <a:solidFill>
                            <a:schemeClr val="lt1"/>
                          </a:solidFill>
                          <a:latin typeface="Arial"/>
                          <a:ea typeface="ＭＳ Ｐゴシック"/>
                          <a:cs typeface="ＭＳ Ｐゴシック"/>
                        </a:defRPr>
                      </a:lvl3pPr>
                      <a:lvl4pPr marL="1028700" algn="l" defTabSz="685800" rtl="0" eaLnBrk="1" latinLnBrk="0" hangingPunct="1">
                        <a:defRPr kumimoji="1" sz="1350" b="1" kern="1200">
                          <a:solidFill>
                            <a:schemeClr val="lt1"/>
                          </a:solidFill>
                          <a:latin typeface="Arial"/>
                          <a:ea typeface="ＭＳ Ｐゴシック"/>
                          <a:cs typeface="ＭＳ Ｐゴシック"/>
                        </a:defRPr>
                      </a:lvl4pPr>
                      <a:lvl5pPr marL="1371600" algn="l" defTabSz="685800" rtl="0" eaLnBrk="1" latinLnBrk="0" hangingPunct="1">
                        <a:defRPr kumimoji="1" sz="1350" b="1" kern="1200">
                          <a:solidFill>
                            <a:schemeClr val="lt1"/>
                          </a:solidFill>
                          <a:latin typeface="Arial"/>
                          <a:ea typeface="ＭＳ Ｐゴシック"/>
                          <a:cs typeface="ＭＳ Ｐゴシック"/>
                        </a:defRPr>
                      </a:lvl5pPr>
                      <a:lvl6pPr marL="1714500" algn="l" defTabSz="685800" rtl="0" eaLnBrk="1" latinLnBrk="0" hangingPunct="1">
                        <a:defRPr kumimoji="1" sz="1350" b="1" kern="1200">
                          <a:solidFill>
                            <a:schemeClr val="lt1"/>
                          </a:solidFill>
                          <a:latin typeface="Arial"/>
                          <a:ea typeface="ＭＳ Ｐゴシック"/>
                          <a:cs typeface="ＭＳ Ｐゴシック"/>
                        </a:defRPr>
                      </a:lvl6pPr>
                      <a:lvl7pPr marL="2057400" algn="l" defTabSz="685800" rtl="0" eaLnBrk="1" latinLnBrk="0" hangingPunct="1">
                        <a:defRPr kumimoji="1" sz="1350" b="1" kern="1200">
                          <a:solidFill>
                            <a:schemeClr val="lt1"/>
                          </a:solidFill>
                          <a:latin typeface="Arial"/>
                          <a:ea typeface="ＭＳ Ｐゴシック"/>
                          <a:cs typeface="ＭＳ Ｐゴシック"/>
                        </a:defRPr>
                      </a:lvl7pPr>
                      <a:lvl8pPr marL="2400300" algn="l" defTabSz="685800" rtl="0" eaLnBrk="1" latinLnBrk="0" hangingPunct="1">
                        <a:defRPr kumimoji="1" sz="1350" b="1" kern="1200">
                          <a:solidFill>
                            <a:schemeClr val="lt1"/>
                          </a:solidFill>
                          <a:latin typeface="Arial"/>
                          <a:ea typeface="ＭＳ Ｐゴシック"/>
                          <a:cs typeface="ＭＳ Ｐゴシック"/>
                        </a:defRPr>
                      </a:lvl8pPr>
                      <a:lvl9pPr marL="2743200" algn="l" defTabSz="685800" rtl="0" eaLnBrk="1" latinLnBrk="0" hangingPunct="1">
                        <a:defRPr kumimoji="1" sz="1350" b="1" kern="1200">
                          <a:solidFill>
                            <a:schemeClr val="lt1"/>
                          </a:solidFill>
                          <a:latin typeface="Arial"/>
                          <a:ea typeface="ＭＳ Ｐゴシック"/>
                          <a:cs typeface="ＭＳ Ｐゴシック"/>
                        </a:defRPr>
                      </a:lvl9pPr>
                    </a:lstStyle>
                    <a:p>
                      <a:pPr marL="0" marR="0" lvl="0" indent="0" algn="ctr" defTabSz="829544" rtl="0" eaLnBrk="1" fontAlgn="auto" latinLnBrk="0" hangingPunct="1">
                        <a:lnSpc>
                          <a:spcPct val="100000"/>
                        </a:lnSpc>
                        <a:spcBef>
                          <a:spcPts val="0"/>
                        </a:spcBef>
                        <a:spcAft>
                          <a:spcPts val="0"/>
                        </a:spcAft>
                        <a:buClrTx/>
                        <a:buSzTx/>
                        <a:buFontTx/>
                        <a:buNone/>
                        <a:tabLst/>
                        <a:defRPr/>
                      </a:pPr>
                      <a:r>
                        <a:rPr kumimoji="1" lang="ja-JP" altLang="en-US" sz="1100" b="0">
                          <a:solidFill>
                            <a:schemeClr val="tx1"/>
                          </a:solidFill>
                          <a:latin typeface="+mn-ea"/>
                          <a:ea typeface="+mn-ea"/>
                        </a:rPr>
                        <a:t>学習のねらい</a:t>
                      </a:r>
                    </a:p>
                  </a:txBody>
                  <a:tcPr marL="108000" marR="108000" marT="72000" marB="72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gridSpan="2">
                  <a:txBody>
                    <a:bodyPr/>
                    <a:lstStyle>
                      <a:lvl1pPr marL="0" algn="l" defTabSz="685800" rtl="0" eaLnBrk="1" latinLnBrk="0" hangingPunct="1">
                        <a:defRPr kumimoji="1" sz="1350" b="1" kern="1200">
                          <a:solidFill>
                            <a:schemeClr val="lt1"/>
                          </a:solidFill>
                          <a:latin typeface="Arial"/>
                          <a:ea typeface="ＭＳ Ｐゴシック"/>
                          <a:cs typeface="ＭＳ Ｐゴシック"/>
                        </a:defRPr>
                      </a:lvl1pPr>
                      <a:lvl2pPr marL="342900" algn="l" defTabSz="685800" rtl="0" eaLnBrk="1" latinLnBrk="0" hangingPunct="1">
                        <a:defRPr kumimoji="1" sz="1350" b="1" kern="1200">
                          <a:solidFill>
                            <a:schemeClr val="lt1"/>
                          </a:solidFill>
                          <a:latin typeface="Arial"/>
                          <a:ea typeface="ＭＳ Ｐゴシック"/>
                          <a:cs typeface="ＭＳ Ｐゴシック"/>
                        </a:defRPr>
                      </a:lvl2pPr>
                      <a:lvl3pPr marL="685800" algn="l" defTabSz="685800" rtl="0" eaLnBrk="1" latinLnBrk="0" hangingPunct="1">
                        <a:defRPr kumimoji="1" sz="1350" b="1" kern="1200">
                          <a:solidFill>
                            <a:schemeClr val="lt1"/>
                          </a:solidFill>
                          <a:latin typeface="Arial"/>
                          <a:ea typeface="ＭＳ Ｐゴシック"/>
                          <a:cs typeface="ＭＳ Ｐゴシック"/>
                        </a:defRPr>
                      </a:lvl3pPr>
                      <a:lvl4pPr marL="1028700" algn="l" defTabSz="685800" rtl="0" eaLnBrk="1" latinLnBrk="0" hangingPunct="1">
                        <a:defRPr kumimoji="1" sz="1350" b="1" kern="1200">
                          <a:solidFill>
                            <a:schemeClr val="lt1"/>
                          </a:solidFill>
                          <a:latin typeface="Arial"/>
                          <a:ea typeface="ＭＳ Ｐゴシック"/>
                          <a:cs typeface="ＭＳ Ｐゴシック"/>
                        </a:defRPr>
                      </a:lvl4pPr>
                      <a:lvl5pPr marL="1371600" algn="l" defTabSz="685800" rtl="0" eaLnBrk="1" latinLnBrk="0" hangingPunct="1">
                        <a:defRPr kumimoji="1" sz="1350" b="1" kern="1200">
                          <a:solidFill>
                            <a:schemeClr val="lt1"/>
                          </a:solidFill>
                          <a:latin typeface="Arial"/>
                          <a:ea typeface="ＭＳ Ｐゴシック"/>
                          <a:cs typeface="ＭＳ Ｐゴシック"/>
                        </a:defRPr>
                      </a:lvl5pPr>
                      <a:lvl6pPr marL="1714500" algn="l" defTabSz="685800" rtl="0" eaLnBrk="1" latinLnBrk="0" hangingPunct="1">
                        <a:defRPr kumimoji="1" sz="1350" b="1" kern="1200">
                          <a:solidFill>
                            <a:schemeClr val="lt1"/>
                          </a:solidFill>
                          <a:latin typeface="Arial"/>
                          <a:ea typeface="ＭＳ Ｐゴシック"/>
                          <a:cs typeface="ＭＳ Ｐゴシック"/>
                        </a:defRPr>
                      </a:lvl6pPr>
                      <a:lvl7pPr marL="2057400" algn="l" defTabSz="685800" rtl="0" eaLnBrk="1" latinLnBrk="0" hangingPunct="1">
                        <a:defRPr kumimoji="1" sz="1350" b="1" kern="1200">
                          <a:solidFill>
                            <a:schemeClr val="lt1"/>
                          </a:solidFill>
                          <a:latin typeface="Arial"/>
                          <a:ea typeface="ＭＳ Ｐゴシック"/>
                          <a:cs typeface="ＭＳ Ｐゴシック"/>
                        </a:defRPr>
                      </a:lvl7pPr>
                      <a:lvl8pPr marL="2400300" algn="l" defTabSz="685800" rtl="0" eaLnBrk="1" latinLnBrk="0" hangingPunct="1">
                        <a:defRPr kumimoji="1" sz="1350" b="1" kern="1200">
                          <a:solidFill>
                            <a:schemeClr val="lt1"/>
                          </a:solidFill>
                          <a:latin typeface="Arial"/>
                          <a:ea typeface="ＭＳ Ｐゴシック"/>
                          <a:cs typeface="ＭＳ Ｐゴシック"/>
                        </a:defRPr>
                      </a:lvl8pPr>
                      <a:lvl9pPr marL="2743200" algn="l" defTabSz="685800" rtl="0" eaLnBrk="1" latinLnBrk="0" hangingPunct="1">
                        <a:defRPr kumimoji="1" sz="1350" b="1" kern="1200">
                          <a:solidFill>
                            <a:schemeClr val="lt1"/>
                          </a:solidFill>
                          <a:latin typeface="Arial"/>
                          <a:ea typeface="ＭＳ Ｐゴシック"/>
                          <a:cs typeface="ＭＳ Ｐゴシック"/>
                        </a:defRPr>
                      </a:lvl9pPr>
                    </a:lstStyle>
                    <a:p>
                      <a:pPr>
                        <a:spcBef>
                          <a:spcPts val="300"/>
                        </a:spcBef>
                      </a:pPr>
                      <a:r>
                        <a:rPr kumimoji="1" lang="ja-JP" altLang="en-US" sz="1100" b="0" u="sng">
                          <a:solidFill>
                            <a:schemeClr val="tx1"/>
                          </a:solidFill>
                          <a:latin typeface="+mn-ea"/>
                          <a:ea typeface="+mn-ea"/>
                        </a:rPr>
                        <a:t>わたしたちができることを考える～助けられる側から助ける側へ～</a:t>
                      </a:r>
                    </a:p>
                    <a:p>
                      <a:pPr>
                        <a:spcBef>
                          <a:spcPts val="300"/>
                        </a:spcBef>
                      </a:pPr>
                      <a:r>
                        <a:rPr kumimoji="1" lang="ja-JP" altLang="en-US" sz="1100" b="0">
                          <a:solidFill>
                            <a:schemeClr val="tx1"/>
                          </a:solidFill>
                          <a:latin typeface="ＭＳ Ｐ明朝" panose="02020600040205080304" pitchFamily="18" charset="-128"/>
                          <a:ea typeface="ＭＳ Ｐ明朝" panose="02020600040205080304" pitchFamily="18" charset="-128"/>
                        </a:rPr>
                        <a:t>　■自助と共助について知る</a:t>
                      </a:r>
                      <a:br>
                        <a:rPr kumimoji="1" lang="en-US" altLang="ja-JP" sz="1100" b="0">
                          <a:solidFill>
                            <a:schemeClr val="tx1"/>
                          </a:solidFill>
                          <a:latin typeface="ＭＳ Ｐ明朝" panose="02020600040205080304" pitchFamily="18" charset="-128"/>
                          <a:ea typeface="ＭＳ Ｐ明朝" panose="02020600040205080304" pitchFamily="18" charset="-128"/>
                        </a:rPr>
                      </a:br>
                      <a:r>
                        <a:rPr kumimoji="1" lang="ja-JP" altLang="en-US" sz="1100" b="0">
                          <a:solidFill>
                            <a:schemeClr val="tx1"/>
                          </a:solidFill>
                          <a:latin typeface="ＭＳ Ｐ明朝" panose="02020600040205080304" pitchFamily="18" charset="-128"/>
                          <a:ea typeface="ＭＳ Ｐ明朝" panose="02020600040205080304" pitchFamily="18" charset="-128"/>
                        </a:rPr>
                        <a:t>　■災害時の状況は様々であることを知る</a:t>
                      </a:r>
                      <a:br>
                        <a:rPr kumimoji="1" lang="en-US" altLang="ja-JP" sz="1100" b="0">
                          <a:solidFill>
                            <a:schemeClr val="tx1"/>
                          </a:solidFill>
                          <a:latin typeface="ＭＳ Ｐ明朝" panose="02020600040205080304" pitchFamily="18" charset="-128"/>
                          <a:ea typeface="ＭＳ Ｐ明朝" panose="02020600040205080304" pitchFamily="18" charset="-128"/>
                        </a:rPr>
                      </a:br>
                      <a:r>
                        <a:rPr kumimoji="1" lang="ja-JP" altLang="en-US" sz="1100" b="0">
                          <a:solidFill>
                            <a:schemeClr val="tx1"/>
                          </a:solidFill>
                          <a:latin typeface="ＭＳ Ｐ明朝" panose="02020600040205080304" pitchFamily="18" charset="-128"/>
                          <a:ea typeface="ＭＳ Ｐ明朝" panose="02020600040205080304" pitchFamily="18" charset="-128"/>
                        </a:rPr>
                        <a:t>　■助けられる側から助ける側へなれることを知り、何ができるか考える</a:t>
                      </a:r>
                    </a:p>
                  </a:txBody>
                  <a:tcPr marL="108000" marR="108000" marT="72000" marB="72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extLst>
                  <a:ext uri="{0D108BD9-81ED-4DB2-BD59-A6C34878D82A}">
                    <a16:rowId xmlns:a16="http://schemas.microsoft.com/office/drawing/2014/main" val="10000"/>
                  </a:ext>
                </a:extLst>
              </a:tr>
              <a:tr h="517380">
                <a:tc>
                  <a:txBody>
                    <a:bodyPr/>
                    <a:lstStyle>
                      <a:lvl1pPr marL="0" algn="l" defTabSz="685800" rtl="0" eaLnBrk="1" latinLnBrk="0" hangingPunct="1">
                        <a:defRPr kumimoji="1" sz="1350" kern="1200">
                          <a:solidFill>
                            <a:schemeClr val="dk1"/>
                          </a:solidFill>
                          <a:latin typeface="Arial"/>
                          <a:ea typeface="ＭＳ Ｐゴシック"/>
                          <a:cs typeface="ＭＳ Ｐゴシック"/>
                        </a:defRPr>
                      </a:lvl1pPr>
                      <a:lvl2pPr marL="342900" algn="l" defTabSz="685800" rtl="0" eaLnBrk="1" latinLnBrk="0" hangingPunct="1">
                        <a:defRPr kumimoji="1" sz="1350" kern="1200">
                          <a:solidFill>
                            <a:schemeClr val="dk1"/>
                          </a:solidFill>
                          <a:latin typeface="Arial"/>
                          <a:ea typeface="ＭＳ Ｐゴシック"/>
                          <a:cs typeface="ＭＳ Ｐゴシック"/>
                        </a:defRPr>
                      </a:lvl2pPr>
                      <a:lvl3pPr marL="685800" algn="l" defTabSz="685800" rtl="0" eaLnBrk="1" latinLnBrk="0" hangingPunct="1">
                        <a:defRPr kumimoji="1" sz="1350" kern="1200">
                          <a:solidFill>
                            <a:schemeClr val="dk1"/>
                          </a:solidFill>
                          <a:latin typeface="Arial"/>
                          <a:ea typeface="ＭＳ Ｐゴシック"/>
                          <a:cs typeface="ＭＳ Ｐゴシック"/>
                        </a:defRPr>
                      </a:lvl3pPr>
                      <a:lvl4pPr marL="1028700" algn="l" defTabSz="685800" rtl="0" eaLnBrk="1" latinLnBrk="0" hangingPunct="1">
                        <a:defRPr kumimoji="1" sz="1350" kern="1200">
                          <a:solidFill>
                            <a:schemeClr val="dk1"/>
                          </a:solidFill>
                          <a:latin typeface="Arial"/>
                          <a:ea typeface="ＭＳ Ｐゴシック"/>
                          <a:cs typeface="ＭＳ Ｐゴシック"/>
                        </a:defRPr>
                      </a:lvl4pPr>
                      <a:lvl5pPr marL="1371600" algn="l" defTabSz="685800" rtl="0" eaLnBrk="1" latinLnBrk="0" hangingPunct="1">
                        <a:defRPr kumimoji="1" sz="1350" kern="1200">
                          <a:solidFill>
                            <a:schemeClr val="dk1"/>
                          </a:solidFill>
                          <a:latin typeface="Arial"/>
                          <a:ea typeface="ＭＳ Ｐゴシック"/>
                          <a:cs typeface="ＭＳ Ｐゴシック"/>
                        </a:defRPr>
                      </a:lvl5pPr>
                      <a:lvl6pPr marL="1714500" algn="l" defTabSz="685800" rtl="0" eaLnBrk="1" latinLnBrk="0" hangingPunct="1">
                        <a:defRPr kumimoji="1" sz="1350" kern="1200">
                          <a:solidFill>
                            <a:schemeClr val="dk1"/>
                          </a:solidFill>
                          <a:latin typeface="Arial"/>
                          <a:ea typeface="ＭＳ Ｐゴシック"/>
                          <a:cs typeface="ＭＳ Ｐゴシック"/>
                        </a:defRPr>
                      </a:lvl6pPr>
                      <a:lvl7pPr marL="2057400" algn="l" defTabSz="685800" rtl="0" eaLnBrk="1" latinLnBrk="0" hangingPunct="1">
                        <a:defRPr kumimoji="1" sz="1350" kern="1200">
                          <a:solidFill>
                            <a:schemeClr val="dk1"/>
                          </a:solidFill>
                          <a:latin typeface="Arial"/>
                          <a:ea typeface="ＭＳ Ｐゴシック"/>
                          <a:cs typeface="ＭＳ Ｐゴシック"/>
                        </a:defRPr>
                      </a:lvl7pPr>
                      <a:lvl8pPr marL="2400300" algn="l" defTabSz="685800" rtl="0" eaLnBrk="1" latinLnBrk="0" hangingPunct="1">
                        <a:defRPr kumimoji="1" sz="1350" kern="1200">
                          <a:solidFill>
                            <a:schemeClr val="dk1"/>
                          </a:solidFill>
                          <a:latin typeface="Arial"/>
                          <a:ea typeface="ＭＳ Ｐゴシック"/>
                          <a:cs typeface="ＭＳ Ｐゴシック"/>
                        </a:defRPr>
                      </a:lvl8pPr>
                      <a:lvl9pPr marL="2743200" algn="l" defTabSz="685800" rtl="0" eaLnBrk="1" latinLnBrk="0" hangingPunct="1">
                        <a:defRPr kumimoji="1" sz="1350" kern="1200">
                          <a:solidFill>
                            <a:schemeClr val="dk1"/>
                          </a:solidFill>
                          <a:latin typeface="Arial"/>
                          <a:ea typeface="ＭＳ Ｐゴシック"/>
                          <a:cs typeface="ＭＳ Ｐゴシック"/>
                        </a:defRPr>
                      </a:lvl9pPr>
                    </a:lstStyle>
                    <a:p>
                      <a:pPr algn="ctr"/>
                      <a:r>
                        <a:rPr lang="ja-JP" altLang="en-US" sz="1100">
                          <a:solidFill>
                            <a:schemeClr val="tx1"/>
                          </a:solidFill>
                          <a:latin typeface="+mn-ea"/>
                          <a:ea typeface="+mn-ea"/>
                        </a:rPr>
                        <a:t>必要物品・資料</a:t>
                      </a:r>
                    </a:p>
                  </a:txBody>
                  <a:tcPr marL="108000" marR="108000" marT="72000" marB="72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685800" rtl="0" eaLnBrk="1" latinLnBrk="0" hangingPunct="1">
                        <a:defRPr kumimoji="1" sz="1350" kern="1200">
                          <a:solidFill>
                            <a:schemeClr val="dk1"/>
                          </a:solidFill>
                          <a:latin typeface="Arial"/>
                          <a:ea typeface="ＭＳ Ｐゴシック"/>
                          <a:cs typeface="ＭＳ Ｐゴシック"/>
                        </a:defRPr>
                      </a:lvl1pPr>
                      <a:lvl2pPr marL="342900" algn="l" defTabSz="685800" rtl="0" eaLnBrk="1" latinLnBrk="0" hangingPunct="1">
                        <a:defRPr kumimoji="1" sz="1350" kern="1200">
                          <a:solidFill>
                            <a:schemeClr val="dk1"/>
                          </a:solidFill>
                          <a:latin typeface="Arial"/>
                          <a:ea typeface="ＭＳ Ｐゴシック"/>
                          <a:cs typeface="ＭＳ Ｐゴシック"/>
                        </a:defRPr>
                      </a:lvl2pPr>
                      <a:lvl3pPr marL="685800" algn="l" defTabSz="685800" rtl="0" eaLnBrk="1" latinLnBrk="0" hangingPunct="1">
                        <a:defRPr kumimoji="1" sz="1350" kern="1200">
                          <a:solidFill>
                            <a:schemeClr val="dk1"/>
                          </a:solidFill>
                          <a:latin typeface="Arial"/>
                          <a:ea typeface="ＭＳ Ｐゴシック"/>
                          <a:cs typeface="ＭＳ Ｐゴシック"/>
                        </a:defRPr>
                      </a:lvl3pPr>
                      <a:lvl4pPr marL="1028700" algn="l" defTabSz="685800" rtl="0" eaLnBrk="1" latinLnBrk="0" hangingPunct="1">
                        <a:defRPr kumimoji="1" sz="1350" kern="1200">
                          <a:solidFill>
                            <a:schemeClr val="dk1"/>
                          </a:solidFill>
                          <a:latin typeface="Arial"/>
                          <a:ea typeface="ＭＳ Ｐゴシック"/>
                          <a:cs typeface="ＭＳ Ｐゴシック"/>
                        </a:defRPr>
                      </a:lvl4pPr>
                      <a:lvl5pPr marL="1371600" algn="l" defTabSz="685800" rtl="0" eaLnBrk="1" latinLnBrk="0" hangingPunct="1">
                        <a:defRPr kumimoji="1" sz="1350" kern="1200">
                          <a:solidFill>
                            <a:schemeClr val="dk1"/>
                          </a:solidFill>
                          <a:latin typeface="Arial"/>
                          <a:ea typeface="ＭＳ Ｐゴシック"/>
                          <a:cs typeface="ＭＳ Ｐゴシック"/>
                        </a:defRPr>
                      </a:lvl5pPr>
                      <a:lvl6pPr marL="1714500" algn="l" defTabSz="685800" rtl="0" eaLnBrk="1" latinLnBrk="0" hangingPunct="1">
                        <a:defRPr kumimoji="1" sz="1350" kern="1200">
                          <a:solidFill>
                            <a:schemeClr val="dk1"/>
                          </a:solidFill>
                          <a:latin typeface="Arial"/>
                          <a:ea typeface="ＭＳ Ｐゴシック"/>
                          <a:cs typeface="ＭＳ Ｐゴシック"/>
                        </a:defRPr>
                      </a:lvl6pPr>
                      <a:lvl7pPr marL="2057400" algn="l" defTabSz="685800" rtl="0" eaLnBrk="1" latinLnBrk="0" hangingPunct="1">
                        <a:defRPr kumimoji="1" sz="1350" kern="1200">
                          <a:solidFill>
                            <a:schemeClr val="dk1"/>
                          </a:solidFill>
                          <a:latin typeface="Arial"/>
                          <a:ea typeface="ＭＳ Ｐゴシック"/>
                          <a:cs typeface="ＭＳ Ｐゴシック"/>
                        </a:defRPr>
                      </a:lvl7pPr>
                      <a:lvl8pPr marL="2400300" algn="l" defTabSz="685800" rtl="0" eaLnBrk="1" latinLnBrk="0" hangingPunct="1">
                        <a:defRPr kumimoji="1" sz="1350" kern="1200">
                          <a:solidFill>
                            <a:schemeClr val="dk1"/>
                          </a:solidFill>
                          <a:latin typeface="Arial"/>
                          <a:ea typeface="ＭＳ Ｐゴシック"/>
                          <a:cs typeface="ＭＳ Ｐゴシック"/>
                        </a:defRPr>
                      </a:lvl8pPr>
                      <a:lvl9pPr marL="2743200" algn="l" defTabSz="685800" rtl="0" eaLnBrk="1" latinLnBrk="0" hangingPunct="1">
                        <a:defRPr kumimoji="1" sz="1350" kern="1200">
                          <a:solidFill>
                            <a:schemeClr val="dk1"/>
                          </a:solidFill>
                          <a:latin typeface="Arial"/>
                          <a:ea typeface="ＭＳ Ｐゴシック"/>
                          <a:cs typeface="ＭＳ Ｐゴシック"/>
                        </a:defRPr>
                      </a:lvl9pPr>
                    </a:lstStyle>
                    <a:p>
                      <a:pPr marL="171450" indent="-171450">
                        <a:spcBef>
                          <a:spcPts val="300"/>
                        </a:spcBef>
                        <a:buFont typeface="Wingdings" panose="05000000000000000000" pitchFamily="2" charset="2"/>
                        <a:buChar char="p"/>
                      </a:pPr>
                      <a:r>
                        <a:rPr lang="ja-JP" altLang="en-US" sz="1100" spc="0">
                          <a:solidFill>
                            <a:schemeClr val="tx1"/>
                          </a:solidFill>
                          <a:latin typeface="ＭＳ Ｐ明朝" panose="02020600040205080304" pitchFamily="18" charset="-128"/>
                          <a:ea typeface="ＭＳ Ｐ明朝" panose="02020600040205080304" pitchFamily="18" charset="-128"/>
                        </a:rPr>
                        <a:t>授業用スライド資料（高学年④）</a:t>
                      </a:r>
                      <a:endParaRPr lang="en-US" altLang="ja-JP" sz="1100" spc="0">
                        <a:solidFill>
                          <a:schemeClr val="tx1"/>
                        </a:solidFill>
                        <a:latin typeface="ＭＳ Ｐ明朝" panose="02020600040205080304" pitchFamily="18" charset="-128"/>
                        <a:ea typeface="ＭＳ Ｐ明朝" panose="02020600040205080304" pitchFamily="18" charset="-128"/>
                      </a:endParaRPr>
                    </a:p>
                    <a:p>
                      <a:pPr marL="171450" marR="0" lvl="0" indent="-171450" algn="l" defTabSz="685800" rtl="0" eaLnBrk="1" fontAlgn="auto" latinLnBrk="0" hangingPunct="1">
                        <a:lnSpc>
                          <a:spcPct val="100000"/>
                        </a:lnSpc>
                        <a:spcBef>
                          <a:spcPts val="300"/>
                        </a:spcBef>
                        <a:spcAft>
                          <a:spcPts val="0"/>
                        </a:spcAft>
                        <a:buClrTx/>
                        <a:buSzTx/>
                        <a:buFont typeface="Wingdings" panose="05000000000000000000" pitchFamily="2" charset="2"/>
                        <a:buChar char="p"/>
                        <a:tabLst/>
                        <a:defRPr/>
                      </a:pPr>
                      <a:r>
                        <a:rPr lang="ja-JP" altLang="en-US" sz="1100">
                          <a:solidFill>
                            <a:schemeClr val="tx1"/>
                          </a:solidFill>
                          <a:latin typeface="ＭＳ Ｐ明朝" panose="02020600040205080304" pitchFamily="18" charset="-128"/>
                          <a:ea typeface="ＭＳ Ｐ明朝" panose="02020600040205080304" pitchFamily="18" charset="-128"/>
                        </a:rPr>
                        <a:t>ワークシート</a:t>
                      </a:r>
                      <a:r>
                        <a:rPr kumimoji="1" lang="ja-JP" altLang="en-US" sz="1100" kern="1200">
                          <a:solidFill>
                            <a:schemeClr val="tx1"/>
                          </a:solidFill>
                          <a:latin typeface="ＭＳ Ｐ明朝" panose="02020600040205080304" pitchFamily="18" charset="-128"/>
                          <a:ea typeface="ＭＳ Ｐ明朝" panose="02020600040205080304" pitchFamily="18" charset="-128"/>
                        </a:rPr>
                        <a:t>（高学年</a:t>
                      </a:r>
                      <a:r>
                        <a:rPr kumimoji="1" lang="ja-JP" altLang="en-US" sz="1100" kern="1200">
                          <a:solidFill>
                            <a:schemeClr val="tx1"/>
                          </a:solidFill>
                          <a:latin typeface="ＭＳ Ｐ明朝" panose="02020600040205080304" pitchFamily="18" charset="-128"/>
                          <a:ea typeface="ＭＳ Ｐ明朝" panose="02020600040205080304" pitchFamily="18" charset="-128"/>
                          <a:cs typeface="ＭＳ Ｐゴシック"/>
                        </a:rPr>
                        <a:t>④）</a:t>
                      </a:r>
                      <a:endParaRPr kumimoji="1" lang="en-US" altLang="ja-JP" sz="1100" kern="1200">
                        <a:solidFill>
                          <a:schemeClr val="tx1"/>
                        </a:solidFill>
                        <a:latin typeface="ＭＳ Ｐ明朝" panose="02020600040205080304" pitchFamily="18" charset="-128"/>
                        <a:ea typeface="ＭＳ Ｐ明朝" panose="02020600040205080304" pitchFamily="18" charset="-128"/>
                        <a:cs typeface="ＭＳ Ｐゴシック"/>
                      </a:endParaRPr>
                    </a:p>
                  </a:txBody>
                  <a:tcPr marL="108000" marR="108000" marT="72000" marB="72000" anchor="ctr">
                    <a:lnL w="9525" cap="flat" cmpd="sng" algn="ctr">
                      <a:solidFill>
                        <a:sysClr val="windowText" lastClr="000000"/>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1450" indent="-171450">
                        <a:spcBef>
                          <a:spcPts val="300"/>
                        </a:spcBef>
                        <a:buFont typeface="Wingdings" panose="05000000000000000000" pitchFamily="2" charset="2"/>
                        <a:buChar char="p"/>
                      </a:pPr>
                      <a:r>
                        <a:rPr lang="ja-JP" altLang="en-US" sz="1100" dirty="0">
                          <a:solidFill>
                            <a:schemeClr val="tx1"/>
                          </a:solidFill>
                          <a:latin typeface="ＭＳ Ｐ明朝" panose="02020600040205080304" pitchFamily="18" charset="-128"/>
                          <a:ea typeface="ＭＳ Ｐ明朝" panose="02020600040205080304" pitchFamily="18" charset="-128"/>
                        </a:rPr>
                        <a:t>プロジェクター・スクリーン</a:t>
                      </a:r>
                      <a:endParaRPr lang="en-US" altLang="ja-JP" sz="1100" dirty="0">
                        <a:solidFill>
                          <a:schemeClr val="tx1"/>
                        </a:solidFill>
                        <a:latin typeface="ＭＳ Ｐ明朝" panose="02020600040205080304" pitchFamily="18" charset="-128"/>
                        <a:ea typeface="ＭＳ Ｐ明朝" panose="02020600040205080304" pitchFamily="18" charset="-128"/>
                      </a:endParaRPr>
                    </a:p>
                    <a:p>
                      <a:pPr marL="171450" indent="-171450">
                        <a:spcBef>
                          <a:spcPts val="300"/>
                        </a:spcBef>
                        <a:buFont typeface="Wingdings" panose="05000000000000000000" pitchFamily="2" charset="2"/>
                        <a:buChar char="p"/>
                      </a:pPr>
                      <a:r>
                        <a:rPr lang="ja-JP" altLang="en-US" sz="1100" dirty="0">
                          <a:solidFill>
                            <a:schemeClr val="tx1"/>
                          </a:solidFill>
                          <a:latin typeface="ＭＳ Ｐ明朝" panose="02020600040205080304" pitchFamily="18" charset="-128"/>
                          <a:ea typeface="ＭＳ Ｐ明朝" panose="02020600040205080304" pitchFamily="18" charset="-128"/>
                        </a:rPr>
                        <a:t>レーザーポインター　（もしくは差し棒）</a:t>
                      </a:r>
                    </a:p>
                  </a:txBody>
                  <a:tcPr marL="108000" marR="108000" marT="72000" marB="72000" anchor="ctr">
                    <a:lnL w="9525" cap="flat" cmpd="sng" algn="ctr">
                      <a:no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bl>
          </a:graphicData>
        </a:graphic>
      </p:graphicFrame>
      <p:sp>
        <p:nvSpPr>
          <p:cNvPr id="18" name="正方形/長方形 17">
            <a:extLst>
              <a:ext uri="{FF2B5EF4-FFF2-40B4-BE49-F238E27FC236}">
                <a16:creationId xmlns:a16="http://schemas.microsoft.com/office/drawing/2014/main" id="{9B3ABBCD-CFCE-FE43-5962-9FA3AF4AF8B2}"/>
              </a:ext>
            </a:extLst>
          </p:cNvPr>
          <p:cNvSpPr/>
          <p:nvPr/>
        </p:nvSpPr>
        <p:spPr>
          <a:xfrm>
            <a:off x="2420215" y="7624250"/>
            <a:ext cx="2381250" cy="1293106"/>
          </a:xfrm>
          <a:prstGeom prst="rect">
            <a:avLst/>
          </a:prstGeom>
          <a:solidFill>
            <a:schemeClr val="bg1"/>
          </a:solidFill>
          <a:ln w="6350">
            <a:solidFill>
              <a:schemeClr val="tx1"/>
            </a:solidFill>
            <a:prstDash val="sysDot"/>
          </a:ln>
        </p:spPr>
        <p:txBody>
          <a:bodyPr wrap="square" lIns="36000" tIns="18000" rIns="36000" bIns="18000">
            <a:spAutoFit/>
          </a:bodyPr>
          <a:lstStyle/>
          <a:p>
            <a:pPr marL="72000" marR="0" lvl="0" indent="-72000" algn="l" defTabSz="457200" rtl="0" eaLnBrk="1" fontAlgn="auto" latinLnBrk="0" hangingPunct="1">
              <a:lnSpc>
                <a:spcPts val="1200"/>
              </a:lnSpc>
              <a:spcBef>
                <a:spcPts val="300"/>
              </a:spcBef>
              <a:spcAft>
                <a:spcPts val="0"/>
              </a:spcAft>
              <a:buClrTx/>
              <a:buSzTx/>
              <a:buFontTx/>
              <a:buNone/>
              <a:defRPr/>
            </a:pPr>
            <a:r>
              <a:rPr kumimoji="1" lang="en-US" altLang="ja-JP"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rPr>
              <a:t>A</a:t>
            </a:r>
            <a:r>
              <a:rPr kumimoji="1" lang="ja-JP" altLang="en-US"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rPr>
              <a:t> ：</a:t>
            </a:r>
            <a:r>
              <a:rPr kumimoji="1" lang="ja-JP" altLang="en-US" sz="1000" b="0" i="0" u="none" strike="noStrike" kern="1200" cap="none" normalizeH="0" noProof="0" dirty="0">
                <a:ln>
                  <a:noFill/>
                </a:ln>
                <a:solidFill>
                  <a:prstClr val="black"/>
                </a:solidFill>
                <a:effectLst/>
                <a:uLnTx/>
                <a:uFillTx/>
                <a:latin typeface="Century" panose="02040604050505020304" pitchFamily="18" charset="0"/>
                <a:ea typeface="ＭＳ Ｐ明朝" panose="02020600040205080304" pitchFamily="18" charset="-128"/>
              </a:rPr>
              <a:t>川から離れた安全な場所に家があるため、あなたと家族は避難せず家で過ごすことにしました。すると、近所の足腰の悪いお年寄りが雨の中歩いて避難しています。</a:t>
            </a:r>
            <a:endParaRPr kumimoji="1" lang="en-US" altLang="ja-JP" sz="1000" b="0" i="0" u="none" strike="noStrike" kern="1200" cap="none" normalizeH="0" noProof="0" dirty="0">
              <a:ln>
                <a:noFill/>
              </a:ln>
              <a:solidFill>
                <a:prstClr val="black"/>
              </a:solidFill>
              <a:effectLst/>
              <a:uLnTx/>
              <a:uFillTx/>
              <a:latin typeface="Century" panose="02040604050505020304" pitchFamily="18" charset="0"/>
              <a:ea typeface="ＭＳ Ｐ明朝" panose="02020600040205080304" pitchFamily="18" charset="-128"/>
            </a:endParaRPr>
          </a:p>
          <a:p>
            <a:pPr marL="72000" marR="0" lvl="0" indent="-72000" algn="l" defTabSz="457200" rtl="0" eaLnBrk="1" fontAlgn="auto" latinLnBrk="0" hangingPunct="1">
              <a:lnSpc>
                <a:spcPts val="1200"/>
              </a:lnSpc>
              <a:spcBef>
                <a:spcPts val="15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rPr>
              <a:t>B</a:t>
            </a:r>
            <a:r>
              <a:rPr kumimoji="1" lang="ja-JP" altLang="en-US"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rPr>
              <a:t> ：</a:t>
            </a:r>
            <a:r>
              <a:rPr kumimoji="1" lang="ja-JP" altLang="en-US" sz="1000" dirty="0">
                <a:solidFill>
                  <a:prstClr val="black"/>
                </a:solidFill>
                <a:latin typeface="Century" panose="02040604050505020304" pitchFamily="18" charset="0"/>
                <a:ea typeface="ＭＳ Ｐ明朝" panose="02020600040205080304" pitchFamily="18" charset="-128"/>
              </a:rPr>
              <a:t>あなたの住む地域に「警戒レベル４　避難指示」が発令され避難場所も設置されたため、避難することにしました。お隣の人は避難せず家にいるようです。</a:t>
            </a:r>
          </a:p>
        </p:txBody>
      </p:sp>
      <p:grpSp>
        <p:nvGrpSpPr>
          <p:cNvPr id="20" name="グループ化 19">
            <a:extLst>
              <a:ext uri="{FF2B5EF4-FFF2-40B4-BE49-F238E27FC236}">
                <a16:creationId xmlns:a16="http://schemas.microsoft.com/office/drawing/2014/main" id="{D311521B-1C59-5FB8-3E22-69C4735982C7}"/>
              </a:ext>
            </a:extLst>
          </p:cNvPr>
          <p:cNvGrpSpPr/>
          <p:nvPr/>
        </p:nvGrpSpPr>
        <p:grpSpPr>
          <a:xfrm>
            <a:off x="224051" y="7650801"/>
            <a:ext cx="1800000" cy="1008000"/>
            <a:chOff x="209762" y="7661314"/>
            <a:chExt cx="1800000" cy="1008000"/>
          </a:xfrm>
        </p:grpSpPr>
        <p:sp>
          <p:nvSpPr>
            <p:cNvPr id="21" name="角丸四角形 17">
              <a:extLst>
                <a:ext uri="{FF2B5EF4-FFF2-40B4-BE49-F238E27FC236}">
                  <a16:creationId xmlns:a16="http://schemas.microsoft.com/office/drawing/2014/main" id="{CFF0597E-8C11-5884-B7D1-BE2C501A569F}"/>
                </a:ext>
              </a:extLst>
            </p:cNvPr>
            <p:cNvSpPr/>
            <p:nvPr/>
          </p:nvSpPr>
          <p:spPr>
            <a:xfrm>
              <a:off x="209762" y="7661314"/>
              <a:ext cx="1800000" cy="1008000"/>
            </a:xfrm>
            <a:prstGeom prst="roundRect">
              <a:avLst>
                <a:gd name="adj" fmla="val 8478"/>
              </a:avLst>
            </a:prstGeom>
            <a:solidFill>
              <a:sysClr val="window" lastClr="FFFFFF"/>
            </a:solidFill>
            <a:ln w="12700">
              <a:solidFill>
                <a:schemeClr val="tx1"/>
              </a:solidFill>
              <a:prstDash val="sysDot"/>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22" name="テキスト ボックス 21">
              <a:extLst>
                <a:ext uri="{FF2B5EF4-FFF2-40B4-BE49-F238E27FC236}">
                  <a16:creationId xmlns:a16="http://schemas.microsoft.com/office/drawing/2014/main" id="{729D7495-9D27-0172-8E8E-869328660B2A}"/>
                </a:ext>
              </a:extLst>
            </p:cNvPr>
            <p:cNvSpPr txBox="1"/>
            <p:nvPr/>
          </p:nvSpPr>
          <p:spPr>
            <a:xfrm>
              <a:off x="286278" y="7695705"/>
              <a:ext cx="1683015" cy="948978"/>
            </a:xfrm>
            <a:prstGeom prst="rect">
              <a:avLst/>
            </a:prstGeom>
            <a:noFill/>
          </p:spPr>
          <p:txBody>
            <a:bodyPr wrap="square" lIns="0" tIns="0" rIns="0" bIns="0" rtlCol="0" anchor="ctr" anchorCtr="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rtl="0" eaLnBrk="1" fontAlgn="auto" latinLnBrk="0" hangingPunct="1">
                <a:lnSpc>
                  <a:spcPts val="1400"/>
                </a:lnSpc>
                <a:spcBef>
                  <a:spcPts val="0"/>
                </a:spcBef>
                <a:spcAft>
                  <a:spcPts val="0"/>
                </a:spcAft>
                <a:buClrTx/>
                <a:buSzTx/>
                <a:buFontTx/>
                <a:buNone/>
                <a:tabLst/>
                <a:defRPr/>
              </a:pP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50" normalizeH="0" noProof="0">
                  <a:ln>
                    <a:noFill/>
                  </a:ln>
                  <a:solidFill>
                    <a:prstClr val="black"/>
                  </a:solidFill>
                  <a:effectLst/>
                  <a:uLnTx/>
                  <a:uFillTx/>
                  <a:latin typeface="Arial Black"/>
                  <a:ea typeface="ＭＳ Ｐゴシック"/>
                </a:rPr>
                <a:t>他者に対して、小学生の自分は何ができるかを具体的に深く考えることで思いやりの心を育てるとともに、実行できる力を育成する。</a:t>
              </a:r>
            </a:p>
          </p:txBody>
        </p:sp>
        <p:sp>
          <p:nvSpPr>
            <p:cNvPr id="23" name="テキスト ボックス 22">
              <a:extLst>
                <a:ext uri="{FF2B5EF4-FFF2-40B4-BE49-F238E27FC236}">
                  <a16:creationId xmlns:a16="http://schemas.microsoft.com/office/drawing/2014/main" id="{AB5EB2D7-1DE6-B9AA-F89C-0184A4ADA425}"/>
                </a:ext>
              </a:extLst>
            </p:cNvPr>
            <p:cNvSpPr txBox="1"/>
            <p:nvPr/>
          </p:nvSpPr>
          <p:spPr>
            <a:xfrm>
              <a:off x="250524" y="7854734"/>
              <a:ext cx="1718769" cy="172800"/>
            </a:xfrm>
            <a:prstGeom prst="rect">
              <a:avLst/>
            </a:prstGeom>
            <a:solidFill>
              <a:sysClr val="windowText" lastClr="000000"/>
            </a:solidFill>
          </p:spPr>
          <p:txBody>
            <a:bodyPr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HGP創英角ｺﾞｼｯｸUB"/>
                  <a:ea typeface="HGP創英角ｺﾞｼｯｸUB"/>
                </a:rPr>
                <a:t>課題解決学習活動（疑似体験）</a:t>
              </a:r>
              <a:endParaRPr kumimoji="0" lang="en-US" altLang="ja-JP" sz="1000" b="0" i="0" u="none" strike="noStrike" kern="0" cap="none" spc="0" normalizeH="0" baseline="0" noProof="0">
                <a:ln>
                  <a:noFill/>
                </a:ln>
                <a:solidFill>
                  <a:prstClr val="white"/>
                </a:solidFill>
                <a:effectLst/>
                <a:uLnTx/>
                <a:uFillTx/>
                <a:latin typeface="HGP創英角ｺﾞｼｯｸUB"/>
                <a:ea typeface="HGP創英角ｺﾞｼｯｸUB"/>
              </a:endParaRPr>
            </a:p>
          </p:txBody>
        </p:sp>
      </p:grpSp>
      <p:sp>
        <p:nvSpPr>
          <p:cNvPr id="24" name="正方形/長方形 23">
            <a:extLst>
              <a:ext uri="{FF2B5EF4-FFF2-40B4-BE49-F238E27FC236}">
                <a16:creationId xmlns:a16="http://schemas.microsoft.com/office/drawing/2014/main" id="{D00DC42C-4447-2DBA-91F4-A34473BB28C6}"/>
              </a:ext>
            </a:extLst>
          </p:cNvPr>
          <p:cNvSpPr/>
          <p:nvPr/>
        </p:nvSpPr>
        <p:spPr>
          <a:xfrm>
            <a:off x="2425465" y="6563126"/>
            <a:ext cx="2376000" cy="216000"/>
          </a:xfrm>
          <a:prstGeom prst="rect">
            <a:avLst/>
          </a:prstGeom>
          <a:solidFill>
            <a:schemeClr val="bg1"/>
          </a:solidFill>
          <a:ln w="6350" cap="flat" cmpd="sng" algn="ctr">
            <a:solidFill>
              <a:schemeClr val="tx1"/>
            </a:solidFill>
            <a:prstDash val="solid"/>
            <a:miter lim="800000"/>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Arial Black"/>
                <a:ea typeface="HGP創英角ｺﾞｼｯｸUB"/>
              </a:rPr>
              <a:t>［ワークシート</a:t>
            </a:r>
            <a:r>
              <a:rPr kumimoji="0" lang="ja-JP" altLang="en-US" sz="900" b="0" i="0" u="none" strike="noStrike" kern="0" cap="none" spc="0" normalizeH="0" baseline="0" noProof="0">
                <a:ln>
                  <a:noFill/>
                </a:ln>
                <a:solidFill>
                  <a:prstClr val="black"/>
                </a:solidFill>
                <a:effectLst/>
                <a:uLnTx/>
                <a:uFillTx/>
                <a:latin typeface="Arial Black"/>
                <a:ea typeface="HGP創英角ｺﾞｼｯｸUB"/>
              </a:rPr>
              <a:t>（高学年④）</a:t>
            </a:r>
            <a:r>
              <a:rPr kumimoji="0" lang="ja-JP" altLang="en-US" sz="1050" b="0" i="0" u="none" strike="noStrike" kern="0" cap="none" spc="0" normalizeH="0" baseline="0" noProof="0">
                <a:ln>
                  <a:noFill/>
                </a:ln>
                <a:solidFill>
                  <a:prstClr val="black"/>
                </a:solidFill>
                <a:effectLst/>
                <a:uLnTx/>
                <a:uFillTx/>
                <a:latin typeface="Arial Black"/>
                <a:ea typeface="HGP創英角ｺﾞｼｯｸUB"/>
              </a:rPr>
              <a:t>］ を配付</a:t>
            </a:r>
          </a:p>
        </p:txBody>
      </p:sp>
      <p:sp>
        <p:nvSpPr>
          <p:cNvPr id="25" name="テキスト ボックス 24">
            <a:extLst>
              <a:ext uri="{FF2B5EF4-FFF2-40B4-BE49-F238E27FC236}">
                <a16:creationId xmlns:a16="http://schemas.microsoft.com/office/drawing/2014/main" id="{DC08CC91-5462-3328-96C9-6EEDAA6BA0D2}"/>
              </a:ext>
            </a:extLst>
          </p:cNvPr>
          <p:cNvSpPr txBox="1"/>
          <p:nvPr/>
        </p:nvSpPr>
        <p:spPr>
          <a:xfrm>
            <a:off x="4937357" y="3998335"/>
            <a:ext cx="1660294" cy="483462"/>
          </a:xfrm>
          <a:prstGeom prst="rect">
            <a:avLst/>
          </a:prstGeom>
          <a:solidFill>
            <a:schemeClr val="bg1"/>
          </a:solidFill>
          <a:ln w="6350">
            <a:solidFill>
              <a:schemeClr val="tx1"/>
            </a:solidFill>
            <a:prstDash val="sysDot"/>
          </a:ln>
        </p:spPr>
        <p:txBody>
          <a:bodyPr wrap="square" lIns="54000" tIns="18000" rIns="54000" bIns="18000" rtlCol="0">
            <a:spAutoFit/>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kumimoji="1" lang="ja-JP" altLang="en-US" sz="900" b="0" i="0" u="none" strike="noStrike" kern="1200" cap="none" spc="-80" normalizeH="0" baseline="0" noProof="0" dirty="0">
                <a:ln>
                  <a:noFill/>
                </a:ln>
                <a:solidFill>
                  <a:srgbClr val="000000"/>
                </a:solidFill>
                <a:effectLst/>
                <a:uLnTx/>
                <a:uFillTx/>
                <a:latin typeface="Century" panose="02040604050505020304" pitchFamily="18" charset="0"/>
                <a:ea typeface="ＭＳ Ｐ明朝" panose="02020600040205080304" pitchFamily="18" charset="-128"/>
              </a:rPr>
              <a:t>資料集参照：</a:t>
            </a:r>
            <a:r>
              <a:rPr kumimoji="1" lang="ja-JP" altLang="en-US" sz="900" b="0" i="0" u="none" strike="noStrike" kern="1200" cap="none" spc="-80" normalizeH="0" baseline="0" noProof="0" dirty="0">
                <a:ln>
                  <a:noFill/>
                </a:ln>
                <a:solidFill>
                  <a:srgbClr val="000000"/>
                </a:solidFill>
                <a:effectLst/>
                <a:uLnTx/>
                <a:uFillTx/>
                <a:latin typeface="Century" panose="02040604050505020304" pitchFamily="18" charset="0"/>
                <a:ea typeface="ＭＳ Ｐ明朝" panose="02020600040205080304" pitchFamily="18" charset="-128"/>
                <a:cs typeface="+mn-cs"/>
              </a:rPr>
              <a:t>地域の写真への差替えや枚数を増やすなど適宜スライドを編集してください。</a:t>
            </a:r>
          </a:p>
        </p:txBody>
      </p:sp>
      <p:sp>
        <p:nvSpPr>
          <p:cNvPr id="26" name="正方形/長方形 25">
            <a:extLst>
              <a:ext uri="{FF2B5EF4-FFF2-40B4-BE49-F238E27FC236}">
                <a16:creationId xmlns:a16="http://schemas.microsoft.com/office/drawing/2014/main" id="{CA1AA941-6C72-AFE8-5309-16E06C9C6541}"/>
              </a:ext>
            </a:extLst>
          </p:cNvPr>
          <p:cNvSpPr/>
          <p:nvPr/>
        </p:nvSpPr>
        <p:spPr>
          <a:xfrm>
            <a:off x="5782407" y="7855088"/>
            <a:ext cx="816496" cy="153888"/>
          </a:xfrm>
          <a:prstGeom prst="rect">
            <a:avLst/>
          </a:prstGeom>
          <a:solidFill>
            <a:schemeClr val="tx1"/>
          </a:solidFill>
        </p:spPr>
        <p:txBody>
          <a:bodyPr wrap="none" lIns="36000" tIns="0" rIns="36000" bIns="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0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判断力・表現力</a:t>
            </a:r>
          </a:p>
        </p:txBody>
      </p:sp>
      <p:grpSp>
        <p:nvGrpSpPr>
          <p:cNvPr id="2" name="グループ化 1">
            <a:extLst>
              <a:ext uri="{FF2B5EF4-FFF2-40B4-BE49-F238E27FC236}">
                <a16:creationId xmlns:a16="http://schemas.microsoft.com/office/drawing/2014/main" id="{F34C9FFF-CD9C-B446-470C-F825E74A1E7C}"/>
              </a:ext>
            </a:extLst>
          </p:cNvPr>
          <p:cNvGrpSpPr/>
          <p:nvPr/>
        </p:nvGrpSpPr>
        <p:grpSpPr>
          <a:xfrm>
            <a:off x="224051" y="8729045"/>
            <a:ext cx="1800370" cy="864000"/>
            <a:chOff x="2701063" y="3750382"/>
            <a:chExt cx="1671773" cy="864000"/>
          </a:xfrm>
          <a:effectLst/>
        </p:grpSpPr>
        <p:sp>
          <p:nvSpPr>
            <p:cNvPr id="3" name="角丸四角形 21">
              <a:extLst>
                <a:ext uri="{FF2B5EF4-FFF2-40B4-BE49-F238E27FC236}">
                  <a16:creationId xmlns:a16="http://schemas.microsoft.com/office/drawing/2014/main" id="{AA14F0AC-0205-9B5C-6BC7-975205FD322E}"/>
                </a:ext>
              </a:extLst>
            </p:cNvPr>
            <p:cNvSpPr/>
            <p:nvPr/>
          </p:nvSpPr>
          <p:spPr>
            <a:xfrm>
              <a:off x="2701063" y="3750382"/>
              <a:ext cx="1671773" cy="864000"/>
            </a:xfrm>
            <a:prstGeom prst="roundRect">
              <a:avLst>
                <a:gd name="adj" fmla="val 6681"/>
              </a:avLst>
            </a:prstGeom>
            <a:solidFill>
              <a:sysClr val="window" lastClr="FFFFFF"/>
            </a:solidFill>
            <a:ln w="12700">
              <a:solidFill>
                <a:sysClr val="windowText" lastClr="000000"/>
              </a:solidFill>
              <a:prstDash val="sysDot"/>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4" name="テキスト ボックス 3">
              <a:extLst>
                <a:ext uri="{FF2B5EF4-FFF2-40B4-BE49-F238E27FC236}">
                  <a16:creationId xmlns:a16="http://schemas.microsoft.com/office/drawing/2014/main" id="{D683302E-A0BA-471D-5A00-E909ED180385}"/>
                </a:ext>
              </a:extLst>
            </p:cNvPr>
            <p:cNvSpPr txBox="1"/>
            <p:nvPr/>
          </p:nvSpPr>
          <p:spPr>
            <a:xfrm>
              <a:off x="2744940" y="3766138"/>
              <a:ext cx="1579252" cy="792000"/>
            </a:xfrm>
            <a:prstGeom prst="rect">
              <a:avLst/>
            </a:prstGeom>
            <a:noFill/>
          </p:spPr>
          <p:txBody>
            <a:bodyPr wrap="square" lIns="0" tIns="0" rIns="0" bIns="0" rtlCol="0" anchor="ctr" anchorCtr="0">
              <a:spAutoFit/>
            </a:bodyPr>
            <a:lstStyle/>
            <a:p>
              <a:pPr marL="0" marR="0" lvl="0" indent="0"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ts val="1400"/>
                </a:lnSpc>
                <a:spcBef>
                  <a:spcPts val="0"/>
                </a:spcBef>
                <a:spcAft>
                  <a:spcPts val="0"/>
                </a:spcAft>
                <a:buClrTx/>
                <a:buSzTx/>
                <a:buFontTx/>
                <a:buNone/>
                <a:tabLst/>
                <a:defRPr/>
              </a:pPr>
              <a:endParaRPr kumimoji="0" lang="en-US" altLang="ja-JP" sz="1000" b="0" i="0" u="none" strike="noStrike" kern="0" cap="none" spc="0" normalizeH="0" baseline="0" noProof="0">
                <a:ln>
                  <a:noFill/>
                </a:ln>
                <a:solidFill>
                  <a:srgbClr val="346A69"/>
                </a:solidFill>
                <a:effectLst/>
                <a:uLnTx/>
                <a:uFillTx/>
                <a:latin typeface="Arial Black"/>
                <a:ea typeface="HGP創英角ｺﾞｼｯｸUB"/>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70" normalizeH="0" noProof="0">
                  <a:ln>
                    <a:noFill/>
                  </a:ln>
                  <a:solidFill>
                    <a:prstClr val="black"/>
                  </a:solidFill>
                  <a:effectLst/>
                  <a:uLnTx/>
                  <a:uFillTx/>
                  <a:latin typeface="Arial Black"/>
                  <a:ea typeface="ＭＳ Ｐゴシック"/>
                </a:rPr>
                <a:t>意見を共有することで、多様な考えがあること、人（状況）によって考えが異なることへの理解を促す。</a:t>
              </a:r>
            </a:p>
          </p:txBody>
        </p:sp>
        <p:sp>
          <p:nvSpPr>
            <p:cNvPr id="5" name="テキスト ボックス 4">
              <a:extLst>
                <a:ext uri="{FF2B5EF4-FFF2-40B4-BE49-F238E27FC236}">
                  <a16:creationId xmlns:a16="http://schemas.microsoft.com/office/drawing/2014/main" id="{7C7D07B7-BE05-AC90-2498-E6EC35A14BA9}"/>
                </a:ext>
              </a:extLst>
            </p:cNvPr>
            <p:cNvSpPr txBox="1"/>
            <p:nvPr/>
          </p:nvSpPr>
          <p:spPr>
            <a:xfrm>
              <a:off x="2735493" y="3924333"/>
              <a:ext cx="1597544" cy="180000"/>
            </a:xfrm>
            <a:prstGeom prst="rect">
              <a:avLst/>
            </a:prstGeom>
            <a:solidFill>
              <a:sysClr val="windowText" lastClr="000000"/>
            </a:solid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HGP創英角ｺﾞｼｯｸUB"/>
                  <a:ea typeface="HGP創英角ｺﾞｼｯｸUB"/>
                </a:rPr>
                <a:t>グループ活動 （ディスカッション）</a:t>
              </a:r>
            </a:p>
          </p:txBody>
        </p:sp>
      </p:grpSp>
    </p:spTree>
    <p:extLst>
      <p:ext uri="{BB962C8B-B14F-4D97-AF65-F5344CB8AC3E}">
        <p14:creationId xmlns:p14="http://schemas.microsoft.com/office/powerpoint/2010/main" val="747382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B8C95F59-7D03-4C53-E51A-3ED23735C553}"/>
              </a:ext>
            </a:extLst>
          </p:cNvPr>
          <p:cNvSpPr/>
          <p:nvPr/>
        </p:nvSpPr>
        <p:spPr>
          <a:xfrm>
            <a:off x="0" y="0"/>
            <a:ext cx="6858001" cy="216000"/>
          </a:xfrm>
          <a:prstGeom prst="rect">
            <a:avLst/>
          </a:prstGeom>
          <a:noFill/>
          <a:ln w="12700" cap="flat" cmpd="sng" algn="ctr">
            <a:noFill/>
            <a:prstDash val="solid"/>
            <a:miter lim="800000"/>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学習指導案</a:t>
            </a:r>
            <a:r>
              <a:rPr kumimoji="0" lang="en-US" altLang="ja-JP" sz="1200" b="0" i="0" u="none" strike="noStrike" kern="0" cap="none" spc="0" normalizeH="0" baseline="0" noProof="0">
                <a:ln>
                  <a:noFill/>
                </a:ln>
                <a:solidFill>
                  <a:prstClr val="white"/>
                </a:solidFill>
                <a:effectLst/>
                <a:uLnTx/>
                <a:uFillTx/>
                <a:latin typeface="Arial Black"/>
                <a:ea typeface="HGP創英角ｺﾞｼｯｸUB"/>
              </a:rPr>
              <a:t>】</a:t>
            </a:r>
            <a:r>
              <a:rPr kumimoji="0" lang="ja-JP" altLang="en-US" sz="1200" b="0" i="0" u="none" strike="noStrike" kern="0" cap="none" spc="0" normalizeH="0" baseline="0" noProof="0">
                <a:ln>
                  <a:noFill/>
                </a:ln>
                <a:solidFill>
                  <a:prstClr val="white"/>
                </a:solidFill>
                <a:effectLst/>
                <a:uLnTx/>
                <a:uFillTx/>
                <a:latin typeface="Arial Black"/>
                <a:ea typeface="HGP創英角ｺﾞｼｯｸUB"/>
              </a:rPr>
              <a:t>　高学年 テーマ④　</a:t>
            </a:r>
            <a:endParaRPr kumimoji="0" lang="ja-JP" altLang="en-US" sz="1200" b="0" i="0" u="none" strike="noStrike" kern="0" cap="none" spc="0" normalizeH="0" baseline="0" noProof="0">
              <a:ln>
                <a:noFill/>
              </a:ln>
              <a:solidFill>
                <a:prstClr val="white"/>
              </a:solidFill>
              <a:effectLst/>
              <a:uLnTx/>
              <a:uFillTx/>
              <a:latin typeface="ＭＳ Ｐゴシック"/>
              <a:ea typeface="ＭＳ Ｐゴシック"/>
            </a:endParaRPr>
          </a:p>
        </p:txBody>
      </p:sp>
      <p:graphicFrame>
        <p:nvGraphicFramePr>
          <p:cNvPr id="14" name="表 13">
            <a:extLst>
              <a:ext uri="{FF2B5EF4-FFF2-40B4-BE49-F238E27FC236}">
                <a16:creationId xmlns:a16="http://schemas.microsoft.com/office/drawing/2014/main" id="{ADDA65D5-2990-2CCD-67A3-DCED7BFEC5B6}"/>
              </a:ext>
            </a:extLst>
          </p:cNvPr>
          <p:cNvGraphicFramePr>
            <a:graphicFrameLocks noGrp="1"/>
          </p:cNvGraphicFramePr>
          <p:nvPr>
            <p:extLst>
              <p:ext uri="{D42A27DB-BD31-4B8C-83A1-F6EECF244321}">
                <p14:modId xmlns:p14="http://schemas.microsoft.com/office/powerpoint/2010/main" val="1127334476"/>
              </p:ext>
            </p:extLst>
          </p:nvPr>
        </p:nvGraphicFramePr>
        <p:xfrm>
          <a:off x="189000" y="383412"/>
          <a:ext cx="6480000" cy="9322838"/>
        </p:xfrm>
        <a:graphic>
          <a:graphicData uri="http://schemas.openxmlformats.org/drawingml/2006/table">
            <a:tbl>
              <a:tblPr firstRow="1" bandRow="1"/>
              <a:tblGrid>
                <a:gridCol w="1800000">
                  <a:extLst>
                    <a:ext uri="{9D8B030D-6E8A-4147-A177-3AD203B41FA5}">
                      <a16:colId xmlns:a16="http://schemas.microsoft.com/office/drawing/2014/main" val="20001"/>
                    </a:ext>
                  </a:extLst>
                </a:gridCol>
                <a:gridCol w="360000">
                  <a:extLst>
                    <a:ext uri="{9D8B030D-6E8A-4147-A177-3AD203B41FA5}">
                      <a16:colId xmlns:a16="http://schemas.microsoft.com/office/drawing/2014/main" val="3233394455"/>
                    </a:ext>
                  </a:extLst>
                </a:gridCol>
                <a:gridCol w="2520000">
                  <a:extLst>
                    <a:ext uri="{9D8B030D-6E8A-4147-A177-3AD203B41FA5}">
                      <a16:colId xmlns:a16="http://schemas.microsoft.com/office/drawing/2014/main" val="631405766"/>
                    </a:ext>
                  </a:extLst>
                </a:gridCol>
                <a:gridCol w="1800000">
                  <a:extLst>
                    <a:ext uri="{9D8B030D-6E8A-4147-A177-3AD203B41FA5}">
                      <a16:colId xmlns:a16="http://schemas.microsoft.com/office/drawing/2014/main" val="3461077804"/>
                    </a:ext>
                  </a:extLst>
                </a:gridCol>
              </a:tblGrid>
              <a:tr h="4572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algn="ctr">
                        <a:lnSpc>
                          <a:spcPts val="1200"/>
                        </a:lnSpc>
                      </a:pPr>
                      <a:r>
                        <a:rPr kumimoji="1" lang="ja-JP" altLang="en-US" sz="1100" dirty="0">
                          <a:latin typeface="Arial" panose="020B0604020202020204" pitchFamily="34" charset="0"/>
                          <a:ea typeface="ＭＳ Ｐゴシック" panose="020B0600070205080204" pitchFamily="50" charset="-128"/>
                          <a:cs typeface="Arial" panose="020B0604020202020204" pitchFamily="34" charset="0"/>
                        </a:rPr>
                        <a:t>学習活動</a:t>
                      </a:r>
                    </a:p>
                  </a:txBody>
                  <a:tcPr marL="72000" marR="72000" marT="36000" marB="36000" anchor="ctr">
                    <a:lnL w="12700"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r>
                        <a:rPr kumimoji="1" lang="en-US" altLang="ja-JP" sz="1100" dirty="0">
                          <a:latin typeface="Arial" panose="020B0604020202020204" pitchFamily="34" charset="0"/>
                          <a:ea typeface="ＭＳ Ｐゴシック" panose="020B0600070205080204" pitchFamily="50" charset="-128"/>
                          <a:cs typeface="Arial" panose="020B0604020202020204" pitchFamily="34" charset="0"/>
                        </a:rPr>
                        <a:t>ppt</a:t>
                      </a:r>
                    </a:p>
                  </a:txBody>
                  <a:tcPr marL="18000" marR="18000" marT="0" marB="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発問例と予想される児童の反応例</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発問・指示（●）　予想される反応（・）</a:t>
                      </a:r>
                    </a:p>
                  </a:txBody>
                  <a:tcPr marL="0" marR="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ja-JP" altLang="en-US" sz="1100">
                          <a:latin typeface="Arial" panose="020B0604020202020204" pitchFamily="34" charset="0"/>
                          <a:ea typeface="ＭＳ Ｐゴシック" panose="020B0600070205080204" pitchFamily="50" charset="-128"/>
                          <a:cs typeface="Arial" panose="020B0604020202020204" pitchFamily="34" charset="0"/>
                        </a:rPr>
                        <a:t>指導上の留意点</a:t>
                      </a:r>
                    </a:p>
                    <a:p>
                      <a:pPr algn="ctr">
                        <a:lnSpc>
                          <a:spcPts val="1200"/>
                        </a:lnSpc>
                      </a:pP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支援（</a:t>
                      </a:r>
                      <a:r>
                        <a:rPr kumimoji="1" lang="ja-JP" altLang="en-US" sz="1000" kern="1200">
                          <a:solidFill>
                            <a:srgbClr val="000000"/>
                          </a:solidFill>
                          <a:latin typeface="Arial" panose="020B0604020202020204" pitchFamily="34" charset="0"/>
                          <a:ea typeface="ＭＳ Ｐゴシック" panose="020B0600070205080204" pitchFamily="50" charset="-128"/>
                          <a:cs typeface="Arial" panose="020B0604020202020204" pitchFamily="34" charset="0"/>
                        </a:rPr>
                        <a:t>◆</a:t>
                      </a:r>
                      <a:r>
                        <a:rPr kumimoji="1" lang="ja-JP" altLang="en-US" sz="1000">
                          <a:latin typeface="Arial" panose="020B0604020202020204" pitchFamily="34" charset="0"/>
                          <a:ea typeface="ＭＳ Ｐゴシック" panose="020B0600070205080204" pitchFamily="50" charset="-128"/>
                          <a:cs typeface="Arial" panose="020B0604020202020204" pitchFamily="34" charset="0"/>
                        </a:rPr>
                        <a:t>）　評価（☆）</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0000"/>
                  </a:ext>
                </a:extLst>
              </a:tr>
              <a:tr h="286771">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79388" indent="-179388" algn="l">
                        <a:lnSpc>
                          <a:spcPts val="1200"/>
                        </a:lnSpc>
                      </a:pPr>
                      <a:r>
                        <a:rPr kumimoji="1" lang="ja-JP" altLang="en-US" sz="1000">
                          <a:solidFill>
                            <a:srgbClr val="000000"/>
                          </a:solidFill>
                          <a:latin typeface="ＭＳ Ｐ明朝" panose="02020600040205080304" pitchFamily="18" charset="-128"/>
                          <a:ea typeface="ＭＳ Ｐ明朝" panose="02020600040205080304" pitchFamily="18" charset="-128"/>
                        </a:rPr>
                        <a:t>３</a:t>
                      </a:r>
                      <a:r>
                        <a:rPr kumimoji="1" lang="en-US" altLang="ja-JP" sz="1000">
                          <a:solidFill>
                            <a:srgbClr val="000000"/>
                          </a:solidFill>
                          <a:latin typeface="ＭＳ Ｐ明朝" panose="02020600040205080304" pitchFamily="18" charset="-128"/>
                          <a:ea typeface="ＭＳ Ｐ明朝" panose="02020600040205080304" pitchFamily="18" charset="-128"/>
                        </a:rPr>
                        <a:t>.	</a:t>
                      </a:r>
                      <a:r>
                        <a:rPr kumimoji="1" lang="ja-JP" altLang="en-US" sz="1000">
                          <a:solidFill>
                            <a:srgbClr val="000000"/>
                          </a:solidFill>
                          <a:latin typeface="ＭＳ Ｐ明朝" panose="02020600040205080304" pitchFamily="18" charset="-128"/>
                          <a:ea typeface="ＭＳ Ｐ明朝" panose="02020600040205080304" pitchFamily="18" charset="-128"/>
                        </a:rPr>
                        <a:t>助けられる側から</a:t>
                      </a:r>
                      <a:br>
                        <a:rPr kumimoji="1" lang="en-US" altLang="ja-JP" sz="1000">
                          <a:solidFill>
                            <a:srgbClr val="000000"/>
                          </a:solidFill>
                          <a:latin typeface="ＭＳ Ｐ明朝" panose="02020600040205080304" pitchFamily="18" charset="-128"/>
                          <a:ea typeface="ＭＳ Ｐ明朝" panose="02020600040205080304" pitchFamily="18" charset="-128"/>
                        </a:rPr>
                      </a:br>
                      <a:r>
                        <a:rPr kumimoji="1" lang="ja-JP" altLang="en-US" sz="1000">
                          <a:solidFill>
                            <a:srgbClr val="000000"/>
                          </a:solidFill>
                          <a:latin typeface="ＭＳ Ｐ明朝" panose="02020600040205080304" pitchFamily="18" charset="-128"/>
                          <a:ea typeface="ＭＳ Ｐ明朝" panose="02020600040205080304" pitchFamily="18" charset="-128"/>
                        </a:rPr>
                        <a:t>助ける側へなれることを知る。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spcBef>
                          <a:spcPts val="400"/>
                        </a:spcBef>
                      </a:pPr>
                      <a:r>
                        <a:rPr kumimoji="1" lang="en-US" altLang="ja-JP" sz="1000" dirty="0">
                          <a:solidFill>
                            <a:schemeClr val="tx1"/>
                          </a:solidFill>
                        </a:rPr>
                        <a:t>21</a:t>
                      </a:r>
                    </a:p>
                  </a:txBody>
                  <a:tcPr marL="0" marR="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4625" marR="0" indent="-174625" algn="l" defTabSz="914400" rtl="0" eaLnBrk="1" fontAlgn="auto" latinLnBrk="0" hangingPunct="1">
                        <a:lnSpc>
                          <a:spcPts val="1200"/>
                        </a:lnSpc>
                        <a:spcBef>
                          <a:spcPts val="4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では、意見の中にも出てきた助けることについて、小学生のみんなが「助ける側」になれることを考えてみましょう。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200"/>
                        </a:lnSpc>
                        <a:spcBef>
                          <a:spcPts val="400"/>
                        </a:spcBef>
                        <a:spcAft>
                          <a:spcPts val="0"/>
                        </a:spcAft>
                        <a:buClrTx/>
                        <a:buSzTx/>
                        <a:buFontTx/>
                        <a:buNone/>
                        <a:tabLst/>
                        <a:defRPr/>
                      </a:pPr>
                      <a:endParaRPr lang="en-US" altLang="ja-JP" sz="1000" noProof="0" dirty="0">
                        <a:solidFill>
                          <a:schemeClr val="tx1"/>
                        </a:solidFill>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0440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l" defTabSz="914400" rtl="0" eaLnBrk="1" fontAlgn="auto" latinLnBrk="0" hangingPunct="1">
                        <a:lnSpc>
                          <a:spcPts val="1200"/>
                        </a:lnSpc>
                        <a:spcBef>
                          <a:spcPts val="0"/>
                        </a:spcBef>
                        <a:spcAft>
                          <a:spcPts val="0"/>
                        </a:spcAft>
                        <a:buClrTx/>
                        <a:buSzTx/>
                        <a:buFontTx/>
                        <a:buNone/>
                        <a:tabLst/>
                        <a:defRPr/>
                      </a:pPr>
                      <a:r>
                        <a:rPr kumimoji="1" lang="ja-JP" altLang="en-US" sz="1000">
                          <a:solidFill>
                            <a:srgbClr val="000000"/>
                          </a:solidFill>
                          <a:latin typeface="Century" panose="02040604050505020304" pitchFamily="18" charset="0"/>
                          <a:ea typeface="ＭＳ Ｐ明朝" panose="02020600040205080304" pitchFamily="18" charset="-128"/>
                        </a:rPr>
                        <a:t>３</a:t>
                      </a:r>
                      <a:r>
                        <a:rPr kumimoji="1" lang="en-US" altLang="ja-JP" sz="1000">
                          <a:solidFill>
                            <a:srgbClr val="000000"/>
                          </a:solidFill>
                          <a:latin typeface="Century" panose="02040604050505020304" pitchFamily="18" charset="0"/>
                          <a:ea typeface="ＭＳ Ｐ明朝" panose="02020600040205080304" pitchFamily="18" charset="-128"/>
                        </a:rPr>
                        <a:t>-</a:t>
                      </a:r>
                      <a:r>
                        <a:rPr kumimoji="1" lang="ja-JP" altLang="en-US" sz="1000">
                          <a:solidFill>
                            <a:srgbClr val="000000"/>
                          </a:solidFill>
                          <a:latin typeface="Century" panose="02040604050505020304" pitchFamily="18" charset="0"/>
                          <a:ea typeface="ＭＳ Ｐ明朝" panose="02020600040205080304" pitchFamily="18" charset="-128"/>
                        </a:rPr>
                        <a:t>①</a:t>
                      </a:r>
                      <a:r>
                        <a:rPr kumimoji="1" lang="en-US" altLang="ja-JP" sz="1000">
                          <a:solidFill>
                            <a:srgbClr val="000000"/>
                          </a:solidFill>
                          <a:latin typeface="Century" panose="02040604050505020304" pitchFamily="18" charset="0"/>
                          <a:ea typeface="ＭＳ Ｐ明朝" panose="02020600040205080304" pitchFamily="18" charset="-128"/>
                        </a:rPr>
                        <a:t>	</a:t>
                      </a:r>
                      <a:r>
                        <a:rPr kumimoji="1" lang="ja-JP" altLang="en-US" sz="1000">
                          <a:solidFill>
                            <a:srgbClr val="000000"/>
                          </a:solidFill>
                          <a:latin typeface="Century" panose="02040604050505020304" pitchFamily="18" charset="0"/>
                          <a:ea typeface="ＭＳ Ｐ明朝" panose="02020600040205080304" pitchFamily="18" charset="-128"/>
                        </a:rPr>
                        <a:t>「助ける側」になるときの注意点を確認する。</a:t>
                      </a:r>
                      <a:endParaRPr kumimoji="1" lang="en-US" altLang="ja-JP" sz="1000">
                        <a:solidFill>
                          <a:srgbClr val="000000"/>
                        </a:solidFill>
                        <a:latin typeface="Century" panose="02040604050505020304" pitchFamily="18" charset="0"/>
                        <a:ea typeface="ＭＳ Ｐ明朝" panose="02020600040205080304" pitchFamily="18" charset="-128"/>
                      </a:endParaRPr>
                    </a:p>
                    <a:p>
                      <a:pPr marL="360363" marR="0" indent="-360363" algn="l" defTabSz="914400" rtl="0" eaLnBrk="1" fontAlgn="auto" latinLnBrk="0" hangingPunct="1">
                        <a:lnSpc>
                          <a:spcPts val="1200"/>
                        </a:lnSpc>
                        <a:spcBef>
                          <a:spcPts val="0"/>
                        </a:spcBef>
                        <a:spcAft>
                          <a:spcPts val="0"/>
                        </a:spcAft>
                        <a:buClrTx/>
                        <a:buSzTx/>
                        <a:buFontTx/>
                        <a:buNone/>
                        <a:tabLst/>
                        <a:defRPr/>
                      </a:pP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spcBef>
                          <a:spcPts val="400"/>
                        </a:spcBef>
                      </a:pPr>
                      <a:r>
                        <a:rPr kumimoji="1" lang="en-US" altLang="ja-JP" sz="1000" dirty="0">
                          <a:solidFill>
                            <a:schemeClr val="tx1"/>
                          </a:solidFill>
                        </a:rPr>
                        <a:t>22</a:t>
                      </a:r>
                      <a:br>
                        <a:rPr kumimoji="1" lang="en-US" altLang="ja-JP" sz="1000" dirty="0">
                          <a:solidFill>
                            <a:schemeClr val="tx1"/>
                          </a:solidFill>
                        </a:rPr>
                      </a:br>
                      <a:br>
                        <a:rPr kumimoji="1" lang="en-US" altLang="ja-JP" sz="1000" dirty="0">
                          <a:solidFill>
                            <a:schemeClr val="tx1"/>
                          </a:solidFill>
                        </a:rPr>
                      </a:br>
                      <a:endParaRPr kumimoji="1" lang="en-US" altLang="ja-JP" sz="1000" dirty="0">
                        <a:solidFill>
                          <a:schemeClr val="tx1"/>
                        </a:solidFill>
                      </a:endParaRPr>
                    </a:p>
                    <a:p>
                      <a:pPr algn="ctr">
                        <a:lnSpc>
                          <a:spcPts val="1200"/>
                        </a:lnSpc>
                        <a:spcBef>
                          <a:spcPts val="400"/>
                        </a:spcBef>
                      </a:pPr>
                      <a:r>
                        <a:rPr kumimoji="1" lang="en-US" altLang="ja-JP" sz="1000" dirty="0">
                          <a:solidFill>
                            <a:schemeClr val="tx1"/>
                          </a:solidFill>
                        </a:rPr>
                        <a:t>23</a:t>
                      </a:r>
                      <a:br>
                        <a:rPr kumimoji="1" lang="en-US" altLang="ja-JP" sz="1000" dirty="0">
                          <a:solidFill>
                            <a:schemeClr val="tx1"/>
                          </a:solidFill>
                        </a:rPr>
                      </a:br>
                      <a:br>
                        <a:rPr kumimoji="1" lang="en-US" altLang="ja-JP" sz="1000" dirty="0">
                          <a:solidFill>
                            <a:schemeClr val="tx1"/>
                          </a:solidFill>
                        </a:rPr>
                      </a:br>
                      <a:endParaRPr kumimoji="1" lang="en-US" altLang="ja-JP"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200"/>
                        </a:lnSpc>
                        <a:spcBef>
                          <a:spcPts val="4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災害の状況を考えたなかで「助けたい」、「手伝いたい」と思った人がいたと思い</a:t>
                      </a:r>
                      <a:b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b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ます。その気持ちは素晴らしいです。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endParaRPr>
                    </a:p>
                    <a:p>
                      <a:pPr marL="179388" marR="0" indent="-179388" algn="just" defTabSz="914400" rtl="0" eaLnBrk="1" fontAlgn="auto" latinLnBrk="0" hangingPunct="1">
                        <a:lnSpc>
                          <a:spcPts val="1200"/>
                        </a:lnSpc>
                        <a:spcBef>
                          <a:spcPts val="4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ですが、小学校高学年のみんな一人だけでは、災害時に「助ける側」になるのは、</a:t>
                      </a:r>
                      <a:b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b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まだ難しいかもしれません。</a:t>
                      </a:r>
                      <a:endPar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l" defTabSz="914400" rtl="0" eaLnBrk="1" fontAlgn="auto" latinLnBrk="0" hangingPunct="1">
                        <a:lnSpc>
                          <a:spcPts val="1200"/>
                        </a:lnSpc>
                        <a:spcBef>
                          <a:spcPts val="4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lang="ja-JP" altLang="en-US" sz="1000" dirty="0">
                          <a:solidFill>
                            <a:schemeClr val="tx1"/>
                          </a:solidFill>
                          <a:latin typeface="ＭＳ Ｐ明朝" panose="02020600040205080304" pitchFamily="18" charset="-128"/>
                          <a:ea typeface="ＭＳ Ｐ明朝" panose="02020600040205080304" pitchFamily="18" charset="-128"/>
                        </a:rPr>
                        <a:t>「助ける側になりたい」、</a:t>
                      </a:r>
                      <a:br>
                        <a:rPr lang="en-US" altLang="ja-JP" sz="1000" dirty="0">
                          <a:solidFill>
                            <a:schemeClr val="tx1"/>
                          </a:solidFill>
                          <a:latin typeface="ＭＳ Ｐ明朝" panose="02020600040205080304" pitchFamily="18" charset="-128"/>
                          <a:ea typeface="ＭＳ Ｐ明朝" panose="02020600040205080304" pitchFamily="18" charset="-128"/>
                        </a:rPr>
                      </a:br>
                      <a:r>
                        <a:rPr lang="ja-JP" altLang="en-US" sz="1000" dirty="0">
                          <a:solidFill>
                            <a:schemeClr val="tx1"/>
                          </a:solidFill>
                          <a:latin typeface="ＭＳ Ｐ明朝" panose="02020600040205080304" pitchFamily="18" charset="-128"/>
                          <a:ea typeface="ＭＳ Ｐ明朝" panose="02020600040205080304" pitchFamily="18" charset="-128"/>
                        </a:rPr>
                        <a:t>「手伝いたい」という気持ちを持つ。</a:t>
                      </a:r>
                      <a:endParaRPr lang="en-US" altLang="ja-JP" sz="1000" dirty="0">
                        <a:solidFill>
                          <a:schemeClr val="tx1"/>
                        </a:solidFill>
                        <a:latin typeface="ＭＳ Ｐ明朝" panose="02020600040205080304" pitchFamily="18" charset="-128"/>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720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lvl="0" indent="-360363" algn="l" defTabSz="914400" rtl="0" eaLnBrk="1" fontAlgn="auto" latinLnBrk="0" hangingPunct="1">
                        <a:lnSpc>
                          <a:spcPts val="1200"/>
                        </a:lnSpc>
                        <a:spcBef>
                          <a:spcPts val="0"/>
                        </a:spcBef>
                        <a:spcAft>
                          <a:spcPts val="0"/>
                        </a:spcAft>
                        <a:buClrTx/>
                        <a:buSzTx/>
                        <a:buFontTx/>
                        <a:buNone/>
                        <a:tabLst/>
                        <a:defRPr/>
                      </a:pPr>
                      <a:r>
                        <a:rPr kumimoji="1" lang="ja-JP" altLang="en-US" sz="1000" dirty="0">
                          <a:solidFill>
                            <a:srgbClr val="000000"/>
                          </a:solidFill>
                          <a:latin typeface="Century" panose="02040604050505020304" pitchFamily="18" charset="0"/>
                          <a:ea typeface="ＭＳ Ｐ明朝" panose="02020600040205080304" pitchFamily="18" charset="-128"/>
                        </a:rPr>
                        <a:t>３</a:t>
                      </a:r>
                      <a:r>
                        <a:rPr kumimoji="1" lang="en-US" altLang="ja-JP" sz="1000" dirty="0">
                          <a:solidFill>
                            <a:srgbClr val="000000"/>
                          </a:solidFill>
                          <a:latin typeface="Century" panose="02040604050505020304" pitchFamily="18" charset="0"/>
                          <a:ea typeface="ＭＳ Ｐ明朝" panose="02020600040205080304" pitchFamily="18" charset="-128"/>
                        </a:rPr>
                        <a:t>-</a:t>
                      </a:r>
                      <a:r>
                        <a:rPr kumimoji="1" lang="ja-JP" altLang="en-US" sz="1000" dirty="0">
                          <a:solidFill>
                            <a:srgbClr val="000000"/>
                          </a:solidFill>
                          <a:latin typeface="Century" panose="02040604050505020304" pitchFamily="18" charset="0"/>
                          <a:ea typeface="ＭＳ Ｐ明朝" panose="02020600040205080304" pitchFamily="18" charset="-128"/>
                        </a:rPr>
                        <a:t>②</a:t>
                      </a:r>
                      <a:r>
                        <a:rPr kumimoji="1" lang="en-US" altLang="ja-JP" sz="1000" dirty="0">
                          <a:solidFill>
                            <a:srgbClr val="000000"/>
                          </a:solidFill>
                          <a:latin typeface="Century" panose="02040604050505020304" pitchFamily="18" charset="0"/>
                          <a:ea typeface="ＭＳ Ｐ明朝" panose="02020600040205080304" pitchFamily="18" charset="-128"/>
                        </a:rPr>
                        <a:t>	</a:t>
                      </a:r>
                      <a:r>
                        <a:rPr kumimoji="1" lang="ja-JP" altLang="en-US" sz="1000" dirty="0">
                          <a:solidFill>
                            <a:srgbClr val="000000"/>
                          </a:solidFill>
                          <a:latin typeface="Century" panose="02040604050505020304" pitchFamily="18" charset="0"/>
                          <a:ea typeface="ＭＳ Ｐ明朝" panose="02020600040205080304" pitchFamily="18" charset="-128"/>
                        </a:rPr>
                        <a:t>小学生でも「助ける側」になれることを考える。</a:t>
                      </a:r>
                      <a:endParaRPr kumimoji="1" lang="en-US" altLang="ja-JP" sz="1000" dirty="0">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spcBef>
                          <a:spcPts val="400"/>
                        </a:spcBef>
                      </a:pPr>
                      <a:r>
                        <a:rPr kumimoji="1" lang="en-US" altLang="ja-JP" sz="1000" dirty="0">
                          <a:solidFill>
                            <a:schemeClr val="tx1"/>
                          </a:solidFill>
                        </a:rPr>
                        <a:t>24</a:t>
                      </a:r>
                      <a:br>
                        <a:rPr kumimoji="1" lang="en-US" altLang="ja-JP" sz="1000" dirty="0">
                          <a:solidFill>
                            <a:schemeClr val="tx1"/>
                          </a:solidFill>
                        </a:rPr>
                      </a:br>
                      <a:br>
                        <a:rPr kumimoji="1" lang="en-US" altLang="ja-JP" sz="1000" dirty="0">
                          <a:solidFill>
                            <a:schemeClr val="tx1"/>
                          </a:solidFill>
                        </a:rPr>
                      </a:br>
                      <a:endParaRPr kumimoji="1" lang="en-US" altLang="ja-JP" sz="1000" dirty="0">
                        <a:solidFill>
                          <a:schemeClr val="tx1"/>
                        </a:solidFill>
                      </a:endParaRPr>
                    </a:p>
                    <a:p>
                      <a:pPr algn="ctr">
                        <a:lnSpc>
                          <a:spcPts val="1200"/>
                        </a:lnSpc>
                        <a:spcBef>
                          <a:spcPts val="400"/>
                        </a:spcBef>
                      </a:pPr>
                      <a:r>
                        <a:rPr kumimoji="1" lang="en-US" altLang="ja-JP" sz="1000" dirty="0">
                          <a:solidFill>
                            <a:schemeClr val="tx1"/>
                          </a:solidFill>
                        </a:rPr>
                        <a:t>25</a:t>
                      </a:r>
                      <a:endParaRPr kumimoji="1" lang="ja-JP" altLang="en-US" sz="1000" dirty="0">
                        <a:solidFill>
                          <a:schemeClr val="tx1"/>
                        </a:solidFill>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l" defTabSz="914400" rtl="0" eaLnBrk="1" fontAlgn="auto" latinLnBrk="0" hangingPunct="1">
                        <a:lnSpc>
                          <a:spcPts val="1200"/>
                        </a:lnSpc>
                        <a:spcBef>
                          <a:spcPts val="4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ＭＳ Ｐゴシック"/>
                        </a:rPr>
                        <a:t>でも、家族や地域の大人たちと協力すれば、「助ける側」になれることもあるかもしれません。</a:t>
                      </a:r>
                      <a:endParaRPr kumimoji="1" lang="en-US" altLang="ja-JP" sz="1000" kern="1200" dirty="0">
                        <a:solidFill>
                          <a:schemeClr val="tx1"/>
                        </a:solidFill>
                        <a:latin typeface="Century" panose="02040604050505020304" pitchFamily="18" charset="0"/>
                        <a:ea typeface="ＭＳ Ｐ明朝" panose="02020600040205080304" pitchFamily="18" charset="-128"/>
                        <a:cs typeface="ＭＳ Ｐゴシック"/>
                      </a:endParaRPr>
                    </a:p>
                    <a:p>
                      <a:pPr marL="179388" marR="0" indent="-179388" algn="l" defTabSz="914400" rtl="0" eaLnBrk="1" fontAlgn="auto" latinLnBrk="0" hangingPunct="1">
                        <a:lnSpc>
                          <a:spcPts val="1200"/>
                        </a:lnSpc>
                        <a:spcBef>
                          <a:spcPts val="4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また、</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災害が起きているとき</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に「助ける側」になることが難しいなら、</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災害が起こる前の今（平常時）</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になら、小学生のみんなも「助ける側」になれると思っています。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indent="-457200" algn="l" defTabSz="914400" rtl="0" eaLnBrk="1" fontAlgn="auto" latinLnBrk="0" hangingPunct="1">
                        <a:lnSpc>
                          <a:spcPts val="1200"/>
                        </a:lnSpc>
                        <a:spcBef>
                          <a:spcPts val="4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災害時ではなく、平常時（災害の前）の段階なら、</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小学生も「助ける側」に</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なれること・期待を示す。</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97076229"/>
                  </a:ext>
                </a:extLst>
              </a:tr>
              <a:tr h="720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58775" marR="0" lvl="0" indent="-358775" algn="just" defTabSz="914400" rtl="0" eaLnBrk="1" fontAlgn="auto" latinLnBrk="0" hangingPunct="1">
                        <a:lnSpc>
                          <a:spcPts val="1200"/>
                        </a:lnSpc>
                        <a:spcBef>
                          <a:spcPts val="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３</a:t>
                      </a:r>
                      <a:r>
                        <a:rPr kumimoji="1" lang="en-US" altLang="ja-JP" sz="1000" b="0" u="none" dirty="0">
                          <a:solidFill>
                            <a:schemeClr val="tx1"/>
                          </a:solidFill>
                          <a:latin typeface="Century" panose="02040604050505020304" pitchFamily="18" charset="0"/>
                          <a:ea typeface="ＭＳ Ｐ明朝" panose="02020600040205080304" pitchFamily="18" charset="-128"/>
                        </a:rPr>
                        <a:t>-</a:t>
                      </a:r>
                      <a:r>
                        <a:rPr kumimoji="1" lang="ja-JP" altLang="en-US" sz="1000" b="0" u="none" dirty="0">
                          <a:solidFill>
                            <a:schemeClr val="tx1"/>
                          </a:solidFill>
                          <a:latin typeface="Century" panose="02040604050505020304" pitchFamily="18" charset="0"/>
                          <a:ea typeface="ＭＳ Ｐ明朝" panose="02020600040205080304" pitchFamily="18" charset="-128"/>
                        </a:rPr>
                        <a:t>③</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spc="-50" baseline="0" dirty="0">
                          <a:solidFill>
                            <a:schemeClr val="tx1"/>
                          </a:solidFill>
                          <a:latin typeface="Century" panose="02040604050505020304" pitchFamily="18" charset="0"/>
                          <a:ea typeface="ＭＳ Ｐ明朝" panose="02020600040205080304" pitchFamily="18" charset="-128"/>
                        </a:rPr>
                        <a:t>ワークシ－ト「問２」へ記入する。</a:t>
                      </a:r>
                      <a:endParaRPr kumimoji="1" lang="en-US" altLang="ja-JP" sz="1000" b="0" u="none" dirty="0">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spcBef>
                          <a:spcPts val="400"/>
                        </a:spcBef>
                      </a:pPr>
                      <a:r>
                        <a:rPr kumimoji="1" lang="en-US" altLang="ja-JP" sz="1000" dirty="0">
                          <a:solidFill>
                            <a:schemeClr val="tx1"/>
                          </a:solidFill>
                        </a:rPr>
                        <a:t>26</a:t>
                      </a:r>
                      <a:endParaRPr kumimoji="1" lang="ja-JP" altLang="en-US"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rgbClr val="F2F2F2"/>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just" defTabSz="914400" rtl="0" eaLnBrk="1" fontAlgn="auto" latinLnBrk="0" hangingPunct="1">
                        <a:lnSpc>
                          <a:spcPts val="1100"/>
                        </a:lnSpc>
                        <a:spcBef>
                          <a:spcPts val="40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dirty="0">
                          <a:solidFill>
                            <a:schemeClr val="tx1"/>
                          </a:solidFill>
                          <a:latin typeface="Century" panose="02040604050505020304" pitchFamily="18" charset="0"/>
                          <a:ea typeface="ＭＳ Ｐ明朝" panose="02020600040205080304" pitchFamily="18" charset="-128"/>
                        </a:rPr>
                        <a:t>「助ける側」になるために、普段からできることを考えてみましょう。</a:t>
                      </a:r>
                      <a:endParaRPr kumimoji="1" lang="en-US" altLang="ja-JP" sz="1000" b="0" u="none" dirty="0">
                        <a:solidFill>
                          <a:schemeClr val="tx1"/>
                        </a:solidFill>
                        <a:latin typeface="Century" panose="02040604050505020304" pitchFamily="18" charset="0"/>
                        <a:ea typeface="ＭＳ Ｐ明朝" panose="02020600040205080304" pitchFamily="18" charset="-128"/>
                      </a:endParaRPr>
                    </a:p>
                    <a:p>
                      <a:pPr marL="179388" marR="0" lvl="0" indent="-179388" algn="just" defTabSz="914400" rtl="0" eaLnBrk="1" fontAlgn="auto" latinLnBrk="0" hangingPunct="1">
                        <a:lnSpc>
                          <a:spcPts val="1100"/>
                        </a:lnSpc>
                        <a:spcBef>
                          <a:spcPts val="400"/>
                        </a:spcBef>
                        <a:spcAft>
                          <a:spcPts val="0"/>
                        </a:spcAft>
                        <a:buClrTx/>
                        <a:buSzTx/>
                        <a:buFontTx/>
                        <a:buNone/>
                        <a:tabLst/>
                        <a:defRPr/>
                      </a:pPr>
                      <a:r>
                        <a:rPr kumimoji="1" lang="ja-JP" altLang="en-US" sz="1000" kern="1200" dirty="0">
                          <a:solidFill>
                            <a:srgbClr val="000000"/>
                          </a:solidFill>
                          <a:latin typeface="Century" panose="02040604050505020304" pitchFamily="18" charset="0"/>
                          <a:ea typeface="ＭＳ Ｐ明朝" panose="02020600040205080304" pitchFamily="18" charset="-128"/>
                          <a:cs typeface="ＭＳ Ｐゴシック"/>
                        </a:rPr>
                        <a:t>●	なぜそれをしたら「助ける側」になれるのか、理由も考えましょう。</a:t>
                      </a:r>
                      <a:endParaRPr kumimoji="1" lang="en-US" altLang="ja-JP" sz="1000" kern="1200" dirty="0">
                        <a:solidFill>
                          <a:srgbClr val="000000"/>
                        </a:solidFill>
                        <a:latin typeface="Century" panose="02040604050505020304" pitchFamily="18" charset="0"/>
                        <a:ea typeface="ＭＳ Ｐ明朝" panose="02020600040205080304" pitchFamily="18" charset="-128"/>
                        <a:cs typeface="ＭＳ Ｐゴシック"/>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rgbClr val="F2F2F2"/>
                    </a:solidFill>
                  </a:tcPr>
                </a:tc>
                <a:tc rowSpan="2">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000" marR="0" lvl="0" indent="-457200" algn="l" defTabSz="914400" rtl="0" eaLnBrk="1" fontAlgn="auto" latinLnBrk="0" hangingPunct="1">
                        <a:lnSpc>
                          <a:spcPts val="1100"/>
                        </a:lnSpc>
                        <a:spcBef>
                          <a:spcPts val="400"/>
                        </a:spcBef>
                        <a:spcAft>
                          <a:spcPts val="0"/>
                        </a:spcAft>
                        <a:buClrTx/>
                        <a:buSzTx/>
                        <a:buFontTx/>
                        <a:buNone/>
                        <a:tabLst/>
                        <a:defRPr/>
                      </a:pPr>
                      <a:r>
                        <a:rPr lang="ja-JP" altLang="en-US" sz="1000" dirty="0">
                          <a:solidFill>
                            <a:schemeClr val="tx1"/>
                          </a:solidFill>
                          <a:latin typeface="ＭＳ Ｐ明朝" panose="02020600040205080304" pitchFamily="18" charset="-128"/>
                          <a:ea typeface="ＭＳ Ｐ明朝" panose="02020600040205080304" pitchFamily="18" charset="-128"/>
                        </a:rPr>
                        <a:t>◆</a:t>
                      </a:r>
                      <a:r>
                        <a:rPr lang="en-US" altLang="ja-JP" sz="1000" dirty="0">
                          <a:solidFill>
                            <a:schemeClr val="tx1"/>
                          </a:solidFill>
                          <a:latin typeface="ＭＳ Ｐ明朝" panose="02020600040205080304" pitchFamily="18" charset="-128"/>
                          <a:ea typeface="ＭＳ Ｐ明朝" panose="02020600040205080304" pitchFamily="18" charset="-128"/>
                        </a:rPr>
                        <a:t>	</a:t>
                      </a:r>
                      <a:r>
                        <a:rPr lang="ja-JP" altLang="en-US" sz="1000" dirty="0">
                          <a:solidFill>
                            <a:schemeClr val="tx1"/>
                          </a:solidFill>
                          <a:latin typeface="ＭＳ Ｐ明朝" panose="02020600040205080304" pitchFamily="18" charset="-128"/>
                          <a:ea typeface="ＭＳ Ｐ明朝" panose="02020600040205080304" pitchFamily="18" charset="-128"/>
                        </a:rPr>
                        <a:t>個人意見をワークシートに記入するように促す。</a:t>
                      </a:r>
                      <a:br>
                        <a:rPr lang="en-US" altLang="ja-JP" sz="1000" dirty="0">
                          <a:solidFill>
                            <a:schemeClr val="tx1"/>
                          </a:solidFill>
                          <a:latin typeface="ＭＳ Ｐ明朝" panose="02020600040205080304" pitchFamily="18" charset="-128"/>
                          <a:ea typeface="ＭＳ Ｐ明朝" panose="02020600040205080304" pitchFamily="18" charset="-128"/>
                        </a:rPr>
                      </a:br>
                      <a:r>
                        <a:rPr lang="ja-JP" altLang="en-US" sz="1000" dirty="0">
                          <a:solidFill>
                            <a:schemeClr val="tx1"/>
                          </a:solidFill>
                          <a:latin typeface="ＭＳ Ｐ明朝" panose="02020600040205080304" pitchFamily="18" charset="-128"/>
                          <a:ea typeface="ＭＳ Ｐ明朝" panose="02020600040205080304" pitchFamily="18" charset="-128"/>
                        </a:rPr>
                        <a:t>例）</a:t>
                      </a:r>
                      <a:r>
                        <a:rPr kumimoji="1" lang="ja-JP" altLang="en-US" sz="1000" kern="1200" dirty="0">
                          <a:solidFill>
                            <a:schemeClr val="tx1"/>
                          </a:solidFill>
                          <a:latin typeface="ＭＳ Ｐ明朝" panose="02020600040205080304" pitchFamily="18" charset="-128"/>
                          <a:ea typeface="ＭＳ Ｐ明朝" panose="02020600040205080304" pitchFamily="18" charset="-128"/>
                          <a:cs typeface="+mn-cs"/>
                        </a:rPr>
                        <a:t>日ごろの</a:t>
                      </a:r>
                      <a:r>
                        <a:rPr kumimoji="1" lang="ja-JP" altLang="en-US" sz="1000" kern="1200" dirty="0">
                          <a:solidFill>
                            <a:schemeClr val="tx1"/>
                          </a:solidFill>
                          <a:latin typeface="ＭＳ Ｐ明朝" panose="02020600040205080304" pitchFamily="18" charset="-128"/>
                          <a:ea typeface="ＭＳ Ｐ明朝" panose="02020600040205080304" pitchFamily="18" charset="-128"/>
                          <a:cs typeface="ＭＳ Ｐゴシック"/>
                        </a:rPr>
                        <a:t>「挨拶」</a:t>
                      </a:r>
                      <a:br>
                        <a:rPr kumimoji="1" lang="en-US" altLang="ja-JP" sz="1000" kern="1200" dirty="0">
                          <a:solidFill>
                            <a:schemeClr val="tx1"/>
                          </a:solidFill>
                          <a:latin typeface="ＭＳ Ｐ明朝" panose="02020600040205080304" pitchFamily="18" charset="-128"/>
                          <a:ea typeface="ＭＳ Ｐ明朝" panose="02020600040205080304" pitchFamily="18" charset="-128"/>
                          <a:cs typeface="ＭＳ Ｐゴシック"/>
                        </a:rPr>
                      </a:br>
                      <a:r>
                        <a:rPr kumimoji="1" lang="ja-JP" altLang="en-US" sz="1000" kern="1200" dirty="0">
                          <a:solidFill>
                            <a:schemeClr val="tx1"/>
                          </a:solidFill>
                          <a:latin typeface="ＭＳ Ｐ明朝" panose="02020600040205080304" pitchFamily="18" charset="-128"/>
                          <a:ea typeface="ＭＳ Ｐ明朝" panose="02020600040205080304" pitchFamily="18" charset="-128"/>
                          <a:cs typeface="ＭＳ Ｐゴシック"/>
                        </a:rPr>
                        <a:t>：助け合えるように、どんな人が地域にいるのか、日ごろから知っておく（自分のことを知っておいてもらう）ことが大切だから。</a:t>
                      </a:r>
                      <a:endParaRPr kumimoji="1" lang="en-US" altLang="ja-JP" sz="1000" kern="1200" dirty="0">
                        <a:solidFill>
                          <a:schemeClr val="tx1"/>
                        </a:solidFill>
                        <a:latin typeface="ＭＳ Ｐ明朝" panose="02020600040205080304" pitchFamily="18" charset="-128"/>
                        <a:ea typeface="ＭＳ Ｐ明朝" panose="02020600040205080304" pitchFamily="18" charset="-128"/>
                        <a:cs typeface="ＭＳ Ｐゴシック"/>
                      </a:endParaRPr>
                    </a:p>
                    <a:p>
                      <a:pPr marL="180000" marR="0" lvl="0" indent="-457200" algn="l" defTabSz="914400" rtl="0" eaLnBrk="1" fontAlgn="auto" latinLnBrk="0" hangingPunct="1">
                        <a:lnSpc>
                          <a:spcPts val="1100"/>
                        </a:lnSpc>
                        <a:spcBef>
                          <a:spcPts val="4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ＭＳ Ｐゴシック"/>
                        </a:rPr>
                        <a:t>☆</a:t>
                      </a:r>
                      <a:r>
                        <a:rPr kumimoji="1" lang="en-US" altLang="ja-JP"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ＭＳ Ｐゴシック"/>
                        </a:rPr>
                        <a:t>	</a:t>
                      </a:r>
                      <a:r>
                        <a:rPr kumimoji="1" lang="ja-JP" altLang="en-US"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ＭＳ Ｐゴシック"/>
                        </a:rPr>
                        <a:t>思ったことや感じたことを表現できる。</a:t>
                      </a:r>
                      <a:endParaRPr kumimoji="1" lang="en-US" altLang="ja-JP"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ＭＳ Ｐゴシック"/>
                      </a:endParaRPr>
                    </a:p>
                    <a:p>
                      <a:pPr marL="180000" marR="0" lvl="0" indent="-457200" algn="l" defTabSz="914400" rtl="0" eaLnBrk="1" fontAlgn="auto" latinLnBrk="0" hangingPunct="1">
                        <a:lnSpc>
                          <a:spcPts val="1100"/>
                        </a:lnSpc>
                        <a:spcBef>
                          <a:spcPts val="3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ＭＳ Ｐゴシック"/>
                        </a:rPr>
                        <a:t>☆	置かれた状況の中で自分たちができることを考えることができたか。</a:t>
                      </a:r>
                      <a:endParaRPr kumimoji="1" lang="en-US" altLang="ja-JP"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ＭＳ Ｐゴシック"/>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81082434"/>
                  </a:ext>
                </a:extLst>
              </a:tr>
              <a:tr h="720000">
                <a:tc>
                  <a:txBody>
                    <a:bodyPr/>
                    <a:lstStyle/>
                    <a:p>
                      <a:pPr marL="360363" marR="0" lvl="0" indent="-360363" algn="l" defTabSz="914400" rtl="0" eaLnBrk="1" fontAlgn="auto" latinLnBrk="0" hangingPunct="1">
                        <a:lnSpc>
                          <a:spcPts val="1200"/>
                        </a:lnSpc>
                        <a:spcBef>
                          <a:spcPts val="0"/>
                        </a:spcBef>
                        <a:spcAft>
                          <a:spcPts val="0"/>
                        </a:spcAft>
                        <a:buClrTx/>
                        <a:buSzTx/>
                        <a:buFontTx/>
                        <a:buNone/>
                        <a:tabLst/>
                        <a:defRPr/>
                      </a:pPr>
                      <a:endParaRPr kumimoji="1" lang="en-US" altLang="ja-JP" sz="1000" dirty="0">
                        <a:solidFill>
                          <a:srgbClr val="000000"/>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algn="ctr">
                        <a:lnSpc>
                          <a:spcPts val="1200"/>
                        </a:lnSpc>
                      </a:pPr>
                      <a:endParaRPr kumimoji="1" lang="ja-JP" altLang="en-US" sz="1000" dirty="0">
                        <a:solidFill>
                          <a:schemeClr val="tx1"/>
                        </a:solidFill>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179388" marR="0" indent="-179388" algn="l" defTabSz="914400" rtl="0" eaLnBrk="1" fontAlgn="auto" latinLnBrk="0" hangingPunct="1">
                        <a:lnSpc>
                          <a:spcPts val="11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近くの人と見せ合ってみましょう。他の人の考えと違うところはありますか？理由も比べてみましょう。</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どういったことがありますか？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日ごろから挨拶をする。：互いを知るため。</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地域の避難訓練に参加する。：防災のこと（助け合い方法など）を勉強するため。</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p>
                      <a:pPr marL="179388" marR="0" indent="-179388" algn="l" defTabSz="914400" rtl="0" eaLnBrk="1" fontAlgn="auto" latinLnBrk="0" hangingPunct="1">
                        <a:lnSpc>
                          <a:spcPts val="1100"/>
                        </a:lnSpc>
                        <a:spcBef>
                          <a:spcPts val="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周りの人に、防災のことを教えてあげる。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vMerge="1">
                  <a:txBody>
                    <a:bodyPr/>
                    <a:lstStyle/>
                    <a:p>
                      <a:pPr marL="180000" marR="0" indent="-457200" algn="l" defTabSz="914400" rtl="0" eaLnBrk="1" fontAlgn="auto" latinLnBrk="0" hangingPunct="1">
                        <a:lnSpc>
                          <a:spcPts val="1200"/>
                        </a:lnSpc>
                        <a:spcBef>
                          <a:spcPts val="600"/>
                        </a:spcBef>
                        <a:spcAft>
                          <a:spcPts val="0"/>
                        </a:spcAft>
                        <a:buClrTx/>
                        <a:buSzTx/>
                        <a:buFontTx/>
                        <a:buNone/>
                        <a:tabLst/>
                        <a:defRPr/>
                      </a:pP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15669291"/>
                  </a:ext>
                </a:extLst>
              </a:tr>
              <a:tr h="224400">
                <a:tc gridSpan="4">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indent="0" algn="just" defTabSz="914400" rtl="0" eaLnBrk="1" fontAlgn="auto" latinLnBrk="0" hangingPunct="1">
                        <a:lnSpc>
                          <a:spcPts val="1200"/>
                        </a:lnSpc>
                        <a:spcBef>
                          <a:spcPts val="0"/>
                        </a:spcBef>
                        <a:spcAft>
                          <a:spcPts val="0"/>
                        </a:spcAft>
                        <a:buClrTx/>
                        <a:buSzTx/>
                        <a:buFontTx/>
                        <a:buNone/>
                        <a:tabLst/>
                        <a:defRPr/>
                      </a:pPr>
                      <a:r>
                        <a:rPr kumimoji="1" lang="ja-JP" altLang="en-US" sz="1100" b="0" u="none" dirty="0">
                          <a:solidFill>
                            <a:schemeClr val="tx1"/>
                          </a:solidFill>
                          <a:latin typeface="+mn-ea"/>
                          <a:ea typeface="+mn-ea"/>
                        </a:rPr>
                        <a:t>ま　と　め　（計１０分）</a:t>
                      </a:r>
                      <a:endParaRPr kumimoji="1" lang="en-US" altLang="ja-JP" sz="1100" b="0" u="none" dirty="0">
                        <a:solidFill>
                          <a:schemeClr val="tx1"/>
                        </a:solidFill>
                        <a:latin typeface="+mn-ea"/>
                        <a:ea typeface="+mn-ea"/>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algn="ctr"/>
                      <a:endParaRPr kumimoji="1" lang="ja-JP" altLang="en-US" sz="100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79388" marR="0" indent="-179388" algn="just" defTabSz="914400" rtl="0" eaLnBrk="1" fontAlgn="auto" latinLnBrk="0" hangingPunct="1">
                        <a:lnSpc>
                          <a:spcPts val="1200"/>
                        </a:lnSpc>
                        <a:spcBef>
                          <a:spcPts val="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hMerge="1">
                  <a:txBody>
                    <a:bodyPr/>
                    <a:lstStyle/>
                    <a:p>
                      <a:pPr marL="180000" marR="0" indent="-4572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86450154"/>
                  </a:ext>
                </a:extLst>
              </a:tr>
              <a:tr h="2244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180000" algn="just" defTabSz="685800" rtl="0" eaLnBrk="1" fontAlgn="auto" latinLnBrk="0" hangingPunct="1">
                        <a:lnSpc>
                          <a:spcPts val="12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rPr>
                        <a:t>４</a:t>
                      </a:r>
                      <a:r>
                        <a:rPr kumimoji="1" lang="en-US" altLang="ja-JP" sz="1000" b="0" i="0"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rPr>
                        <a:t>.	</a:t>
                      </a:r>
                      <a:r>
                        <a:rPr kumimoji="1" lang="ja-JP" altLang="en-US" sz="1000" b="0" i="0" u="none" strike="noStrike" kern="1200" cap="none" spc="0" normalizeH="0" baseline="0" noProof="0" dirty="0">
                          <a:ln>
                            <a:noFill/>
                          </a:ln>
                          <a:solidFill>
                            <a:srgbClr val="000000"/>
                          </a:solidFill>
                          <a:effectLst/>
                          <a:uLnTx/>
                          <a:uFillTx/>
                          <a:latin typeface="ＭＳ Ｐ明朝" panose="02020600040205080304" pitchFamily="18" charset="-128"/>
                          <a:ea typeface="ＭＳ Ｐ明朝" panose="02020600040205080304" pitchFamily="18" charset="-128"/>
                        </a:rPr>
                        <a:t>ふりかえりをする。</a:t>
                      </a:r>
                    </a:p>
                  </a:txBody>
                  <a:tcPr marL="72000" marR="72000" marT="36000" marB="36000" anchor="ctr">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dirty="0">
                          <a:solidFill>
                            <a:schemeClr val="tx1"/>
                          </a:solidFill>
                        </a:rPr>
                        <a:t>27</a:t>
                      </a:r>
                      <a:endParaRPr kumimoji="1" lang="ja-JP" altLang="en-US"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200"/>
                        </a:lnSpc>
                        <a:spcBef>
                          <a:spcPts val="0"/>
                        </a:spcBef>
                        <a:spcAft>
                          <a:spcPts val="0"/>
                        </a:spcAft>
                        <a:buClrTx/>
                        <a:buSzTx/>
                        <a:buFontTx/>
                        <a:buNone/>
                        <a:tabLst/>
                        <a:defRPr/>
                      </a:pPr>
                      <a:r>
                        <a:rPr kumimoji="1" lang="ja-JP" altLang="en-US" sz="1000" b="0" u="none" kern="1200" dirty="0">
                          <a:solidFill>
                            <a:srgbClr val="000000"/>
                          </a:solidFill>
                          <a:latin typeface="Century" panose="02040604050505020304" pitchFamily="18" charset="0"/>
                          <a:ea typeface="ＭＳ Ｐ明朝" panose="02020600040205080304" pitchFamily="18" charset="-128"/>
                          <a:cs typeface="ＭＳ Ｐゴシック"/>
                        </a:rPr>
                        <a:t>●</a:t>
                      </a:r>
                      <a:r>
                        <a:rPr kumimoji="1" lang="en-US" altLang="ja-JP" sz="1000" b="0" u="none" kern="1200" dirty="0">
                          <a:solidFill>
                            <a:srgbClr val="000000"/>
                          </a:solidFill>
                          <a:latin typeface="Century" panose="02040604050505020304" pitchFamily="18" charset="0"/>
                          <a:ea typeface="ＭＳ Ｐ明朝" panose="02020600040205080304" pitchFamily="18" charset="-128"/>
                          <a:cs typeface="ＭＳ Ｐゴシック"/>
                        </a:rPr>
                        <a:t>	</a:t>
                      </a:r>
                      <a:r>
                        <a:rPr kumimoji="1" lang="ja-JP" altLang="en-US" sz="1000" b="0" u="none" kern="1200" spc="-50" baseline="0" dirty="0">
                          <a:solidFill>
                            <a:srgbClr val="000000"/>
                          </a:solidFill>
                          <a:latin typeface="Century" panose="02040604050505020304" pitchFamily="18" charset="0"/>
                          <a:ea typeface="ＭＳ Ｐ明朝" panose="02020600040205080304" pitchFamily="18" charset="-128"/>
                          <a:cs typeface="ＭＳ Ｐゴシック"/>
                        </a:rPr>
                        <a:t>今日の学習で学んだことをふりかえります。</a:t>
                      </a:r>
                      <a:endParaRPr kumimoji="1" lang="en-US" altLang="ja-JP" sz="1000" kern="1200" dirty="0">
                        <a:solidFill>
                          <a:srgbClr val="000000"/>
                        </a:solidFill>
                        <a:latin typeface="Century" panose="02040604050505020304" pitchFamily="18" charset="0"/>
                        <a:ea typeface="ＭＳ Ｐ明朝" panose="02020600040205080304" pitchFamily="18" charset="-128"/>
                        <a:cs typeface="+mn-cs"/>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FF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8161409"/>
                  </a:ext>
                </a:extLst>
              </a:tr>
              <a:tr h="623838">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58775" marR="0" lvl="0" indent="-358775" algn="just" defTabSz="914400" rtl="0" eaLnBrk="1" fontAlgn="auto" latinLnBrk="0" hangingPunct="1">
                        <a:lnSpc>
                          <a:spcPts val="1200"/>
                        </a:lnSpc>
                        <a:spcBef>
                          <a:spcPts val="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４</a:t>
                      </a:r>
                      <a:r>
                        <a:rPr kumimoji="1" lang="en-US" altLang="ja-JP" sz="1000" b="0" u="none" dirty="0">
                          <a:solidFill>
                            <a:schemeClr val="tx1"/>
                          </a:solidFill>
                          <a:latin typeface="Century" panose="02040604050505020304" pitchFamily="18" charset="0"/>
                          <a:ea typeface="ＭＳ Ｐ明朝" panose="02020600040205080304" pitchFamily="18" charset="-128"/>
                        </a:rPr>
                        <a:t>-</a:t>
                      </a:r>
                      <a:r>
                        <a:rPr kumimoji="1" lang="ja-JP" altLang="en-US" sz="1000" b="0" u="none" dirty="0">
                          <a:solidFill>
                            <a:schemeClr val="tx1"/>
                          </a:solidFill>
                          <a:latin typeface="Century" panose="02040604050505020304" pitchFamily="18" charset="0"/>
                          <a:ea typeface="ＭＳ Ｐ明朝" panose="02020600040205080304" pitchFamily="18" charset="-128"/>
                        </a:rPr>
                        <a:t>①</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spc="-50" baseline="0" dirty="0">
                          <a:solidFill>
                            <a:schemeClr val="tx1"/>
                          </a:solidFill>
                          <a:latin typeface="Century" panose="02040604050505020304" pitchFamily="18" charset="0"/>
                          <a:ea typeface="ＭＳ Ｐ明朝" panose="02020600040205080304" pitchFamily="18" charset="-128"/>
                        </a:rPr>
                        <a:t>ワークシ－ト「問３」へ記入する。</a:t>
                      </a:r>
                      <a:endParaRPr kumimoji="1" lang="en-US" altLang="ja-JP" sz="1000" b="0" u="none" dirty="0">
                        <a:solidFill>
                          <a:schemeClr val="tx1"/>
                        </a:solidFill>
                        <a:latin typeface="Century" panose="02040604050505020304" pitchFamily="18" charset="0"/>
                        <a:ea typeface="ＭＳ Ｐ明朝" panose="02020600040205080304" pitchFamily="18" charset="-128"/>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200"/>
                        </a:lnSpc>
                      </a:pPr>
                      <a:r>
                        <a:rPr kumimoji="1" lang="en-US" altLang="ja-JP" sz="1000" dirty="0">
                          <a:solidFill>
                            <a:schemeClr val="tx1"/>
                          </a:solidFill>
                        </a:rPr>
                        <a:t>28</a:t>
                      </a:r>
                      <a:endParaRPr kumimoji="1" lang="ja-JP" altLang="en-US"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lvl="0" indent="-179388" algn="just" defTabSz="914400" rtl="0" eaLnBrk="1" fontAlgn="auto" latinLnBrk="0" hangingPunct="1">
                        <a:lnSpc>
                          <a:spcPts val="1200"/>
                        </a:lnSpc>
                        <a:spcBef>
                          <a:spcPts val="60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dirty="0">
                          <a:solidFill>
                            <a:schemeClr val="tx1"/>
                          </a:solidFill>
                          <a:latin typeface="Century" panose="02040604050505020304" pitchFamily="18" charset="0"/>
                          <a:ea typeface="ＭＳ Ｐ明朝" panose="02020600040205080304" pitchFamily="18" charset="-128"/>
                        </a:rPr>
                        <a:t>今日の学習の感想を書きましょう。</a:t>
                      </a:r>
                      <a:endParaRPr kumimoji="1" lang="en-US" altLang="ja-JP" sz="1000" b="0" u="none" dirty="0">
                        <a:solidFill>
                          <a:schemeClr val="tx1"/>
                        </a:solidFill>
                        <a:latin typeface="Century" panose="02040604050505020304" pitchFamily="18" charset="0"/>
                        <a:ea typeface="ＭＳ Ｐ明朝" panose="02020600040205080304" pitchFamily="18" charset="-128"/>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000" marR="0" lvl="0" indent="-457200" algn="l" defTabSz="914400" rtl="0" eaLnBrk="1" fontAlgn="auto" latinLnBrk="0" hangingPunct="1">
                        <a:lnSpc>
                          <a:spcPts val="1200"/>
                        </a:lnSpc>
                        <a:spcBef>
                          <a:spcPts val="600"/>
                        </a:spcBef>
                        <a:spcAft>
                          <a:spcPts val="0"/>
                        </a:spcAft>
                        <a:buClrTx/>
                        <a:buSzTx/>
                        <a:buFontTx/>
                        <a:buNone/>
                        <a:tabLst/>
                        <a:defRPr/>
                      </a:pPr>
                      <a:r>
                        <a:rPr lang="ja-JP" altLang="en-US" sz="1000" dirty="0">
                          <a:solidFill>
                            <a:schemeClr val="tx1"/>
                          </a:solidFill>
                          <a:latin typeface="ＭＳ Ｐ明朝" panose="02020600040205080304" pitchFamily="18" charset="-128"/>
                          <a:ea typeface="ＭＳ Ｐ明朝" panose="02020600040205080304" pitchFamily="18" charset="-128"/>
                        </a:rPr>
                        <a:t>◆</a:t>
                      </a:r>
                      <a:r>
                        <a:rPr lang="en-US" altLang="ja-JP" sz="1000" dirty="0">
                          <a:solidFill>
                            <a:schemeClr val="tx1"/>
                          </a:solidFill>
                          <a:latin typeface="ＭＳ Ｐ明朝" panose="02020600040205080304" pitchFamily="18" charset="-128"/>
                          <a:ea typeface="ＭＳ Ｐ明朝" panose="02020600040205080304" pitchFamily="18" charset="-128"/>
                        </a:rPr>
                        <a:t>	</a:t>
                      </a:r>
                      <a:r>
                        <a:rPr lang="ja-JP" altLang="en-US" sz="1000" dirty="0">
                          <a:solidFill>
                            <a:schemeClr val="tx1"/>
                          </a:solidFill>
                          <a:latin typeface="ＭＳ Ｐ明朝" panose="02020600040205080304" pitchFamily="18" charset="-128"/>
                          <a:ea typeface="ＭＳ Ｐ明朝" panose="02020600040205080304" pitchFamily="18" charset="-128"/>
                        </a:rPr>
                        <a:t>個人意見をワークシートに記入するように促す。</a:t>
                      </a:r>
                      <a:br>
                        <a:rPr kumimoji="1" lang="en-US" altLang="ja-JP" sz="1000" kern="1200" dirty="0">
                          <a:solidFill>
                            <a:schemeClr val="tx1"/>
                          </a:solidFill>
                          <a:latin typeface="Century" panose="02040604050505020304" pitchFamily="18" charset="0"/>
                          <a:ea typeface="ＭＳ Ｐ明朝" panose="02020600040205080304" pitchFamily="18" charset="-128"/>
                          <a:cs typeface="+mn-cs"/>
                        </a:rPr>
                      </a:b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94787516"/>
                  </a:ext>
                </a:extLst>
              </a:tr>
              <a:tr h="812800">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４</a:t>
                      </a:r>
                      <a:r>
                        <a:rPr kumimoji="1" lang="en-US" altLang="ja-JP" sz="1000" b="0" u="none">
                          <a:solidFill>
                            <a:srgbClr val="000000"/>
                          </a:solidFill>
                          <a:latin typeface="Century" panose="02040604050505020304" pitchFamily="18" charset="0"/>
                          <a:ea typeface="ＭＳ Ｐ明朝" panose="02020600040205080304" pitchFamily="18" charset="-128"/>
                        </a:rPr>
                        <a:t>-</a:t>
                      </a:r>
                      <a:r>
                        <a:rPr kumimoji="1" lang="ja-JP" altLang="en-US" sz="1000" b="0" u="none">
                          <a:solidFill>
                            <a:srgbClr val="000000"/>
                          </a:solidFill>
                          <a:latin typeface="Century" panose="02040604050505020304" pitchFamily="18" charset="0"/>
                          <a:ea typeface="ＭＳ Ｐ明朝" panose="02020600040205080304" pitchFamily="18" charset="-128"/>
                        </a:rPr>
                        <a:t>②　自分の考えを発表する。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algn="ctr">
                        <a:lnSpc>
                          <a:spcPts val="1100"/>
                        </a:lnSpc>
                        <a:spcBef>
                          <a:spcPts val="300"/>
                        </a:spcBef>
                      </a:pPr>
                      <a:endParaRPr kumimoji="1" lang="en-US" altLang="ja-JP"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74625" marR="0" indent="-174625" algn="just" defTabSz="914400" rtl="0" eaLnBrk="1" fontAlgn="auto" latinLnBrk="0" hangingPunct="1">
                        <a:lnSpc>
                          <a:spcPts val="1100"/>
                        </a:lnSpc>
                        <a:spcBef>
                          <a:spcPts val="30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spc="-100" baseline="0" dirty="0">
                          <a:solidFill>
                            <a:schemeClr val="tx1"/>
                          </a:solidFill>
                          <a:latin typeface="Century" panose="02040604050505020304" pitchFamily="18" charset="0"/>
                          <a:ea typeface="ＭＳ Ｐ明朝" panose="02020600040205080304" pitchFamily="18" charset="-128"/>
                        </a:rPr>
                        <a:t>ワークシートに書いた結果を発表してください。</a:t>
                      </a:r>
                      <a:endParaRPr kumimoji="1" lang="en-US" altLang="ja-JP" sz="1000" b="0" u="none" spc="-100" baseline="0" dirty="0">
                        <a:solidFill>
                          <a:schemeClr val="tx1"/>
                        </a:solidFill>
                        <a:latin typeface="Century" panose="02040604050505020304" pitchFamily="18" charset="0"/>
                        <a:ea typeface="ＭＳ Ｐ明朝" panose="02020600040205080304" pitchFamily="18" charset="-128"/>
                      </a:endParaRPr>
                    </a:p>
                    <a:p>
                      <a:pPr marL="174625" marR="0" indent="-174625" algn="l" defTabSz="914400" rtl="0" eaLnBrk="1" fontAlgn="auto" latinLnBrk="0" hangingPunct="1">
                        <a:lnSpc>
                          <a:spcPts val="1100"/>
                        </a:lnSpc>
                        <a:spcBef>
                          <a:spcPts val="300"/>
                        </a:spcBef>
                        <a:spcAft>
                          <a:spcPts val="0"/>
                        </a:spcAft>
                        <a:buClrTx/>
                        <a:buSzTx/>
                        <a:buFontTx/>
                        <a:buNone/>
                        <a:tabLst/>
                        <a:defRPr/>
                      </a:pPr>
                      <a:r>
                        <a:rPr kumimoji="1" lang="ja-JP" altLang="en-US" sz="1000" b="0" u="none" spc="0" dirty="0">
                          <a:solidFill>
                            <a:schemeClr val="tx1"/>
                          </a:solidFill>
                          <a:latin typeface="Century" panose="02040604050505020304" pitchFamily="18" charset="0"/>
                          <a:ea typeface="ＭＳ Ｐ明朝" panose="02020600040205080304" pitchFamily="18" charset="-128"/>
                        </a:rPr>
                        <a:t> ・</a:t>
                      </a:r>
                      <a:r>
                        <a:rPr kumimoji="1" lang="en-US" altLang="ja-JP" sz="1000" b="0" u="none" spc="0" dirty="0">
                          <a:solidFill>
                            <a:schemeClr val="tx1"/>
                          </a:solidFill>
                          <a:latin typeface="Century" panose="02040604050505020304" pitchFamily="18" charset="0"/>
                          <a:ea typeface="ＭＳ Ｐ明朝" panose="02020600040205080304" pitchFamily="18" charset="-128"/>
                        </a:rPr>
                        <a:t>	</a:t>
                      </a:r>
                      <a:r>
                        <a:rPr kumimoji="1" lang="ja-JP" altLang="en-US" sz="1000" b="0" u="none" spc="0" dirty="0">
                          <a:solidFill>
                            <a:schemeClr val="tx1"/>
                          </a:solidFill>
                          <a:latin typeface="Century" panose="02040604050505020304" pitchFamily="18" charset="0"/>
                          <a:ea typeface="ＭＳ Ｐ明朝" panose="02020600040205080304" pitchFamily="18" charset="-128"/>
                        </a:rPr>
                        <a:t>一人では助けたくても難しいことがあると思った。</a:t>
                      </a:r>
                      <a:endParaRPr kumimoji="1" lang="en-US" altLang="ja-JP" sz="1000" b="0" u="none" spc="0" dirty="0">
                        <a:solidFill>
                          <a:schemeClr val="tx1"/>
                        </a:solidFill>
                        <a:latin typeface="Century" panose="02040604050505020304" pitchFamily="18" charset="0"/>
                        <a:ea typeface="ＭＳ Ｐ明朝" panose="02020600040205080304" pitchFamily="18" charset="-128"/>
                      </a:endParaRPr>
                    </a:p>
                    <a:p>
                      <a:pPr marL="174625" marR="0" indent="-174625" algn="l" defTabSz="914400" rtl="0" eaLnBrk="1" fontAlgn="auto" latinLnBrk="0" hangingPunct="1">
                        <a:lnSpc>
                          <a:spcPts val="1100"/>
                        </a:lnSpc>
                        <a:spcBef>
                          <a:spcPts val="300"/>
                        </a:spcBef>
                        <a:spcAft>
                          <a:spcPts val="0"/>
                        </a:spcAft>
                        <a:buClrTx/>
                        <a:buSzTx/>
                        <a:buFontTx/>
                        <a:buNone/>
                        <a:tabLst/>
                        <a:defRPr/>
                      </a:pPr>
                      <a:r>
                        <a:rPr kumimoji="1" lang="ja-JP" altLang="en-US" sz="1000" b="0" u="none" kern="1200" spc="0" baseline="0" dirty="0">
                          <a:solidFill>
                            <a:schemeClr val="tx1"/>
                          </a:solidFill>
                          <a:latin typeface="Century" panose="02040604050505020304" pitchFamily="18" charset="0"/>
                          <a:ea typeface="ＭＳ Ｐ明朝" panose="02020600040205080304" pitchFamily="18" charset="-128"/>
                          <a:cs typeface="+mn-cs"/>
                        </a:rPr>
                        <a:t> ・</a:t>
                      </a:r>
                      <a:r>
                        <a:rPr kumimoji="1" lang="en-US" altLang="ja-JP" sz="1000" b="0" u="none" kern="1200" spc="0" baseline="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b="0" u="none" kern="1200" spc="0" baseline="0" dirty="0">
                          <a:solidFill>
                            <a:schemeClr val="tx1"/>
                          </a:solidFill>
                          <a:latin typeface="Century" panose="02040604050505020304" pitchFamily="18" charset="0"/>
                          <a:ea typeface="ＭＳ Ｐ明朝" panose="02020600040205080304" pitchFamily="18" charset="-128"/>
                          <a:cs typeface="+mn-cs"/>
                        </a:rPr>
                        <a:t>日頃から、防災・避難を考えるよう、周りのみんなに教えてあげたい。</a:t>
                      </a: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000" marR="0" lvl="0" indent="-457200" algn="l" defTabSz="914400" rtl="0" eaLnBrk="1" fontAlgn="auto" latinLnBrk="0" hangingPunct="1">
                        <a:lnSpc>
                          <a:spcPts val="1100"/>
                        </a:lnSpc>
                        <a:spcBef>
                          <a:spcPts val="3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mn-cs"/>
                        </a:rPr>
                        <a:t>☆</a:t>
                      </a:r>
                      <a:r>
                        <a:rPr kumimoji="1" lang="en-US" altLang="ja-JP"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mn-cs"/>
                        </a:rPr>
                        <a:t>	</a:t>
                      </a:r>
                      <a:r>
                        <a:rPr kumimoji="1" lang="ja-JP" altLang="en-US"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mn-cs"/>
                        </a:rPr>
                        <a:t>思ったことや感じたことを表現できる。</a:t>
                      </a:r>
                      <a:endParaRPr kumimoji="1" lang="en-US" altLang="ja-JP"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mn-cs"/>
                      </a:endParaRPr>
                    </a:p>
                    <a:p>
                      <a:pPr marL="180000" marR="0" lvl="0" indent="-457200" algn="l" defTabSz="914400" rtl="0" eaLnBrk="1" fontAlgn="auto" latinLnBrk="0" hangingPunct="1">
                        <a:lnSpc>
                          <a:spcPts val="1100"/>
                        </a:lnSpc>
                        <a:spcBef>
                          <a:spcPts val="30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mn-cs"/>
                        </a:rPr>
                        <a:t>☆	置かれた状況の中で自分たちができることを考えることができたか。</a:t>
                      </a:r>
                      <a:endParaRPr kumimoji="1" lang="en-US" altLang="ja-JP" sz="1000" b="0" i="0" u="none" strike="noStrike" kern="1200" cap="none" spc="0" normalizeH="0" baseline="0" noProof="0" dirty="0">
                        <a:ln>
                          <a:noFill/>
                        </a:ln>
                        <a:solidFill>
                          <a:prstClr val="black"/>
                        </a:solidFill>
                        <a:effectLst/>
                        <a:uLnTx/>
                        <a:uFillTx/>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8328245"/>
                  </a:ext>
                </a:extLst>
              </a:tr>
              <a:tr h="2052000">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360363" marR="0" indent="-360363" algn="just" defTabSz="914400" rtl="0" eaLnBrk="1" fontAlgn="auto" latinLnBrk="0" hangingPunct="1">
                        <a:lnSpc>
                          <a:spcPts val="1200"/>
                        </a:lnSpc>
                        <a:spcBef>
                          <a:spcPts val="0"/>
                        </a:spcBef>
                        <a:spcAft>
                          <a:spcPts val="0"/>
                        </a:spcAft>
                        <a:buClrTx/>
                        <a:buSzTx/>
                        <a:buFontTx/>
                        <a:buNone/>
                        <a:tabLst/>
                        <a:defRPr/>
                      </a:pPr>
                      <a:r>
                        <a:rPr kumimoji="1" lang="ja-JP" altLang="en-US" sz="1000" b="0" u="none">
                          <a:solidFill>
                            <a:srgbClr val="000000"/>
                          </a:solidFill>
                          <a:latin typeface="Century" panose="02040604050505020304" pitchFamily="18" charset="0"/>
                          <a:ea typeface="ＭＳ Ｐ明朝" panose="02020600040205080304" pitchFamily="18" charset="-128"/>
                        </a:rPr>
                        <a:t>４</a:t>
                      </a:r>
                      <a:r>
                        <a:rPr kumimoji="1" lang="en-US" altLang="ja-JP" sz="1000" b="0" u="none">
                          <a:solidFill>
                            <a:srgbClr val="000000"/>
                          </a:solidFill>
                          <a:latin typeface="Century" panose="02040604050505020304" pitchFamily="18" charset="0"/>
                          <a:ea typeface="ＭＳ Ｐ明朝" panose="02020600040205080304" pitchFamily="18" charset="-128"/>
                        </a:rPr>
                        <a:t>-</a:t>
                      </a:r>
                      <a:r>
                        <a:rPr kumimoji="1" lang="ja-JP" altLang="en-US" sz="1000" b="0" u="none">
                          <a:solidFill>
                            <a:srgbClr val="000000"/>
                          </a:solidFill>
                          <a:latin typeface="Century" panose="02040604050505020304" pitchFamily="18" charset="0"/>
                          <a:ea typeface="ＭＳ Ｐ明朝" panose="02020600040205080304" pitchFamily="18" charset="-128"/>
                        </a:rPr>
                        <a:t>③　本時のふりかえりをする。</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algn="ctr">
                        <a:lnSpc>
                          <a:spcPts val="1100"/>
                        </a:lnSpc>
                        <a:spcBef>
                          <a:spcPts val="300"/>
                        </a:spcBef>
                      </a:pPr>
                      <a:r>
                        <a:rPr kumimoji="1" lang="en-US" altLang="ja-JP" sz="1000" dirty="0">
                          <a:solidFill>
                            <a:schemeClr val="tx1"/>
                          </a:solidFill>
                        </a:rPr>
                        <a:t>29</a:t>
                      </a:r>
                      <a:br>
                        <a:rPr kumimoji="1" lang="en-US" altLang="ja-JP" sz="1000" dirty="0">
                          <a:solidFill>
                            <a:schemeClr val="tx1"/>
                          </a:solidFill>
                        </a:rPr>
                      </a:br>
                      <a:br>
                        <a:rPr kumimoji="1" lang="en-US" altLang="ja-JP" sz="1000" dirty="0">
                          <a:solidFill>
                            <a:schemeClr val="tx1"/>
                          </a:solidFill>
                        </a:rPr>
                      </a:br>
                      <a:br>
                        <a:rPr kumimoji="1" lang="en-US" altLang="ja-JP" sz="1000" dirty="0">
                          <a:solidFill>
                            <a:schemeClr val="tx1"/>
                          </a:solidFill>
                        </a:rPr>
                      </a:br>
                      <a:br>
                        <a:rPr kumimoji="1" lang="en-US" altLang="ja-JP" sz="1000" dirty="0">
                          <a:solidFill>
                            <a:schemeClr val="tx1"/>
                          </a:solidFill>
                        </a:rPr>
                      </a:br>
                      <a:br>
                        <a:rPr kumimoji="1" lang="en-US" altLang="ja-JP" sz="1000" dirty="0">
                          <a:solidFill>
                            <a:schemeClr val="tx1"/>
                          </a:solidFill>
                        </a:rPr>
                      </a:br>
                      <a:br>
                        <a:rPr kumimoji="1" lang="en-US" altLang="ja-JP" sz="1000" dirty="0">
                          <a:solidFill>
                            <a:schemeClr val="tx1"/>
                          </a:solidFill>
                        </a:rPr>
                      </a:br>
                      <a:endParaRPr kumimoji="1" lang="en-US" altLang="ja-JP" sz="1000" dirty="0">
                        <a:solidFill>
                          <a:schemeClr val="tx1"/>
                        </a:solidFill>
                      </a:endParaRPr>
                    </a:p>
                    <a:p>
                      <a:pPr algn="ctr">
                        <a:lnSpc>
                          <a:spcPts val="1100"/>
                        </a:lnSpc>
                        <a:spcBef>
                          <a:spcPts val="300"/>
                        </a:spcBef>
                      </a:pPr>
                      <a:r>
                        <a:rPr kumimoji="1" lang="en-US" altLang="ja-JP" sz="1000" dirty="0">
                          <a:solidFill>
                            <a:schemeClr val="tx1"/>
                          </a:solidFill>
                        </a:rPr>
                        <a:t>30~</a:t>
                      </a:r>
                    </a:p>
                    <a:p>
                      <a:pPr algn="ctr">
                        <a:lnSpc>
                          <a:spcPts val="1100"/>
                        </a:lnSpc>
                        <a:spcBef>
                          <a:spcPts val="300"/>
                        </a:spcBef>
                      </a:pPr>
                      <a:r>
                        <a:rPr kumimoji="1" lang="en-US" altLang="ja-JP" sz="1000" dirty="0">
                          <a:solidFill>
                            <a:schemeClr val="tx1"/>
                          </a:solidFill>
                        </a:rPr>
                        <a:t>31</a:t>
                      </a:r>
                      <a:br>
                        <a:rPr kumimoji="1" lang="en-US" altLang="ja-JP" sz="1000" dirty="0">
                          <a:solidFill>
                            <a:schemeClr val="tx1"/>
                          </a:solidFill>
                        </a:rPr>
                      </a:br>
                      <a:endParaRPr kumimoji="1" lang="en-US" altLang="ja-JP" sz="1000" dirty="0">
                        <a:solidFill>
                          <a:schemeClr val="tx1"/>
                        </a:solidFill>
                      </a:endParaRPr>
                    </a:p>
                    <a:p>
                      <a:pPr algn="ctr">
                        <a:lnSpc>
                          <a:spcPts val="1100"/>
                        </a:lnSpc>
                        <a:spcBef>
                          <a:spcPts val="300"/>
                        </a:spcBef>
                      </a:pPr>
                      <a:endParaRPr kumimoji="1" lang="en-US" altLang="ja-JP" sz="1000" dirty="0">
                        <a:solidFill>
                          <a:schemeClr val="tx1"/>
                        </a:solidFill>
                      </a:endParaRPr>
                    </a:p>
                  </a:txBody>
                  <a:tcPr marL="0" marR="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179388" marR="0" indent="-179388" algn="just" defTabSz="914400" rtl="0" eaLnBrk="1" fontAlgn="auto" latinLnBrk="0" hangingPunct="1">
                        <a:lnSpc>
                          <a:spcPts val="1100"/>
                        </a:lnSpc>
                        <a:spcBef>
                          <a:spcPts val="30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 授業の最初に話したように災害が起こる前に安全な場所へ避難して自分の命を守る「自助」の行動が大切です。そして、地域みんなで助け合う「共助」も必要です。災害時にはいろいろな状況になることが考えられます。まずは一人ひとりが日頃から災害に備えておくことが重要です。</a:t>
                      </a:r>
                      <a:endParaRPr kumimoji="1" lang="en-US" altLang="ja-JP" sz="1000" b="0" u="none" dirty="0">
                        <a:solidFill>
                          <a:schemeClr val="tx1"/>
                        </a:solidFill>
                        <a:latin typeface="Century" panose="02040604050505020304" pitchFamily="18" charset="0"/>
                        <a:ea typeface="ＭＳ Ｐ明朝" panose="02020600040205080304" pitchFamily="18" charset="-128"/>
                      </a:endParaRPr>
                    </a:p>
                    <a:p>
                      <a:pPr marL="179388" marR="0" indent="-179388" algn="just" defTabSz="914400" rtl="0" eaLnBrk="1" fontAlgn="auto" latinLnBrk="0" hangingPunct="1">
                        <a:lnSpc>
                          <a:spcPts val="1100"/>
                        </a:lnSpc>
                        <a:spcBef>
                          <a:spcPts val="300"/>
                        </a:spcBef>
                        <a:spcAft>
                          <a:spcPts val="0"/>
                        </a:spcAft>
                        <a:buClrTx/>
                        <a:buSzTx/>
                        <a:buFontTx/>
                        <a:buNone/>
                        <a:tabLst/>
                        <a:defRPr/>
                      </a:pPr>
                      <a:r>
                        <a:rPr kumimoji="1" lang="ja-JP" altLang="en-US" sz="1000" b="0" u="none" dirty="0">
                          <a:solidFill>
                            <a:schemeClr val="tx1"/>
                          </a:solidFill>
                          <a:latin typeface="Century" panose="02040604050505020304" pitchFamily="18" charset="0"/>
                          <a:ea typeface="ＭＳ Ｐ明朝" panose="02020600040205080304" pitchFamily="18" charset="-128"/>
                        </a:rPr>
                        <a:t>●</a:t>
                      </a:r>
                      <a:r>
                        <a:rPr kumimoji="1" lang="en-US" altLang="ja-JP" sz="1000" b="0" u="none" dirty="0">
                          <a:solidFill>
                            <a:schemeClr val="tx1"/>
                          </a:solidFill>
                          <a:latin typeface="Century" panose="02040604050505020304" pitchFamily="18" charset="0"/>
                          <a:ea typeface="ＭＳ Ｐ明朝" panose="02020600040205080304" pitchFamily="18" charset="-128"/>
                        </a:rPr>
                        <a:t>	</a:t>
                      </a:r>
                      <a:r>
                        <a:rPr kumimoji="1" lang="ja-JP" altLang="en-US" sz="1000" b="0" u="none" dirty="0">
                          <a:solidFill>
                            <a:schemeClr val="tx1"/>
                          </a:solidFill>
                          <a:latin typeface="Century" panose="02040604050505020304" pitchFamily="18" charset="0"/>
                          <a:ea typeface="ＭＳ Ｐ明朝" panose="02020600040205080304" pitchFamily="18" charset="-128"/>
                        </a:rPr>
                        <a:t>また、災害時に急に小学生のみんなだけで助けることは難しいかもしれません。ただ、まわりの大人と協力すればできることがあると思います。そして、災害が起こる前なら小学生のみんなにもできることがあるかもしれません。普段から自分に何ができるか考え、チャレンジしてみましょう。</a:t>
                      </a:r>
                      <a:endParaRPr kumimoji="1" lang="en-US" altLang="ja-JP" sz="1000" b="0" u="none" dirty="0">
                        <a:solidFill>
                          <a:schemeClr val="tx1"/>
                        </a:solidFill>
                        <a:latin typeface="Century" panose="02040604050505020304" pitchFamily="18" charset="0"/>
                        <a:ea typeface="ＭＳ Ｐ明朝" panose="02020600040205080304" pitchFamily="18" charset="-128"/>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kumimoji="1" sz="1350" kern="1200">
                          <a:solidFill>
                            <a:schemeClr val="tx1"/>
                          </a:solidFill>
                          <a:latin typeface="Arial"/>
                          <a:ea typeface="ＭＳ Ｐゴシック"/>
                          <a:cs typeface="ＭＳ Ｐゴシック"/>
                        </a:defRPr>
                      </a:lvl1pPr>
                      <a:lvl2pPr marL="342900" algn="l" defTabSz="685800" rtl="0" eaLnBrk="1" latinLnBrk="0" hangingPunct="1">
                        <a:defRPr kumimoji="1" sz="1350" kern="1200">
                          <a:solidFill>
                            <a:schemeClr val="tx1"/>
                          </a:solidFill>
                          <a:latin typeface="Arial"/>
                          <a:ea typeface="ＭＳ Ｐゴシック"/>
                          <a:cs typeface="ＭＳ Ｐゴシック"/>
                        </a:defRPr>
                      </a:lvl2pPr>
                      <a:lvl3pPr marL="685800" algn="l" defTabSz="685800" rtl="0" eaLnBrk="1" latinLnBrk="0" hangingPunct="1">
                        <a:defRPr kumimoji="1" sz="1350" kern="1200">
                          <a:solidFill>
                            <a:schemeClr val="tx1"/>
                          </a:solidFill>
                          <a:latin typeface="Arial"/>
                          <a:ea typeface="ＭＳ Ｐゴシック"/>
                          <a:cs typeface="ＭＳ Ｐゴシック"/>
                        </a:defRPr>
                      </a:lvl3pPr>
                      <a:lvl4pPr marL="1028700" algn="l" defTabSz="685800" rtl="0" eaLnBrk="1" latinLnBrk="0" hangingPunct="1">
                        <a:defRPr kumimoji="1" sz="1350" kern="1200">
                          <a:solidFill>
                            <a:schemeClr val="tx1"/>
                          </a:solidFill>
                          <a:latin typeface="Arial"/>
                          <a:ea typeface="ＭＳ Ｐゴシック"/>
                          <a:cs typeface="ＭＳ Ｐゴシック"/>
                        </a:defRPr>
                      </a:lvl4pPr>
                      <a:lvl5pPr marL="1371600" algn="l" defTabSz="685800" rtl="0" eaLnBrk="1" latinLnBrk="0" hangingPunct="1">
                        <a:defRPr kumimoji="1" sz="1350" kern="1200">
                          <a:solidFill>
                            <a:schemeClr val="tx1"/>
                          </a:solidFill>
                          <a:latin typeface="Arial"/>
                          <a:ea typeface="ＭＳ Ｐゴシック"/>
                          <a:cs typeface="ＭＳ Ｐゴシック"/>
                        </a:defRPr>
                      </a:lvl5pPr>
                      <a:lvl6pPr marL="1714500" algn="l" defTabSz="685800" rtl="0" eaLnBrk="1" latinLnBrk="0" hangingPunct="1">
                        <a:defRPr kumimoji="1" sz="1350" kern="1200">
                          <a:solidFill>
                            <a:schemeClr val="tx1"/>
                          </a:solidFill>
                          <a:latin typeface="Arial"/>
                          <a:ea typeface="ＭＳ Ｐゴシック"/>
                          <a:cs typeface="ＭＳ Ｐゴシック"/>
                        </a:defRPr>
                      </a:lvl6pPr>
                      <a:lvl7pPr marL="2057400" algn="l" defTabSz="685800" rtl="0" eaLnBrk="1" latinLnBrk="0" hangingPunct="1">
                        <a:defRPr kumimoji="1" sz="1350" kern="1200">
                          <a:solidFill>
                            <a:schemeClr val="tx1"/>
                          </a:solidFill>
                          <a:latin typeface="Arial"/>
                          <a:ea typeface="ＭＳ Ｐゴシック"/>
                          <a:cs typeface="ＭＳ Ｐゴシック"/>
                        </a:defRPr>
                      </a:lvl7pPr>
                      <a:lvl8pPr marL="2400300" algn="l" defTabSz="685800" rtl="0" eaLnBrk="1" latinLnBrk="0" hangingPunct="1">
                        <a:defRPr kumimoji="1" sz="1350" kern="1200">
                          <a:solidFill>
                            <a:schemeClr val="tx1"/>
                          </a:solidFill>
                          <a:latin typeface="Arial"/>
                          <a:ea typeface="ＭＳ Ｐゴシック"/>
                          <a:cs typeface="ＭＳ Ｐゴシック"/>
                        </a:defRPr>
                      </a:lvl8pPr>
                      <a:lvl9pPr marL="2743200" algn="l" defTabSz="685800" rtl="0" eaLnBrk="1" latinLnBrk="0" hangingPunct="1">
                        <a:defRPr kumimoji="1" sz="1350" kern="1200">
                          <a:solidFill>
                            <a:schemeClr val="tx1"/>
                          </a:solidFill>
                          <a:latin typeface="Arial"/>
                          <a:ea typeface="ＭＳ Ｐゴシック"/>
                          <a:cs typeface="ＭＳ Ｐゴシック"/>
                        </a:defRPr>
                      </a:lvl9pPr>
                    </a:lstStyle>
                    <a:p>
                      <a:pPr marL="180000" marR="0" lvl="0" indent="-457200" algn="just" defTabSz="914400" rtl="0" eaLnBrk="1" fontAlgn="auto" latinLnBrk="0" hangingPunct="1">
                        <a:lnSpc>
                          <a:spcPts val="1100"/>
                        </a:lnSpc>
                        <a:spcBef>
                          <a:spcPts val="3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spc="-50" baseline="0" dirty="0">
                          <a:solidFill>
                            <a:schemeClr val="tx1"/>
                          </a:solidFill>
                          <a:latin typeface="Century" panose="02040604050505020304" pitchFamily="18" charset="0"/>
                          <a:ea typeface="ＭＳ Ｐ明朝" panose="02020600040205080304" pitchFamily="18" charset="-128"/>
                          <a:cs typeface="+mn-cs"/>
                        </a:rPr>
                        <a:t>自助と共助について最後に改めておさえる。</a:t>
                      </a:r>
                      <a:endParaRPr kumimoji="1" lang="en-US" altLang="ja-JP" sz="1000" kern="1200" spc="-50" baseline="0" dirty="0">
                        <a:solidFill>
                          <a:schemeClr val="tx1"/>
                        </a:solidFill>
                        <a:latin typeface="Century" panose="02040604050505020304" pitchFamily="18" charset="0"/>
                        <a:ea typeface="ＭＳ Ｐ明朝" panose="02020600040205080304" pitchFamily="18" charset="-128"/>
                        <a:cs typeface="+mn-cs"/>
                      </a:endParaRPr>
                    </a:p>
                    <a:p>
                      <a:pPr marL="180000" marR="0" lvl="0" indent="-457200" algn="just" defTabSz="914400" rtl="0" eaLnBrk="1" fontAlgn="auto" latinLnBrk="0" hangingPunct="1">
                        <a:lnSpc>
                          <a:spcPts val="1100"/>
                        </a:lnSpc>
                        <a:spcBef>
                          <a:spcPts val="1600"/>
                        </a:spcBef>
                        <a:spcAft>
                          <a:spcPts val="0"/>
                        </a:spcAft>
                        <a:buClrTx/>
                        <a:buSzTx/>
                        <a:buFontTx/>
                        <a:buNone/>
                        <a:tabLst/>
                        <a:defRPr/>
                      </a:pP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a:t>
                      </a:r>
                      <a:r>
                        <a:rPr kumimoji="1" lang="en-US" altLang="ja-JP" sz="1000" kern="1200" dirty="0">
                          <a:solidFill>
                            <a:schemeClr val="tx1"/>
                          </a:solidFill>
                          <a:latin typeface="Century" panose="02040604050505020304" pitchFamily="18" charset="0"/>
                          <a:ea typeface="ＭＳ Ｐ明朝" panose="02020600040205080304" pitchFamily="18" charset="-128"/>
                          <a:cs typeface="+mn-cs"/>
                        </a:rPr>
                        <a:t>	</a:t>
                      </a:r>
                      <a:r>
                        <a:rPr kumimoji="1" lang="ja-JP" altLang="en-US" sz="1000" kern="1200" dirty="0">
                          <a:solidFill>
                            <a:schemeClr val="tx1"/>
                          </a:solidFill>
                          <a:latin typeface="Century" panose="02040604050505020304" pitchFamily="18" charset="0"/>
                          <a:ea typeface="ＭＳ Ｐ明朝" panose="02020600040205080304" pitchFamily="18" charset="-128"/>
                          <a:cs typeface="+mn-cs"/>
                        </a:rPr>
                        <a:t>人を助けたいという気持ちを評価し、災害前であれば自分たちも助ける側になれることに気付かせ、具体的に考えさせる。</a:t>
                      </a:r>
                      <a:endParaRPr kumimoji="1" lang="en-US" altLang="ja-JP" sz="1000" kern="1200" dirty="0">
                        <a:solidFill>
                          <a:schemeClr val="tx1"/>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9679222"/>
                  </a:ext>
                </a:extLst>
              </a:tr>
              <a:tr h="224400">
                <a:tc gridSpan="4">
                  <a:txBody>
                    <a:bodyPr/>
                    <a:lstStyle>
                      <a:lvl1pPr marL="0" algn="l" defTabSz="914400" rtl="0" eaLnBrk="1" latinLnBrk="0" hangingPunct="1">
                        <a:defRPr kumimoji="1" sz="1800" kern="1200">
                          <a:solidFill>
                            <a:schemeClr val="tx1"/>
                          </a:solidFill>
                          <a:latin typeface="Arial"/>
                          <a:ea typeface="ＭＳ Ｐゴシック"/>
                          <a:cs typeface="ＭＳ Ｐゴシック"/>
                        </a:defRPr>
                      </a:lvl1pPr>
                      <a:lvl2pPr marL="457200" algn="l" defTabSz="914400" rtl="0" eaLnBrk="1" latinLnBrk="0" hangingPunct="1">
                        <a:defRPr kumimoji="1" sz="1800" kern="1200">
                          <a:solidFill>
                            <a:schemeClr val="tx1"/>
                          </a:solidFill>
                          <a:latin typeface="Arial"/>
                          <a:ea typeface="ＭＳ Ｐゴシック"/>
                          <a:cs typeface="ＭＳ Ｐゴシック"/>
                        </a:defRPr>
                      </a:lvl2pPr>
                      <a:lvl3pPr marL="914400" algn="l" defTabSz="914400" rtl="0" eaLnBrk="1" latinLnBrk="0" hangingPunct="1">
                        <a:defRPr kumimoji="1" sz="1800" kern="1200">
                          <a:solidFill>
                            <a:schemeClr val="tx1"/>
                          </a:solidFill>
                          <a:latin typeface="Arial"/>
                          <a:ea typeface="ＭＳ Ｐゴシック"/>
                          <a:cs typeface="ＭＳ Ｐゴシック"/>
                        </a:defRPr>
                      </a:lvl3pPr>
                      <a:lvl4pPr marL="1371600" algn="l" defTabSz="914400" rtl="0" eaLnBrk="1" latinLnBrk="0" hangingPunct="1">
                        <a:defRPr kumimoji="1" sz="1800" kern="1200">
                          <a:solidFill>
                            <a:schemeClr val="tx1"/>
                          </a:solidFill>
                          <a:latin typeface="Arial"/>
                          <a:ea typeface="ＭＳ Ｐゴシック"/>
                          <a:cs typeface="ＭＳ Ｐゴシック"/>
                        </a:defRPr>
                      </a:lvl4pPr>
                      <a:lvl5pPr marL="1828800" algn="l" defTabSz="914400" rtl="0" eaLnBrk="1" latinLnBrk="0" hangingPunct="1">
                        <a:defRPr kumimoji="1" sz="1800" kern="1200">
                          <a:solidFill>
                            <a:schemeClr val="tx1"/>
                          </a:solidFill>
                          <a:latin typeface="Arial"/>
                          <a:ea typeface="ＭＳ Ｐゴシック"/>
                          <a:cs typeface="ＭＳ Ｐゴシック"/>
                        </a:defRPr>
                      </a:lvl5pPr>
                      <a:lvl6pPr marL="2286000" algn="l" defTabSz="914400" rtl="0" eaLnBrk="1" latinLnBrk="0" hangingPunct="1">
                        <a:defRPr kumimoji="1" sz="1800" kern="1200">
                          <a:solidFill>
                            <a:schemeClr val="tx1"/>
                          </a:solidFill>
                          <a:latin typeface="Arial"/>
                          <a:ea typeface="ＭＳ Ｐゴシック"/>
                          <a:cs typeface="ＭＳ Ｐゴシック"/>
                        </a:defRPr>
                      </a:lvl6pPr>
                      <a:lvl7pPr marL="2743200" algn="l" defTabSz="914400" rtl="0" eaLnBrk="1" latinLnBrk="0" hangingPunct="1">
                        <a:defRPr kumimoji="1" sz="1800" kern="1200">
                          <a:solidFill>
                            <a:schemeClr val="tx1"/>
                          </a:solidFill>
                          <a:latin typeface="Arial"/>
                          <a:ea typeface="ＭＳ Ｐゴシック"/>
                          <a:cs typeface="ＭＳ Ｐゴシック"/>
                        </a:defRPr>
                      </a:lvl7pPr>
                      <a:lvl8pPr marL="3200400" algn="l" defTabSz="914400" rtl="0" eaLnBrk="1" latinLnBrk="0" hangingPunct="1">
                        <a:defRPr kumimoji="1" sz="1800" kern="1200">
                          <a:solidFill>
                            <a:schemeClr val="tx1"/>
                          </a:solidFill>
                          <a:latin typeface="Arial"/>
                          <a:ea typeface="ＭＳ Ｐゴシック"/>
                          <a:cs typeface="ＭＳ Ｐゴシック"/>
                        </a:defRPr>
                      </a:lvl8pPr>
                      <a:lvl9pPr marL="3657600" algn="l" defTabSz="914400" rtl="0" eaLnBrk="1" latinLnBrk="0" hangingPunct="1">
                        <a:defRPr kumimoji="1" sz="1800" kern="1200">
                          <a:solidFill>
                            <a:schemeClr val="tx1"/>
                          </a:solidFill>
                          <a:latin typeface="Arial"/>
                          <a:ea typeface="ＭＳ Ｐゴシック"/>
                          <a:cs typeface="ＭＳ Ｐゴシック"/>
                        </a:defRPr>
                      </a:lvl9pPr>
                    </a:lstStyle>
                    <a:p>
                      <a:pPr marL="0" marR="0" indent="0" algn="just" defTabSz="914400" rtl="0" eaLnBrk="1" fontAlgn="auto" latinLnBrk="0" hangingPunct="1">
                        <a:lnSpc>
                          <a:spcPts val="1200"/>
                        </a:lnSpc>
                        <a:spcBef>
                          <a:spcPts val="0"/>
                        </a:spcBef>
                        <a:spcAft>
                          <a:spcPts val="0"/>
                        </a:spcAft>
                        <a:buClrTx/>
                        <a:buSzTx/>
                        <a:buFontTx/>
                        <a:buNone/>
                        <a:tabLst/>
                        <a:defRPr/>
                      </a:pPr>
                      <a:r>
                        <a:rPr kumimoji="1" lang="ja-JP" altLang="en-US" sz="1100" b="0" u="none" dirty="0">
                          <a:solidFill>
                            <a:schemeClr val="tx1"/>
                          </a:solidFill>
                          <a:latin typeface="+mn-ea"/>
                          <a:ea typeface="+mn-ea"/>
                        </a:rPr>
                        <a:t>授業終了</a:t>
                      </a: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tc hMerge="1">
                  <a:txBody>
                    <a:bodyPr/>
                    <a:lstStyle/>
                    <a:p>
                      <a:pPr algn="ctr"/>
                      <a:endParaRPr kumimoji="1" lang="en-US" altLang="ja-JP" sz="1000"/>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74625" marR="0" indent="-174625" algn="l" defTabSz="914400" rtl="0" eaLnBrk="1" fontAlgn="auto" latinLnBrk="0" hangingPunct="1">
                        <a:lnSpc>
                          <a:spcPts val="1200"/>
                        </a:lnSpc>
                        <a:spcBef>
                          <a:spcPts val="600"/>
                        </a:spcBef>
                        <a:spcAft>
                          <a:spcPts val="0"/>
                        </a:spcAft>
                        <a:buClrTx/>
                        <a:buSzTx/>
                        <a:buFontTx/>
                        <a:buNone/>
                        <a:tabLst/>
                        <a:defRPr/>
                      </a:pPr>
                      <a:endParaRPr kumimoji="1" lang="ja-JP" altLang="en-US" sz="1000" b="0" u="none">
                        <a:solidFill>
                          <a:srgbClr val="000000"/>
                        </a:solidFill>
                        <a:latin typeface="Century" panose="02040604050505020304" pitchFamily="18" charset="0"/>
                        <a:ea typeface="ＭＳ Ｐ明朝" panose="02020600040205080304" pitchFamily="18" charset="-128"/>
                      </a:endParaRPr>
                    </a:p>
                  </a:txBody>
                  <a:tcPr marL="72000" marR="72000" marT="36000" marB="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180000" marR="0" indent="-457200" algn="just" defTabSz="914400" rtl="0" eaLnBrk="1" fontAlgn="auto" latinLnBrk="0" hangingPunct="1">
                        <a:lnSpc>
                          <a:spcPts val="1200"/>
                        </a:lnSpc>
                        <a:spcBef>
                          <a:spcPts val="600"/>
                        </a:spcBef>
                        <a:spcAft>
                          <a:spcPts val="0"/>
                        </a:spcAft>
                        <a:buClrTx/>
                        <a:buSzTx/>
                        <a:buFontTx/>
                        <a:buNone/>
                        <a:tabLst/>
                        <a:defRPr/>
                      </a:pPr>
                      <a:endParaRPr kumimoji="1" lang="en-US" altLang="ja-JP" sz="1000" kern="1200">
                        <a:solidFill>
                          <a:srgbClr val="000000"/>
                        </a:solidFill>
                        <a:latin typeface="Century" panose="02040604050505020304" pitchFamily="18" charset="0"/>
                        <a:ea typeface="ＭＳ Ｐ明朝" panose="02020600040205080304" pitchFamily="18" charset="-128"/>
                        <a:cs typeface="+mn-cs"/>
                      </a:endParaRPr>
                    </a:p>
                  </a:txBody>
                  <a:tcPr marL="72000" marR="72000" marT="36000" marB="36000">
                    <a:lnL w="9525" cap="flat" cmpd="sng" algn="ctr">
                      <a:solidFill>
                        <a:sysClr val="windowText" lastClr="000000"/>
                      </a:solidFill>
                      <a:prstDash val="solid"/>
                      <a:round/>
                      <a:headEnd type="none" w="med" len="med"/>
                      <a:tailEnd type="none" w="med" len="med"/>
                    </a:lnL>
                    <a:lnR w="9525" cap="flat" cmpd="sng" algn="ctr">
                      <a:solidFill>
                        <a:sysClr val="windowText" lastClr="000000"/>
                      </a:solidFill>
                      <a:prstDash val="solid"/>
                      <a:round/>
                      <a:headEnd type="none" w="med" len="med"/>
                      <a:tailEnd type="none" w="med" len="med"/>
                    </a:lnR>
                    <a:lnT w="9525" cap="flat" cmpd="sng" algn="ctr">
                      <a:solidFill>
                        <a:sysClr val="windowText" lastClr="000000"/>
                      </a:solidFill>
                      <a:prstDash val="solid"/>
                      <a:round/>
                      <a:headEnd type="none" w="med" len="med"/>
                      <a:tailEnd type="none" w="med" len="med"/>
                    </a:lnT>
                    <a:lnB w="9525"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3193661"/>
                  </a:ext>
                </a:extLst>
              </a:tr>
            </a:tbl>
          </a:graphicData>
        </a:graphic>
      </p:graphicFrame>
      <p:sp>
        <p:nvSpPr>
          <p:cNvPr id="19" name="正方形/長方形 18">
            <a:extLst>
              <a:ext uri="{FF2B5EF4-FFF2-40B4-BE49-F238E27FC236}">
                <a16:creationId xmlns:a16="http://schemas.microsoft.com/office/drawing/2014/main" id="{8379D21C-02B0-11F3-C18F-F6B5BAF2E733}"/>
              </a:ext>
            </a:extLst>
          </p:cNvPr>
          <p:cNvSpPr/>
          <p:nvPr/>
        </p:nvSpPr>
        <p:spPr>
          <a:xfrm>
            <a:off x="6140225" y="1719362"/>
            <a:ext cx="457425"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人間性</a:t>
            </a:r>
          </a:p>
        </p:txBody>
      </p:sp>
      <p:sp>
        <p:nvSpPr>
          <p:cNvPr id="20" name="正方形/長方形 19">
            <a:extLst>
              <a:ext uri="{FF2B5EF4-FFF2-40B4-BE49-F238E27FC236}">
                <a16:creationId xmlns:a16="http://schemas.microsoft.com/office/drawing/2014/main" id="{037F38E1-7CA1-2D15-B2B7-9A05E12D3D56}"/>
              </a:ext>
            </a:extLst>
          </p:cNvPr>
          <p:cNvSpPr/>
          <p:nvPr/>
        </p:nvSpPr>
        <p:spPr>
          <a:xfrm>
            <a:off x="5367674" y="7756793"/>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思考力</a:t>
            </a:r>
          </a:p>
        </p:txBody>
      </p:sp>
      <p:sp>
        <p:nvSpPr>
          <p:cNvPr id="21" name="正方形/長方形 20">
            <a:extLst>
              <a:ext uri="{FF2B5EF4-FFF2-40B4-BE49-F238E27FC236}">
                <a16:creationId xmlns:a16="http://schemas.microsoft.com/office/drawing/2014/main" id="{2E3FAFE2-7B0B-0FD5-968B-398D560B5BC3}"/>
              </a:ext>
            </a:extLst>
          </p:cNvPr>
          <p:cNvSpPr/>
          <p:nvPr/>
        </p:nvSpPr>
        <p:spPr>
          <a:xfrm>
            <a:off x="5816420" y="7756793"/>
            <a:ext cx="781230"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5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学びに向かう力</a:t>
            </a:r>
          </a:p>
        </p:txBody>
      </p:sp>
      <p:sp>
        <p:nvSpPr>
          <p:cNvPr id="22" name="正方形/長方形 21">
            <a:extLst>
              <a:ext uri="{FF2B5EF4-FFF2-40B4-BE49-F238E27FC236}">
                <a16:creationId xmlns:a16="http://schemas.microsoft.com/office/drawing/2014/main" id="{E54A08AE-9F6A-3A82-0BCB-85CB7CFE35F9}"/>
              </a:ext>
            </a:extLst>
          </p:cNvPr>
          <p:cNvSpPr/>
          <p:nvPr/>
        </p:nvSpPr>
        <p:spPr>
          <a:xfrm>
            <a:off x="6178698" y="6789851"/>
            <a:ext cx="418952" cy="153888"/>
          </a:xfrm>
          <a:prstGeom prst="rect">
            <a:avLst/>
          </a:prstGeom>
          <a:solidFill>
            <a:sysClr val="windowText" lastClr="000000"/>
          </a:solidFill>
        </p:spPr>
        <p:txBody>
          <a:bodyPr wrap="none" lIns="36000" tIns="0" rIns="36000" bIns="0" anchor="ctr" anchorCtr="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100" normalizeH="0" baseline="0" noProof="0" dirty="0">
                <a:ln>
                  <a:noFill/>
                </a:ln>
                <a:solidFill>
                  <a:prstClr val="white"/>
                </a:solidFill>
                <a:effectLst/>
                <a:uLnTx/>
                <a:uFillTx/>
                <a:latin typeface="HGP創英角ｺﾞｼｯｸUB" panose="020B0900000000000000" pitchFamily="50" charset="-128"/>
                <a:ea typeface="HGP創英角ｺﾞｼｯｸUB" panose="020B0900000000000000" pitchFamily="50" charset="-128"/>
              </a:rPr>
              <a:t>表現力</a:t>
            </a:r>
          </a:p>
        </p:txBody>
      </p:sp>
      <p:grpSp>
        <p:nvGrpSpPr>
          <p:cNvPr id="2" name="グループ化 1">
            <a:extLst>
              <a:ext uri="{FF2B5EF4-FFF2-40B4-BE49-F238E27FC236}">
                <a16:creationId xmlns:a16="http://schemas.microsoft.com/office/drawing/2014/main" id="{8AB16004-6320-8A86-4E4A-52F374B00B0F}"/>
              </a:ext>
            </a:extLst>
          </p:cNvPr>
          <p:cNvGrpSpPr/>
          <p:nvPr/>
        </p:nvGrpSpPr>
        <p:grpSpPr>
          <a:xfrm>
            <a:off x="929805" y="6187711"/>
            <a:ext cx="3455340" cy="373240"/>
            <a:chOff x="2739305" y="3839842"/>
            <a:chExt cx="3455340" cy="373240"/>
          </a:xfrm>
          <a:effectLst/>
        </p:grpSpPr>
        <p:sp>
          <p:nvSpPr>
            <p:cNvPr id="3" name="角丸四角形 25">
              <a:extLst>
                <a:ext uri="{FF2B5EF4-FFF2-40B4-BE49-F238E27FC236}">
                  <a16:creationId xmlns:a16="http://schemas.microsoft.com/office/drawing/2014/main" id="{3A0A5FEC-E0AD-FAD0-C9B4-178A3A7E6391}"/>
                </a:ext>
              </a:extLst>
            </p:cNvPr>
            <p:cNvSpPr/>
            <p:nvPr/>
          </p:nvSpPr>
          <p:spPr>
            <a:xfrm>
              <a:off x="2739305" y="3839842"/>
              <a:ext cx="3455340" cy="373240"/>
            </a:xfrm>
            <a:prstGeom prst="roundRect">
              <a:avLst>
                <a:gd name="adj" fmla="val 20952"/>
              </a:avLst>
            </a:prstGeom>
            <a:solidFill>
              <a:sysClr val="window" lastClr="FFFFFF"/>
            </a:solidFill>
            <a:ln w="12700">
              <a:solidFill>
                <a:sysClr val="windowText" lastClr="000000"/>
              </a:solidFill>
              <a:prstDash val="sysDot"/>
            </a:ln>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4" name="テキスト ボックス 3">
              <a:extLst>
                <a:ext uri="{FF2B5EF4-FFF2-40B4-BE49-F238E27FC236}">
                  <a16:creationId xmlns:a16="http://schemas.microsoft.com/office/drawing/2014/main" id="{68D5199B-A3EC-E048-627F-DA3504A3FD6E}"/>
                </a:ext>
              </a:extLst>
            </p:cNvPr>
            <p:cNvSpPr txBox="1"/>
            <p:nvPr/>
          </p:nvSpPr>
          <p:spPr>
            <a:xfrm>
              <a:off x="2803118" y="3864416"/>
              <a:ext cx="3391527" cy="333425"/>
            </a:xfrm>
            <a:prstGeom prst="rect">
              <a:avLst/>
            </a:prstGeom>
            <a:noFill/>
          </p:spPr>
          <p:txBody>
            <a:bodyPr wrap="square" lIns="0" tIns="0" rIns="0" bIns="0" rtlCol="0" anchor="t" anchorCtr="0">
              <a:spAutoFit/>
            </a:bodyPr>
            <a:lstStyle/>
            <a:p>
              <a:pPr marL="0" marR="0" lvl="0" indent="0" algn="just"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dirty="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dirty="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black"/>
                  </a:solidFill>
                  <a:effectLst/>
                  <a:uLnTx/>
                  <a:uFillTx/>
                  <a:latin typeface="Arial Black"/>
                  <a:ea typeface="ＭＳ Ｐゴシック"/>
                </a:rPr>
                <a:t>自分の思ったこと、考えたことをまとめることで、理解を深</a:t>
              </a:r>
              <a:r>
                <a:rPr lang="ja-JP" altLang="en-US" sz="1000" kern="0" dirty="0">
                  <a:solidFill>
                    <a:prstClr val="black"/>
                  </a:solidFill>
                  <a:latin typeface="Arial Black"/>
                  <a:ea typeface="ＭＳ Ｐゴシック"/>
                </a:rPr>
                <a:t>め</a:t>
              </a:r>
              <a:r>
                <a:rPr kumimoji="0" lang="ja-JP" altLang="en-US" sz="1000" b="0" i="0" u="none" strike="noStrike" kern="0" cap="none" spc="0" normalizeH="0" baseline="0" noProof="0" dirty="0">
                  <a:ln>
                    <a:noFill/>
                  </a:ln>
                  <a:solidFill>
                    <a:prstClr val="black"/>
                  </a:solidFill>
                  <a:effectLst/>
                  <a:uLnTx/>
                  <a:uFillTx/>
                  <a:latin typeface="Arial Black"/>
                  <a:ea typeface="ＭＳ Ｐゴシック"/>
                </a:rPr>
                <a:t>る。</a:t>
              </a:r>
            </a:p>
          </p:txBody>
        </p:sp>
        <p:sp>
          <p:nvSpPr>
            <p:cNvPr id="5" name="テキスト ボックス 4">
              <a:extLst>
                <a:ext uri="{FF2B5EF4-FFF2-40B4-BE49-F238E27FC236}">
                  <a16:creationId xmlns:a16="http://schemas.microsoft.com/office/drawing/2014/main" id="{09B4BF4C-388D-8D51-A128-6FCB86F195D5}"/>
                </a:ext>
              </a:extLst>
            </p:cNvPr>
            <p:cNvSpPr txBox="1"/>
            <p:nvPr/>
          </p:nvSpPr>
          <p:spPr>
            <a:xfrm>
              <a:off x="4335242" y="3864416"/>
              <a:ext cx="778316" cy="155711"/>
            </a:xfrm>
            <a:prstGeom prst="rect">
              <a:avLst/>
            </a:prstGeom>
            <a:solidFill>
              <a:sysClr val="windowText" lastClr="000000"/>
            </a:solid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HGP創英角ｺﾞｼｯｸUB"/>
                  <a:ea typeface="HGP創英角ｺﾞｼｯｸUB"/>
                </a:rPr>
                <a:t>レポート活動</a:t>
              </a:r>
              <a:endParaRPr kumimoji="0" lang="en-US" altLang="ja-JP" sz="1000" b="0" i="0" u="none" strike="noStrike" kern="0" cap="none" spc="0" normalizeH="0" baseline="0" noProof="0">
                <a:ln>
                  <a:noFill/>
                </a:ln>
                <a:solidFill>
                  <a:prstClr val="white"/>
                </a:solidFill>
                <a:effectLst/>
                <a:uLnTx/>
                <a:uFillTx/>
                <a:latin typeface="HGP創英角ｺﾞｼｯｸUB"/>
                <a:ea typeface="HGP創英角ｺﾞｼｯｸUB"/>
              </a:endParaRPr>
            </a:p>
          </p:txBody>
        </p:sp>
      </p:grpSp>
      <p:grpSp>
        <p:nvGrpSpPr>
          <p:cNvPr id="6" name="グループ化 5">
            <a:extLst>
              <a:ext uri="{FF2B5EF4-FFF2-40B4-BE49-F238E27FC236}">
                <a16:creationId xmlns:a16="http://schemas.microsoft.com/office/drawing/2014/main" id="{5599F0A8-21BC-52CF-7094-CD6EE5C83F1F}"/>
              </a:ext>
            </a:extLst>
          </p:cNvPr>
          <p:cNvGrpSpPr/>
          <p:nvPr/>
        </p:nvGrpSpPr>
        <p:grpSpPr>
          <a:xfrm>
            <a:off x="224050" y="3918014"/>
            <a:ext cx="2076237" cy="684000"/>
            <a:chOff x="209762" y="7661314"/>
            <a:chExt cx="1800000" cy="684000"/>
          </a:xfrm>
        </p:grpSpPr>
        <p:sp>
          <p:nvSpPr>
            <p:cNvPr id="7" name="角丸四角形 17">
              <a:extLst>
                <a:ext uri="{FF2B5EF4-FFF2-40B4-BE49-F238E27FC236}">
                  <a16:creationId xmlns:a16="http://schemas.microsoft.com/office/drawing/2014/main" id="{C73CEA50-C155-64E0-DCBC-F5BA5D1664C9}"/>
                </a:ext>
              </a:extLst>
            </p:cNvPr>
            <p:cNvSpPr/>
            <p:nvPr/>
          </p:nvSpPr>
          <p:spPr>
            <a:xfrm>
              <a:off x="209762" y="7661314"/>
              <a:ext cx="1800000" cy="684000"/>
            </a:xfrm>
            <a:prstGeom prst="roundRect">
              <a:avLst>
                <a:gd name="adj" fmla="val 8478"/>
              </a:avLst>
            </a:prstGeom>
            <a:solidFill>
              <a:sysClr val="window" lastClr="FFFFFF"/>
            </a:solidFill>
            <a:ln w="12700">
              <a:solidFill>
                <a:schemeClr val="tx1"/>
              </a:solidFill>
              <a:prstDash val="sysDot"/>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10" name="テキスト ボックス 9">
              <a:extLst>
                <a:ext uri="{FF2B5EF4-FFF2-40B4-BE49-F238E27FC236}">
                  <a16:creationId xmlns:a16="http://schemas.microsoft.com/office/drawing/2014/main" id="{1BD844C3-DA2D-2423-52B9-CBD7C8BB304F}"/>
                </a:ext>
              </a:extLst>
            </p:cNvPr>
            <p:cNvSpPr txBox="1"/>
            <p:nvPr/>
          </p:nvSpPr>
          <p:spPr>
            <a:xfrm>
              <a:off x="286278" y="7691680"/>
              <a:ext cx="1683015" cy="641201"/>
            </a:xfrm>
            <a:prstGeom prst="rect">
              <a:avLst/>
            </a:prstGeom>
            <a:noFill/>
          </p:spPr>
          <p:txBody>
            <a:bodyPr wrap="square" lIns="0" tIns="0" rIns="0" bIns="0" rtlCol="0" anchor="t" anchorCtr="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dirty="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dirty="0">
                <a:ln>
                  <a:noFill/>
                </a:ln>
                <a:solidFill>
                  <a:prstClr val="black"/>
                </a:solidFill>
                <a:effectLst/>
                <a:uLnTx/>
                <a:uFillTx/>
                <a:latin typeface="Arial Black"/>
                <a:ea typeface="HGP創英角ｺﾞｼｯｸUB"/>
              </a:endParaRPr>
            </a:p>
            <a:p>
              <a:pPr marL="0" marR="0" lvl="0" indent="0" algn="just" defTabSz="914400" rtl="0" eaLnBrk="1" fontAlgn="auto" latinLnBrk="0" hangingPunct="1">
                <a:lnSpc>
                  <a:spcPts val="14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prstClr val="black"/>
                </a:solidFill>
                <a:effectLst/>
                <a:uLnTx/>
                <a:uFillTx/>
                <a:latin typeface="Arial Black"/>
                <a:ea typeface="HGP創英角ｺﾞｼｯｸUB"/>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50" normalizeH="0" noProof="0" dirty="0">
                  <a:ln>
                    <a:noFill/>
                  </a:ln>
                  <a:solidFill>
                    <a:prstClr val="black"/>
                  </a:solidFill>
                  <a:effectLst/>
                  <a:uLnTx/>
                  <a:uFillTx/>
                  <a:latin typeface="Arial Black"/>
                  <a:ea typeface="ＭＳ Ｐゴシック"/>
                </a:rPr>
                <a:t>小学生の自分は、「助ける側」になるために、普段からできることを考える。</a:t>
              </a:r>
              <a:endParaRPr kumimoji="0" lang="en-US" altLang="ja-JP" sz="1000" b="0" i="0" u="none" strike="noStrike" kern="0" cap="none" spc="-50" normalizeH="0" noProof="0" dirty="0">
                <a:ln>
                  <a:noFill/>
                </a:ln>
                <a:solidFill>
                  <a:prstClr val="black"/>
                </a:solidFill>
                <a:effectLst/>
                <a:uLnTx/>
                <a:uFillTx/>
                <a:latin typeface="Arial Black"/>
                <a:ea typeface="ＭＳ Ｐゴシック"/>
              </a:endParaRPr>
            </a:p>
          </p:txBody>
        </p:sp>
        <p:sp>
          <p:nvSpPr>
            <p:cNvPr id="11" name="テキスト ボックス 10">
              <a:extLst>
                <a:ext uri="{FF2B5EF4-FFF2-40B4-BE49-F238E27FC236}">
                  <a16:creationId xmlns:a16="http://schemas.microsoft.com/office/drawing/2014/main" id="{A8771156-41D1-7D14-4DA4-F44DCDAD9A31}"/>
                </a:ext>
              </a:extLst>
            </p:cNvPr>
            <p:cNvSpPr txBox="1"/>
            <p:nvPr/>
          </p:nvSpPr>
          <p:spPr>
            <a:xfrm>
              <a:off x="250524" y="7840652"/>
              <a:ext cx="1718769" cy="172800"/>
            </a:xfrm>
            <a:prstGeom prst="rect">
              <a:avLst/>
            </a:prstGeom>
            <a:solidFill>
              <a:sysClr val="windowText" lastClr="000000"/>
            </a:solidFill>
          </p:spPr>
          <p:txBody>
            <a:bodyPr wrap="square" lIns="0" tIns="0" rIns="0" bIns="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dirty="0">
                  <a:ln>
                    <a:noFill/>
                  </a:ln>
                  <a:solidFill>
                    <a:prstClr val="white"/>
                  </a:solidFill>
                  <a:effectLst/>
                  <a:uLnTx/>
                  <a:uFillTx/>
                  <a:latin typeface="HGP創英角ｺﾞｼｯｸUB"/>
                  <a:ea typeface="HGP創英角ｺﾞｼｯｸUB"/>
                </a:rPr>
                <a:t>課題解決学習活動（疑似体験）</a:t>
              </a:r>
              <a:endParaRPr kumimoji="0" lang="en-US" altLang="ja-JP" sz="1000" b="0" i="0" u="none" strike="noStrike" kern="0" cap="none" spc="0" normalizeH="0" baseline="0" noProof="0" dirty="0">
                <a:ln>
                  <a:noFill/>
                </a:ln>
                <a:solidFill>
                  <a:prstClr val="white"/>
                </a:solidFill>
                <a:effectLst/>
                <a:uLnTx/>
                <a:uFillTx/>
                <a:latin typeface="HGP創英角ｺﾞｼｯｸUB"/>
                <a:ea typeface="HGP創英角ｺﾞｼｯｸUB"/>
              </a:endParaRPr>
            </a:p>
          </p:txBody>
        </p:sp>
      </p:grpSp>
      <p:grpSp>
        <p:nvGrpSpPr>
          <p:cNvPr id="12" name="グループ化 11">
            <a:extLst>
              <a:ext uri="{FF2B5EF4-FFF2-40B4-BE49-F238E27FC236}">
                <a16:creationId xmlns:a16="http://schemas.microsoft.com/office/drawing/2014/main" id="{BDC939AF-BFFE-F95C-BF92-961DA51C08A8}"/>
              </a:ext>
            </a:extLst>
          </p:cNvPr>
          <p:cNvGrpSpPr/>
          <p:nvPr/>
        </p:nvGrpSpPr>
        <p:grpSpPr>
          <a:xfrm>
            <a:off x="224051" y="4626588"/>
            <a:ext cx="2076664" cy="864000"/>
            <a:chOff x="2701063" y="3750382"/>
            <a:chExt cx="1671773" cy="864000"/>
          </a:xfrm>
          <a:effectLst/>
        </p:grpSpPr>
        <p:sp>
          <p:nvSpPr>
            <p:cNvPr id="13" name="角丸四角形 21">
              <a:extLst>
                <a:ext uri="{FF2B5EF4-FFF2-40B4-BE49-F238E27FC236}">
                  <a16:creationId xmlns:a16="http://schemas.microsoft.com/office/drawing/2014/main" id="{06990929-4CCB-8169-EF09-DF7D595B523B}"/>
                </a:ext>
              </a:extLst>
            </p:cNvPr>
            <p:cNvSpPr/>
            <p:nvPr/>
          </p:nvSpPr>
          <p:spPr>
            <a:xfrm>
              <a:off x="2701063" y="3750382"/>
              <a:ext cx="1671773" cy="864000"/>
            </a:xfrm>
            <a:prstGeom prst="roundRect">
              <a:avLst>
                <a:gd name="adj" fmla="val 8335"/>
              </a:avLst>
            </a:prstGeom>
            <a:solidFill>
              <a:sysClr val="window" lastClr="FFFFFF"/>
            </a:solidFill>
            <a:ln w="12700">
              <a:solidFill>
                <a:sysClr val="windowText" lastClr="000000"/>
              </a:solidFill>
              <a:prstDash val="sysDot"/>
            </a:ln>
          </p:spPr>
          <p:txBody>
            <a:bodyPr wrap="square"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600" b="0" i="0" u="none" strike="noStrike" kern="0" cap="none" spc="0" normalizeH="0" baseline="0" noProof="0">
                <a:ln>
                  <a:noFill/>
                </a:ln>
                <a:solidFill>
                  <a:prstClr val="black"/>
                </a:solidFill>
                <a:effectLst/>
                <a:uLnTx/>
                <a:uFillTx/>
                <a:latin typeface="Arial"/>
                <a:ea typeface="ＭＳ Ｐゴシック"/>
              </a:endParaRPr>
            </a:p>
          </p:txBody>
        </p:sp>
        <p:sp>
          <p:nvSpPr>
            <p:cNvPr id="15" name="テキスト ボックス 14">
              <a:extLst>
                <a:ext uri="{FF2B5EF4-FFF2-40B4-BE49-F238E27FC236}">
                  <a16:creationId xmlns:a16="http://schemas.microsoft.com/office/drawing/2014/main" id="{06CD653A-FE11-7FE4-8CD7-BE1179A32302}"/>
                </a:ext>
              </a:extLst>
            </p:cNvPr>
            <p:cNvSpPr txBox="1"/>
            <p:nvPr/>
          </p:nvSpPr>
          <p:spPr>
            <a:xfrm>
              <a:off x="2744940" y="3770821"/>
              <a:ext cx="1579252" cy="820738"/>
            </a:xfrm>
            <a:prstGeom prst="rect">
              <a:avLst/>
            </a:prstGeom>
            <a:noFill/>
          </p:spPr>
          <p:txBody>
            <a:bodyPr wrap="square" lIns="0" tIns="0" rIns="0" bIns="0" rtlCol="0" anchor="ctr" anchorCtr="0">
              <a:spAutoFit/>
            </a:bodyPr>
            <a:lstStyle/>
            <a:p>
              <a:pPr marL="0" marR="0" lvl="0" indent="0" defTabSz="914400" eaLnBrk="1" fontAlgn="auto" latinLnBrk="0" hangingPunct="1">
                <a:lnSpc>
                  <a:spcPts val="1400"/>
                </a:lnSpc>
                <a:spcBef>
                  <a:spcPts val="0"/>
                </a:spcBef>
                <a:spcAft>
                  <a:spcPts val="0"/>
                </a:spcAft>
                <a:buClrTx/>
                <a:buSzTx/>
                <a:buFontTx/>
                <a:buNone/>
                <a:tabLst/>
                <a:defRPr/>
              </a:pPr>
              <a:r>
                <a:rPr kumimoji="0" lang="en-US" altLang="ja-JP" sz="1000" b="0" i="0" u="none" strike="noStrike" kern="0" cap="none" spc="0" normalizeH="0" baseline="0" noProof="0" dirty="0">
                  <a:ln>
                    <a:noFill/>
                  </a:ln>
                  <a:solidFill>
                    <a:prstClr val="black"/>
                  </a:solidFill>
                  <a:effectLst/>
                  <a:uLnTx/>
                  <a:uFillTx/>
                  <a:latin typeface="Arial Black"/>
                  <a:ea typeface="HGP創英角ｺﾞｼｯｸUB"/>
                </a:rPr>
                <a:t>Point</a:t>
              </a:r>
              <a:r>
                <a:rPr kumimoji="0" lang="ja-JP" altLang="en-US" sz="1000" b="0" i="0" u="none" strike="noStrike" kern="0" cap="none" spc="0" normalizeH="0" baseline="0" noProof="0" dirty="0">
                  <a:ln>
                    <a:noFill/>
                  </a:ln>
                  <a:solidFill>
                    <a:prstClr val="black"/>
                  </a:solidFill>
                  <a:effectLst/>
                  <a:uLnTx/>
                  <a:uFillTx/>
                  <a:latin typeface="Arial Black"/>
                  <a:ea typeface="HGP創英角ｺﾞｼｯｸUB"/>
                </a:rPr>
                <a:t>：アクティブラーニング</a:t>
              </a:r>
              <a:endParaRPr kumimoji="0" lang="en-US" altLang="ja-JP" sz="1000" b="0" i="0" u="none" strike="noStrike" kern="0" cap="none" spc="0" normalizeH="0" baseline="0" noProof="0" dirty="0">
                <a:ln>
                  <a:noFill/>
                </a:ln>
                <a:solidFill>
                  <a:prstClr val="black"/>
                </a:solidFill>
                <a:effectLst/>
                <a:uLnTx/>
                <a:uFillTx/>
                <a:latin typeface="Arial Black"/>
                <a:ea typeface="HGP創英角ｺﾞｼｯｸUB"/>
              </a:endParaRPr>
            </a:p>
            <a:p>
              <a:pPr marL="0" marR="0" lvl="0" indent="0" algn="just" defTabSz="914400" eaLnBrk="1" fontAlgn="auto" latinLnBrk="0" hangingPunct="1">
                <a:lnSpc>
                  <a:spcPts val="1400"/>
                </a:lnSpc>
                <a:spcBef>
                  <a:spcPts val="0"/>
                </a:spcBef>
                <a:spcAft>
                  <a:spcPts val="0"/>
                </a:spcAft>
                <a:buClrTx/>
                <a:buSzTx/>
                <a:buFontTx/>
                <a:buNone/>
                <a:tabLst/>
                <a:defRPr/>
              </a:pPr>
              <a:endParaRPr kumimoji="0" lang="en-US" altLang="ja-JP" sz="1000" b="0" i="0" u="none" strike="noStrike" kern="0" cap="none" spc="0" normalizeH="0" baseline="0" noProof="0" dirty="0">
                <a:ln>
                  <a:noFill/>
                </a:ln>
                <a:solidFill>
                  <a:srgbClr val="346A69"/>
                </a:solidFill>
                <a:effectLst/>
                <a:uLnTx/>
                <a:uFillTx/>
                <a:latin typeface="Arial Black"/>
                <a:ea typeface="HGP創英角ｺﾞｼｯｸUB"/>
              </a:endParaRPr>
            </a:p>
            <a:p>
              <a:pPr marL="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70" normalizeH="0" noProof="0" dirty="0">
                  <a:ln>
                    <a:noFill/>
                  </a:ln>
                  <a:solidFill>
                    <a:prstClr val="black"/>
                  </a:solidFill>
                  <a:effectLst/>
                  <a:uLnTx/>
                  <a:uFillTx/>
                  <a:latin typeface="Arial Black"/>
                  <a:ea typeface="ＭＳ Ｐゴシック"/>
                </a:rPr>
                <a:t>意見を共有することで、多様な考えがあること、他者の考えから気づきを得て、理解を促す。</a:t>
              </a:r>
            </a:p>
          </p:txBody>
        </p:sp>
        <p:sp>
          <p:nvSpPr>
            <p:cNvPr id="16" name="テキスト ボックス 15">
              <a:extLst>
                <a:ext uri="{FF2B5EF4-FFF2-40B4-BE49-F238E27FC236}">
                  <a16:creationId xmlns:a16="http://schemas.microsoft.com/office/drawing/2014/main" id="{76CF8949-F621-FE57-80BB-8B3AAE07608D}"/>
                </a:ext>
              </a:extLst>
            </p:cNvPr>
            <p:cNvSpPr txBox="1"/>
            <p:nvPr/>
          </p:nvSpPr>
          <p:spPr>
            <a:xfrm>
              <a:off x="2735493" y="3943385"/>
              <a:ext cx="1597544" cy="180000"/>
            </a:xfrm>
            <a:prstGeom prst="rect">
              <a:avLst/>
            </a:prstGeom>
            <a:solidFill>
              <a:sysClr val="windowText" lastClr="000000"/>
            </a:solidFill>
          </p:spPr>
          <p:txBody>
            <a:bodyPr wrap="square" lIns="0" tIns="0" rIns="0" bIns="0" rtlCol="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000" b="0" i="0" u="none" strike="noStrike" kern="0" cap="none" spc="0" normalizeH="0" baseline="0" noProof="0">
                  <a:ln>
                    <a:noFill/>
                  </a:ln>
                  <a:solidFill>
                    <a:prstClr val="white"/>
                  </a:solidFill>
                  <a:effectLst/>
                  <a:uLnTx/>
                  <a:uFillTx/>
                  <a:latin typeface="HGP創英角ｺﾞｼｯｸUB"/>
                  <a:ea typeface="HGP創英角ｺﾞｼｯｸUB"/>
                </a:rPr>
                <a:t>グループ活動 （ディスカッション）</a:t>
              </a:r>
            </a:p>
          </p:txBody>
        </p:sp>
      </p:grpSp>
    </p:spTree>
    <p:extLst>
      <p:ext uri="{BB962C8B-B14F-4D97-AF65-F5344CB8AC3E}">
        <p14:creationId xmlns:p14="http://schemas.microsoft.com/office/powerpoint/2010/main" val="424058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ＭＳ ゴシック"/>
        <a:cs typeface=""/>
      </a:majorFont>
      <a:minorFont>
        <a:latin typeface="Times New Roman"/>
        <a:ea typeface="ＭＳ 明朝"/>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3E7916579E48942A578B93BD249C02F" ma:contentTypeVersion="16" ma:contentTypeDescription="新しいドキュメントを作成します。" ma:contentTypeScope="" ma:versionID="e3500df3e02be88cd0b0a75125f9e041">
  <xsd:schema xmlns:xsd="http://www.w3.org/2001/XMLSchema" xmlns:xs="http://www.w3.org/2001/XMLSchema" xmlns:p="http://schemas.microsoft.com/office/2006/metadata/properties" xmlns:ns2="1f739fab-6d78-413b-bdfb-b8e4b081b506" xmlns:ns3="0cfd19f7-9a31-48f1-a827-fb01c45dd146" targetNamespace="http://schemas.microsoft.com/office/2006/metadata/properties" ma:root="true" ma:fieldsID="f9858e75859dbc383ee1944317de7c7e" ns2:_="" ns3:_="">
    <xsd:import namespace="1f739fab-6d78-413b-bdfb-b8e4b081b506"/>
    <xsd:import namespace="0cfd19f7-9a31-48f1-a827-fb01c45dd14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LengthInSeconds" minOccurs="0"/>
                <xsd:element ref="ns3:MediaServiceLocation" minOccurs="0"/>
                <xsd:element ref="ns3:MediaServiceOCR" minOccurs="0"/>
                <xsd:element ref="ns3:MediaServiceObjectDetectorVersions" minOccurs="0"/>
                <xsd:element ref="ns3:MediaServiceSearchPropertie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739fab-6d78-413b-bdfb-b8e4b081b506"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TaxCatchAll" ma:index="14" nillable="true" ma:displayName="Taxonomy Catch All Column" ma:hidden="true" ma:list="{3a6e941f-3e61-44d3-bb0b-72ca50aa7e42}" ma:internalName="TaxCatchAll" ma:showField="CatchAllData" ma:web="1f739fab-6d78-413b-bdfb-b8e4b081b50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cfd19f7-9a31-48f1-a827-fb01c45dd14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462c662f-fcd5-4c16-8282-839128f5194f"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cfd19f7-9a31-48f1-a827-fb01c45dd146">
      <Terms xmlns="http://schemas.microsoft.com/office/infopath/2007/PartnerControls"/>
    </lcf76f155ced4ddcb4097134ff3c332f>
    <TaxCatchAll xmlns="1f739fab-6d78-413b-bdfb-b8e4b081b506" xsi:nil="true"/>
  </documentManagement>
</p:properties>
</file>

<file path=customXml/itemProps1.xml><?xml version="1.0" encoding="utf-8"?>
<ds:datastoreItem xmlns:ds="http://schemas.openxmlformats.org/officeDocument/2006/customXml" ds:itemID="{5A152B84-387F-4573-85AF-A5F909CC3611}"/>
</file>

<file path=customXml/itemProps2.xml><?xml version="1.0" encoding="utf-8"?>
<ds:datastoreItem xmlns:ds="http://schemas.openxmlformats.org/officeDocument/2006/customXml" ds:itemID="{3983B1C4-4C0B-4401-91CB-D09E20D6CF5F}"/>
</file>

<file path=customXml/itemProps3.xml><?xml version="1.0" encoding="utf-8"?>
<ds:datastoreItem xmlns:ds="http://schemas.openxmlformats.org/officeDocument/2006/customXml" ds:itemID="{4F02F1B4-F30D-4A9B-AA8D-8301C563E94E}"/>
</file>

<file path=docProps/app.xml><?xml version="1.0" encoding="utf-8"?>
<Properties xmlns="http://schemas.openxmlformats.org/officeDocument/2006/extended-properties" xmlns:vt="http://schemas.openxmlformats.org/officeDocument/2006/docPropsVTypes">
  <Template/>
  <TotalTime>0</TotalTime>
  <Words>1828</Words>
  <Application>Microsoft Office PowerPoint</Application>
  <PresentationFormat>A4 210 x 297 mm</PresentationFormat>
  <Paragraphs>169</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HGP創英角ｺﾞｼｯｸUB</vt:lpstr>
      <vt:lpstr>ＭＳ Ｐゴシック</vt:lpstr>
      <vt:lpstr>ＭＳ Ｐ明朝</vt:lpstr>
      <vt:lpstr>游ゴシック</vt:lpstr>
      <vt:lpstr>Arial</vt:lpstr>
      <vt:lpstr>Arial Black</vt:lpstr>
      <vt:lpstr>Century</vt:lpstr>
      <vt:lpstr>Times New Roman</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2025-07-29T03:36:08Z</dcterms:created>
  <dcterms:modified xsi:type="dcterms:W3CDTF">2025-07-29T03:36:11Z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0x010100B3E7916579E48942A578B93BD249C02F</vt:lpwstr>
  </property>
</Properties>
</file>