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57"/>
  </p:notesMasterIdLst>
  <p:handoutMasterIdLst>
    <p:handoutMasterId r:id="rId58"/>
  </p:handoutMasterIdLst>
  <p:sldIdLst>
    <p:sldId id="256" r:id="rId2"/>
    <p:sldId id="468" r:id="rId3"/>
    <p:sldId id="434" r:id="rId4"/>
    <p:sldId id="435" r:id="rId5"/>
    <p:sldId id="409" r:id="rId6"/>
    <p:sldId id="405" r:id="rId7"/>
    <p:sldId id="364" r:id="rId8"/>
    <p:sldId id="388" r:id="rId9"/>
    <p:sldId id="449" r:id="rId10"/>
    <p:sldId id="450" r:id="rId11"/>
    <p:sldId id="436" r:id="rId12"/>
    <p:sldId id="431" r:id="rId13"/>
    <p:sldId id="410" r:id="rId14"/>
    <p:sldId id="411" r:id="rId15"/>
    <p:sldId id="471" r:id="rId16"/>
    <p:sldId id="413" r:id="rId17"/>
    <p:sldId id="473" r:id="rId18"/>
    <p:sldId id="452" r:id="rId19"/>
    <p:sldId id="472" r:id="rId20"/>
    <p:sldId id="414" r:id="rId21"/>
    <p:sldId id="474" r:id="rId22"/>
    <p:sldId id="453" r:id="rId23"/>
    <p:sldId id="475" r:id="rId24"/>
    <p:sldId id="412" r:id="rId25"/>
    <p:sldId id="476" r:id="rId26"/>
    <p:sldId id="454" r:id="rId27"/>
    <p:sldId id="387" r:id="rId28"/>
    <p:sldId id="389" r:id="rId29"/>
    <p:sldId id="390" r:id="rId30"/>
    <p:sldId id="419" r:id="rId31"/>
    <p:sldId id="415" r:id="rId32"/>
    <p:sldId id="477" r:id="rId33"/>
    <p:sldId id="422" r:id="rId34"/>
    <p:sldId id="393" r:id="rId35"/>
    <p:sldId id="394" r:id="rId36"/>
    <p:sldId id="437" r:id="rId37"/>
    <p:sldId id="439" r:id="rId38"/>
    <p:sldId id="478" r:id="rId39"/>
    <p:sldId id="467" r:id="rId40"/>
    <p:sldId id="479" r:id="rId41"/>
    <p:sldId id="440" r:id="rId42"/>
    <p:sldId id="420" r:id="rId43"/>
    <p:sldId id="456" r:id="rId44"/>
    <p:sldId id="457" r:id="rId45"/>
    <p:sldId id="458" r:id="rId46"/>
    <p:sldId id="442" r:id="rId47"/>
    <p:sldId id="380" r:id="rId48"/>
    <p:sldId id="462" r:id="rId49"/>
    <p:sldId id="392" r:id="rId50"/>
    <p:sldId id="469" r:id="rId51"/>
    <p:sldId id="460" r:id="rId52"/>
    <p:sldId id="461" r:id="rId53"/>
    <p:sldId id="470" r:id="rId54"/>
    <p:sldId id="427" r:id="rId55"/>
    <p:sldId id="381" r:id="rId56"/>
  </p:sldIdLst>
  <p:sldSz cx="9144000" cy="6858000" type="screen4x3"/>
  <p:notesSz cx="10234613" cy="70993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15" userDrawn="1">
          <p15:clr>
            <a:srgbClr val="A4A3A4"/>
          </p15:clr>
        </p15:guide>
        <p15:guide id="2" pos="2857" userDrawn="1">
          <p15:clr>
            <a:srgbClr val="A4A3A4"/>
          </p15:clr>
        </p15:guide>
        <p15:guide id="3" pos="363" userDrawn="1">
          <p15:clr>
            <a:srgbClr val="A4A3A4"/>
          </p15:clr>
        </p15:guide>
        <p15:guide id="4" pos="433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52F25"/>
    <a:srgbClr val="663300"/>
    <a:srgbClr val="FFC000"/>
    <a:srgbClr val="ECD9C6"/>
    <a:srgbClr val="549B2A"/>
    <a:srgbClr val="F9E1DF"/>
    <a:srgbClr val="E66A04"/>
    <a:srgbClr val="F5E7EE"/>
    <a:srgbClr val="FFDBB7"/>
    <a:srgbClr val="AE487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254" autoAdjust="0"/>
    <p:restoredTop sz="96139" autoAdjust="0"/>
  </p:normalViewPr>
  <p:slideViewPr>
    <p:cSldViewPr snapToGrid="0">
      <p:cViewPr varScale="1">
        <p:scale>
          <a:sx n="64" d="100"/>
          <a:sy n="64" d="100"/>
        </p:scale>
        <p:origin x="1508" y="32"/>
      </p:cViewPr>
      <p:guideLst>
        <p:guide orient="horz" pos="4315"/>
        <p:guide pos="2857"/>
        <p:guide pos="363"/>
        <p:guide pos="4332"/>
      </p:guideLst>
    </p:cSldViewPr>
  </p:slideViewPr>
  <p:notesTextViewPr>
    <p:cViewPr>
      <p:scale>
        <a:sx n="3" d="2"/>
        <a:sy n="3" d="2"/>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ustomXml" Target="../customXml/item2.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65"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3"/>
            <a:ext cx="4435304" cy="355680"/>
          </a:xfrm>
          <a:prstGeom prst="rect">
            <a:avLst/>
          </a:prstGeom>
        </p:spPr>
        <p:txBody>
          <a:bodyPr vert="horz" lIns="91411" tIns="45705" rIns="91411" bIns="45705" rtlCol="0"/>
          <a:lstStyle>
            <a:lvl1pPr algn="l">
              <a:defRPr sz="1100"/>
            </a:lvl1pPr>
          </a:lstStyle>
          <a:p>
            <a:endParaRPr kumimoji="1" lang="ja-JP" altLang="en-US"/>
          </a:p>
        </p:txBody>
      </p:sp>
      <p:sp>
        <p:nvSpPr>
          <p:cNvPr id="3" name="日付プレースホルダー 2"/>
          <p:cNvSpPr>
            <a:spLocks noGrp="1"/>
          </p:cNvSpPr>
          <p:nvPr>
            <p:ph type="dt" sz="quarter" idx="1"/>
          </p:nvPr>
        </p:nvSpPr>
        <p:spPr>
          <a:xfrm>
            <a:off x="5797022" y="3"/>
            <a:ext cx="4435304" cy="355680"/>
          </a:xfrm>
          <a:prstGeom prst="rect">
            <a:avLst/>
          </a:prstGeom>
        </p:spPr>
        <p:txBody>
          <a:bodyPr vert="horz" lIns="91411" tIns="45705" rIns="91411" bIns="45705" rtlCol="0"/>
          <a:lstStyle>
            <a:lvl1pPr algn="r">
              <a:defRPr sz="1100"/>
            </a:lvl1pPr>
          </a:lstStyle>
          <a:p>
            <a:fld id="{E7FB2217-CBDD-48DB-AC17-73D1C2F8948F}" type="datetimeFigureOut">
              <a:rPr kumimoji="1" lang="ja-JP" altLang="en-US" smtClean="0"/>
              <a:t>2025/7/31</a:t>
            </a:fld>
            <a:endParaRPr kumimoji="1" lang="ja-JP" altLang="en-US"/>
          </a:p>
        </p:txBody>
      </p:sp>
      <p:sp>
        <p:nvSpPr>
          <p:cNvPr id="4" name="フッター プレースホルダー 3"/>
          <p:cNvSpPr>
            <a:spLocks noGrp="1"/>
          </p:cNvSpPr>
          <p:nvPr>
            <p:ph type="ftr" sz="quarter" idx="2"/>
          </p:nvPr>
        </p:nvSpPr>
        <p:spPr>
          <a:xfrm>
            <a:off x="1" y="6743620"/>
            <a:ext cx="4435304" cy="355680"/>
          </a:xfrm>
          <a:prstGeom prst="rect">
            <a:avLst/>
          </a:prstGeom>
        </p:spPr>
        <p:txBody>
          <a:bodyPr vert="horz" lIns="91411" tIns="45705" rIns="91411" bIns="45705" rtlCol="0" anchor="b"/>
          <a:lstStyle>
            <a:lvl1pPr algn="l">
              <a:defRPr sz="1100"/>
            </a:lvl1pPr>
          </a:lstStyle>
          <a:p>
            <a:endParaRPr kumimoji="1" lang="ja-JP" altLang="en-US"/>
          </a:p>
        </p:txBody>
      </p:sp>
      <p:sp>
        <p:nvSpPr>
          <p:cNvPr id="5" name="スライド番号プレースホルダー 4"/>
          <p:cNvSpPr>
            <a:spLocks noGrp="1"/>
          </p:cNvSpPr>
          <p:nvPr>
            <p:ph type="sldNum" sz="quarter" idx="3"/>
          </p:nvPr>
        </p:nvSpPr>
        <p:spPr>
          <a:xfrm>
            <a:off x="5797022" y="6743620"/>
            <a:ext cx="4435304" cy="355680"/>
          </a:xfrm>
          <a:prstGeom prst="rect">
            <a:avLst/>
          </a:prstGeom>
        </p:spPr>
        <p:txBody>
          <a:bodyPr vert="horz" lIns="91411" tIns="45705" rIns="91411" bIns="45705" rtlCol="0" anchor="b"/>
          <a:lstStyle>
            <a:lvl1pPr algn="r">
              <a:defRPr sz="1100"/>
            </a:lvl1pPr>
          </a:lstStyle>
          <a:p>
            <a:fld id="{92305679-1BF0-436C-9755-67E9642487C2}" type="slidenum">
              <a:rPr kumimoji="1" lang="ja-JP" altLang="en-US" smtClean="0"/>
              <a:t>‹#›</a:t>
            </a:fld>
            <a:endParaRPr kumimoji="1" lang="ja-JP" altLang="en-US"/>
          </a:p>
        </p:txBody>
      </p:sp>
    </p:spTree>
    <p:extLst>
      <p:ext uri="{BB962C8B-B14F-4D97-AF65-F5344CB8AC3E}">
        <p14:creationId xmlns:p14="http://schemas.microsoft.com/office/powerpoint/2010/main" val="13427809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4434998" cy="356198"/>
          </a:xfrm>
          <a:prstGeom prst="rect">
            <a:avLst/>
          </a:prstGeom>
        </p:spPr>
        <p:txBody>
          <a:bodyPr vert="horz" lIns="99016" tIns="49508" rIns="99016" bIns="49508" rtlCol="0"/>
          <a:lstStyle>
            <a:lvl1pPr algn="l">
              <a:defRPr sz="1300"/>
            </a:lvl1pPr>
          </a:lstStyle>
          <a:p>
            <a:endParaRPr kumimoji="1" lang="ja-JP" altLang="en-US"/>
          </a:p>
        </p:txBody>
      </p:sp>
      <p:sp>
        <p:nvSpPr>
          <p:cNvPr id="3" name="日付プレースホルダー 2"/>
          <p:cNvSpPr>
            <a:spLocks noGrp="1"/>
          </p:cNvSpPr>
          <p:nvPr>
            <p:ph type="dt" idx="1"/>
          </p:nvPr>
        </p:nvSpPr>
        <p:spPr>
          <a:xfrm>
            <a:off x="5797247" y="0"/>
            <a:ext cx="4434998" cy="356198"/>
          </a:xfrm>
          <a:prstGeom prst="rect">
            <a:avLst/>
          </a:prstGeom>
        </p:spPr>
        <p:txBody>
          <a:bodyPr vert="horz" lIns="99016" tIns="49508" rIns="99016" bIns="49508" rtlCol="0"/>
          <a:lstStyle>
            <a:lvl1pPr algn="r">
              <a:defRPr sz="1300"/>
            </a:lvl1pPr>
          </a:lstStyle>
          <a:p>
            <a:fld id="{9EC4DE7B-F0D2-4ABF-9DB6-85AB1CC4B47F}" type="datetimeFigureOut">
              <a:rPr kumimoji="1" lang="ja-JP" altLang="en-US" smtClean="0"/>
              <a:t>2025/7/31</a:t>
            </a:fld>
            <a:endParaRPr kumimoji="1" lang="ja-JP" altLang="en-US"/>
          </a:p>
        </p:txBody>
      </p:sp>
      <p:sp>
        <p:nvSpPr>
          <p:cNvPr id="4" name="スライド イメージ プレースホルダー 3"/>
          <p:cNvSpPr>
            <a:spLocks noGrp="1" noRot="1" noChangeAspect="1"/>
          </p:cNvSpPr>
          <p:nvPr>
            <p:ph type="sldImg" idx="2"/>
          </p:nvPr>
        </p:nvSpPr>
        <p:spPr>
          <a:xfrm>
            <a:off x="3521075" y="887413"/>
            <a:ext cx="3192463" cy="2395537"/>
          </a:xfrm>
          <a:prstGeom prst="rect">
            <a:avLst/>
          </a:prstGeom>
          <a:noFill/>
          <a:ln w="12700">
            <a:solidFill>
              <a:prstClr val="black"/>
            </a:solidFill>
          </a:ln>
        </p:spPr>
        <p:txBody>
          <a:bodyPr vert="horz" lIns="99016" tIns="49508" rIns="99016" bIns="49508" rtlCol="0" anchor="ctr"/>
          <a:lstStyle/>
          <a:p>
            <a:endParaRPr lang="ja-JP" altLang="en-US"/>
          </a:p>
        </p:txBody>
      </p:sp>
      <p:sp>
        <p:nvSpPr>
          <p:cNvPr id="5" name="ノート プレースホルダー 4"/>
          <p:cNvSpPr>
            <a:spLocks noGrp="1"/>
          </p:cNvSpPr>
          <p:nvPr>
            <p:ph type="body" sz="quarter" idx="3"/>
          </p:nvPr>
        </p:nvSpPr>
        <p:spPr>
          <a:xfrm>
            <a:off x="1023462" y="3416538"/>
            <a:ext cx="8187690" cy="2795349"/>
          </a:xfrm>
          <a:prstGeom prst="rect">
            <a:avLst/>
          </a:prstGeom>
        </p:spPr>
        <p:txBody>
          <a:bodyPr vert="horz" lIns="99016" tIns="49508" rIns="99016" bIns="4950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6743106"/>
            <a:ext cx="4434998" cy="356197"/>
          </a:xfrm>
          <a:prstGeom prst="rect">
            <a:avLst/>
          </a:prstGeom>
        </p:spPr>
        <p:txBody>
          <a:bodyPr vert="horz" lIns="99016" tIns="49508" rIns="99016" bIns="49508"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5797247" y="6743106"/>
            <a:ext cx="4434998" cy="356197"/>
          </a:xfrm>
          <a:prstGeom prst="rect">
            <a:avLst/>
          </a:prstGeom>
        </p:spPr>
        <p:txBody>
          <a:bodyPr vert="horz" lIns="99016" tIns="49508" rIns="99016" bIns="49508" rtlCol="0" anchor="b"/>
          <a:lstStyle>
            <a:lvl1pPr algn="r">
              <a:defRPr sz="1300"/>
            </a:lvl1pPr>
          </a:lstStyle>
          <a:p>
            <a:fld id="{13DE0169-78C2-4ED3-82AC-3044DFE7EC72}" type="slidenum">
              <a:rPr kumimoji="1" lang="ja-JP" altLang="en-US" smtClean="0"/>
              <a:t>‹#›</a:t>
            </a:fld>
            <a:endParaRPr kumimoji="1" lang="ja-JP" altLang="en-US"/>
          </a:p>
        </p:txBody>
      </p:sp>
    </p:spTree>
    <p:extLst>
      <p:ext uri="{BB962C8B-B14F-4D97-AF65-F5344CB8AC3E}">
        <p14:creationId xmlns:p14="http://schemas.microsoft.com/office/powerpoint/2010/main" val="335645890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13DE0169-78C2-4ED3-82AC-3044DFE7EC72}" type="slidenum">
              <a:rPr kumimoji="1" lang="ja-JP" altLang="en-US" smtClean="0"/>
              <a:t>23</a:t>
            </a:fld>
            <a:endParaRPr kumimoji="1" lang="ja-JP" altLang="en-US"/>
          </a:p>
        </p:txBody>
      </p:sp>
    </p:spTree>
    <p:extLst>
      <p:ext uri="{BB962C8B-B14F-4D97-AF65-F5344CB8AC3E}">
        <p14:creationId xmlns:p14="http://schemas.microsoft.com/office/powerpoint/2010/main" val="42937736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D3DCB921-4255-4310-8C91-8FEFA4F20D52}" type="datetime1">
              <a:rPr kumimoji="1" lang="ja-JP" altLang="en-US" smtClean="0"/>
              <a:t>2025/7/31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4C545B7-4A76-41C6-A249-81AA962B1F89}" type="slidenum">
              <a:rPr kumimoji="1" lang="ja-JP" altLang="en-US" smtClean="0"/>
              <a:t>‹#›</a:t>
            </a:fld>
            <a:endParaRPr kumimoji="1" lang="ja-JP" altLang="en-US"/>
          </a:p>
        </p:txBody>
      </p:sp>
    </p:spTree>
    <p:extLst>
      <p:ext uri="{BB962C8B-B14F-4D97-AF65-F5344CB8AC3E}">
        <p14:creationId xmlns:p14="http://schemas.microsoft.com/office/powerpoint/2010/main" val="677038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5_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E4EDC1-77A1-4394-9291-906813B3D0E7}" type="datetime1">
              <a:rPr kumimoji="1" lang="ja-JP" altLang="en-US" smtClean="0"/>
              <a:t>2025/7/31</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24C545B7-4A76-41C6-A249-81AA962B1F89}" type="slidenum">
              <a:rPr kumimoji="1" lang="ja-JP" altLang="en-US" smtClean="0"/>
              <a:t>‹#›</a:t>
            </a:fld>
            <a:endParaRPr kumimoji="1" lang="ja-JP" altLang="en-US"/>
          </a:p>
        </p:txBody>
      </p:sp>
      <p:sp>
        <p:nvSpPr>
          <p:cNvPr id="6" name="正方形/長方形 5"/>
          <p:cNvSpPr/>
          <p:nvPr userDrawn="1"/>
        </p:nvSpPr>
        <p:spPr>
          <a:xfrm>
            <a:off x="0" y="0"/>
            <a:ext cx="9144000" cy="6561138"/>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3515894538"/>
      </p:ext>
    </p:extLst>
  </p:cSld>
  <p:clrMapOvr>
    <a:masterClrMapping/>
  </p:clrMapOvr>
  <p:extLst>
    <p:ext uri="{DCECCB84-F9BA-43D5-87BE-67443E8EF086}">
      <p15:sldGuideLst xmlns:p15="http://schemas.microsoft.com/office/powerpoint/2012/main">
        <p15:guide id="1" orient="horz" pos="4133">
          <p15:clr>
            <a:srgbClr val="FBAE40"/>
          </p15:clr>
        </p15:guide>
        <p15:guide id="2" pos="317">
          <p15:clr>
            <a:srgbClr val="FBAE40"/>
          </p15:clr>
        </p15:guide>
        <p15:guide id="3" orient="horz" pos="232">
          <p15:clr>
            <a:srgbClr val="FBAE40"/>
          </p15:clr>
        </p15:guide>
        <p15:guide id="4" pos="1066">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4_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E4EDC1-77A1-4394-9291-906813B3D0E7}" type="datetime1">
              <a:rPr kumimoji="1" lang="ja-JP" altLang="en-US" smtClean="0"/>
              <a:t>2025/7/31</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24C545B7-4A76-41C6-A249-81AA962B1F89}" type="slidenum">
              <a:rPr kumimoji="1" lang="ja-JP" altLang="en-US" smtClean="0"/>
              <a:t>‹#›</a:t>
            </a:fld>
            <a:endParaRPr kumimoji="1" lang="ja-JP" altLang="en-US"/>
          </a:p>
        </p:txBody>
      </p:sp>
      <p:sp>
        <p:nvSpPr>
          <p:cNvPr id="6" name="正方形/長方形 5"/>
          <p:cNvSpPr/>
          <p:nvPr userDrawn="1"/>
        </p:nvSpPr>
        <p:spPr>
          <a:xfrm>
            <a:off x="0" y="2352674"/>
            <a:ext cx="9144000" cy="4229495"/>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3598876570"/>
      </p:ext>
    </p:extLst>
  </p:cSld>
  <p:clrMapOvr>
    <a:masterClrMapping/>
  </p:clrMapOvr>
  <p:extLst>
    <p:ext uri="{DCECCB84-F9BA-43D5-87BE-67443E8EF086}">
      <p15:sldGuideLst xmlns:p15="http://schemas.microsoft.com/office/powerpoint/2012/main">
        <p15:guide id="0" pos="5647" userDrawn="1">
          <p15:clr>
            <a:srgbClr val="FBAE40"/>
          </p15:clr>
        </p15:guide>
        <p15:guide id="1" orient="horz" pos="4133">
          <p15:clr>
            <a:srgbClr val="FBAE40"/>
          </p15:clr>
        </p15:guide>
        <p15:guide id="2" pos="317">
          <p15:clr>
            <a:srgbClr val="FBAE40"/>
          </p15:clr>
        </p15:guide>
        <p15:guide id="3" orient="horz" pos="232">
          <p15:clr>
            <a:srgbClr val="FBAE40"/>
          </p15:clr>
        </p15:guide>
        <p15:guide id="4" pos="106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3_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E4EDC1-77A1-4394-9291-906813B3D0E7}" type="datetime1">
              <a:rPr kumimoji="1" lang="ja-JP" altLang="en-US" smtClean="0"/>
              <a:t>2025/7/31</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24C545B7-4A76-41C6-A249-81AA962B1F89}" type="slidenum">
              <a:rPr kumimoji="1" lang="ja-JP" altLang="en-US" smtClean="0"/>
              <a:t>‹#›</a:t>
            </a:fld>
            <a:endParaRPr kumimoji="1" lang="ja-JP" altLang="en-US"/>
          </a:p>
        </p:txBody>
      </p:sp>
      <p:sp>
        <p:nvSpPr>
          <p:cNvPr id="7" name="正方形/長方形 6"/>
          <p:cNvSpPr/>
          <p:nvPr userDrawn="1"/>
        </p:nvSpPr>
        <p:spPr>
          <a:xfrm>
            <a:off x="1" y="-1"/>
            <a:ext cx="9144000" cy="650631"/>
          </a:xfrm>
          <a:prstGeom prst="rect">
            <a:avLst/>
          </a:prstGeom>
          <a:solidFill>
            <a:srgbClr val="0071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718215342"/>
      </p:ext>
    </p:extLst>
  </p:cSld>
  <p:clrMapOvr>
    <a:masterClrMapping/>
  </p:clrMapOvr>
  <p:extLst>
    <p:ext uri="{DCECCB84-F9BA-43D5-87BE-67443E8EF086}">
      <p15:sldGuideLst xmlns:p15="http://schemas.microsoft.com/office/powerpoint/2012/main">
        <p15:guide id="1" orient="horz" pos="4133">
          <p15:clr>
            <a:srgbClr val="FBAE40"/>
          </p15:clr>
        </p15:guide>
        <p15:guide id="2" pos="181" userDrawn="1">
          <p15:clr>
            <a:srgbClr val="FBAE40"/>
          </p15:clr>
        </p15:guide>
        <p15:guide id="3" orient="horz" pos="134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68629F97-F1AE-410B-A354-3FC531EF3D03}" type="datetime1">
              <a:rPr kumimoji="1" lang="ja-JP" altLang="en-US" smtClean="0"/>
              <a:t>2025/7/31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4C545B7-4A76-41C6-A249-81AA962B1F89}" type="slidenum">
              <a:rPr kumimoji="1" lang="ja-JP" altLang="en-US" smtClean="0"/>
              <a:t>‹#›</a:t>
            </a:fld>
            <a:endParaRPr kumimoji="1" lang="ja-JP" altLang="en-US"/>
          </a:p>
        </p:txBody>
      </p:sp>
    </p:spTree>
    <p:extLst>
      <p:ext uri="{BB962C8B-B14F-4D97-AF65-F5344CB8AC3E}">
        <p14:creationId xmlns:p14="http://schemas.microsoft.com/office/powerpoint/2010/main" val="31698651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1D71E94-9BE9-4410-8033-45DD033567E2}" type="datetime1">
              <a:rPr kumimoji="1" lang="ja-JP" altLang="en-US" smtClean="0"/>
              <a:t>2025/7/31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4C545B7-4A76-41C6-A249-81AA962B1F89}" type="slidenum">
              <a:rPr kumimoji="1" lang="ja-JP" altLang="en-US" smtClean="0"/>
              <a:t>‹#›</a:t>
            </a:fld>
            <a:endParaRPr kumimoji="1" lang="ja-JP" altLang="en-US"/>
          </a:p>
        </p:txBody>
      </p:sp>
    </p:spTree>
    <p:extLst>
      <p:ext uri="{BB962C8B-B14F-4D97-AF65-F5344CB8AC3E}">
        <p14:creationId xmlns:p14="http://schemas.microsoft.com/office/powerpoint/2010/main" val="32455785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0CEFC43-876A-482C-96F5-3DBF6FF1676C}" type="datetime1">
              <a:rPr kumimoji="1" lang="ja-JP" altLang="en-US" smtClean="0"/>
              <a:t>2025/7/31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4C545B7-4A76-41C6-A249-81AA962B1F89}" type="slidenum">
              <a:rPr kumimoji="1" lang="ja-JP" altLang="en-US" smtClean="0"/>
              <a:t>‹#›</a:t>
            </a:fld>
            <a:endParaRPr kumimoji="1" lang="ja-JP" altLang="en-US"/>
          </a:p>
        </p:txBody>
      </p:sp>
    </p:spTree>
    <p:extLst>
      <p:ext uri="{BB962C8B-B14F-4D97-AF65-F5344CB8AC3E}">
        <p14:creationId xmlns:p14="http://schemas.microsoft.com/office/powerpoint/2010/main" val="12318747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7D123DE-BCEA-4BBD-BD5C-86E6466C257C}" type="datetime1">
              <a:rPr kumimoji="1" lang="ja-JP" altLang="en-US" smtClean="0"/>
              <a:t>2025/7/31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4C545B7-4A76-41C6-A249-81AA962B1F89}" type="slidenum">
              <a:rPr kumimoji="1" lang="ja-JP" altLang="en-US" smtClean="0"/>
              <a:t>‹#›</a:t>
            </a:fld>
            <a:endParaRPr kumimoji="1" lang="ja-JP" altLang="en-US"/>
          </a:p>
        </p:txBody>
      </p:sp>
    </p:spTree>
    <p:extLst>
      <p:ext uri="{BB962C8B-B14F-4D97-AF65-F5344CB8AC3E}">
        <p14:creationId xmlns:p14="http://schemas.microsoft.com/office/powerpoint/2010/main" val="30021283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7D1ED7A-FAB6-4DFE-AC3F-604610E3DC53}" type="datetime1">
              <a:rPr kumimoji="1" lang="ja-JP" altLang="en-US" smtClean="0"/>
              <a:t>2025/7/31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4C545B7-4A76-41C6-A249-81AA962B1F89}" type="slidenum">
              <a:rPr kumimoji="1" lang="ja-JP" altLang="en-US" smtClean="0"/>
              <a:t>‹#›</a:t>
            </a:fld>
            <a:endParaRPr kumimoji="1" lang="ja-JP" altLang="en-US"/>
          </a:p>
        </p:txBody>
      </p:sp>
    </p:spTree>
    <p:extLst>
      <p:ext uri="{BB962C8B-B14F-4D97-AF65-F5344CB8AC3E}">
        <p14:creationId xmlns:p14="http://schemas.microsoft.com/office/powerpoint/2010/main" val="3806699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CE465A6F-87F8-40EC-9739-61F7C4CC0C0C}" type="datetime1">
              <a:rPr kumimoji="1" lang="ja-JP" altLang="en-US" smtClean="0"/>
              <a:t>2025/7/31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4C545B7-4A76-41C6-A249-81AA962B1F89}" type="slidenum">
              <a:rPr kumimoji="1" lang="ja-JP" altLang="en-US" smtClean="0"/>
              <a:t>‹#›</a:t>
            </a:fld>
            <a:endParaRPr kumimoji="1" lang="ja-JP" altLang="en-US"/>
          </a:p>
        </p:txBody>
      </p:sp>
    </p:spTree>
    <p:extLst>
      <p:ext uri="{BB962C8B-B14F-4D97-AF65-F5344CB8AC3E}">
        <p14:creationId xmlns:p14="http://schemas.microsoft.com/office/powerpoint/2010/main" val="39438757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37AC9533-D8A9-4A99-82D0-6A6F4F10D0E4}" type="datetime1">
              <a:rPr kumimoji="1" lang="ja-JP" altLang="en-US" smtClean="0"/>
              <a:t>2025/7/31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4C545B7-4A76-41C6-A249-81AA962B1F89}" type="slidenum">
              <a:rPr kumimoji="1" lang="ja-JP" altLang="en-US" smtClean="0"/>
              <a:t>‹#›</a:t>
            </a:fld>
            <a:endParaRPr kumimoji="1" lang="ja-JP" altLang="en-US"/>
          </a:p>
        </p:txBody>
      </p:sp>
    </p:spTree>
    <p:extLst>
      <p:ext uri="{BB962C8B-B14F-4D97-AF65-F5344CB8AC3E}">
        <p14:creationId xmlns:p14="http://schemas.microsoft.com/office/powerpoint/2010/main" val="57057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5A695332-F4FA-4A50-97D2-DE13C729698D}" type="datetime1">
              <a:rPr kumimoji="1" lang="ja-JP" altLang="en-US" smtClean="0"/>
              <a:t>2025/7/31</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24C545B7-4A76-41C6-A249-81AA962B1F89}" type="slidenum">
              <a:rPr kumimoji="1" lang="ja-JP" altLang="en-US" smtClean="0"/>
              <a:t>‹#›</a:t>
            </a:fld>
            <a:endParaRPr kumimoji="1" lang="ja-JP" altLang="en-US"/>
          </a:p>
        </p:txBody>
      </p:sp>
    </p:spTree>
    <p:extLst>
      <p:ext uri="{BB962C8B-B14F-4D97-AF65-F5344CB8AC3E}">
        <p14:creationId xmlns:p14="http://schemas.microsoft.com/office/powerpoint/2010/main" val="3904519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628F2223-1D33-44F5-A770-C6B14B7BC877}" type="datetime1">
              <a:rPr kumimoji="1" lang="ja-JP" altLang="en-US" smtClean="0"/>
              <a:t>2025/7/31</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24C545B7-4A76-41C6-A249-81AA962B1F89}" type="slidenum">
              <a:rPr kumimoji="1" lang="ja-JP" altLang="en-US" smtClean="0"/>
              <a:t>‹#›</a:t>
            </a:fld>
            <a:endParaRPr kumimoji="1" lang="ja-JP" altLang="en-US"/>
          </a:p>
        </p:txBody>
      </p:sp>
    </p:spTree>
    <p:extLst>
      <p:ext uri="{BB962C8B-B14F-4D97-AF65-F5344CB8AC3E}">
        <p14:creationId xmlns:p14="http://schemas.microsoft.com/office/powerpoint/2010/main" val="3525758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E4EDC1-77A1-4394-9291-906813B3D0E7}" type="datetime1">
              <a:rPr kumimoji="1" lang="ja-JP" altLang="en-US" smtClean="0"/>
              <a:t>2025/7/31</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24C545B7-4A76-41C6-A249-81AA962B1F89}" type="slidenum">
              <a:rPr kumimoji="1" lang="ja-JP" altLang="en-US" smtClean="0"/>
              <a:t>‹#›</a:t>
            </a:fld>
            <a:endParaRPr kumimoji="1" lang="ja-JP" altLang="en-US"/>
          </a:p>
        </p:txBody>
      </p:sp>
    </p:spTree>
    <p:extLst>
      <p:ext uri="{BB962C8B-B14F-4D97-AF65-F5344CB8AC3E}">
        <p14:creationId xmlns:p14="http://schemas.microsoft.com/office/powerpoint/2010/main" val="3911522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E4EDC1-77A1-4394-9291-906813B3D0E7}" type="datetime1">
              <a:rPr kumimoji="1" lang="ja-JP" altLang="en-US" smtClean="0"/>
              <a:t>2025/7/31</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24C545B7-4A76-41C6-A249-81AA962B1F89}" type="slidenum">
              <a:rPr kumimoji="1" lang="ja-JP" altLang="en-US" smtClean="0"/>
              <a:t>‹#›</a:t>
            </a:fld>
            <a:endParaRPr kumimoji="1" lang="ja-JP" altLang="en-US"/>
          </a:p>
        </p:txBody>
      </p:sp>
      <p:sp>
        <p:nvSpPr>
          <p:cNvPr id="5" name="正方形/長方形 4">
            <a:extLst>
              <a:ext uri="{FF2B5EF4-FFF2-40B4-BE49-F238E27FC236}">
                <a16:creationId xmlns:a16="http://schemas.microsoft.com/office/drawing/2014/main" id="{3E2594BB-0DBE-A32F-FCCB-BB8F613834DB}"/>
              </a:ext>
            </a:extLst>
          </p:cNvPr>
          <p:cNvSpPr/>
          <p:nvPr userDrawn="1"/>
        </p:nvSpPr>
        <p:spPr>
          <a:xfrm rot="16200000">
            <a:off x="-876300" y="2495550"/>
            <a:ext cx="2228850" cy="476250"/>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0784537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E4EDC1-77A1-4394-9291-906813B3D0E7}" type="datetime1">
              <a:rPr kumimoji="1" lang="ja-JP" altLang="en-US" smtClean="0"/>
              <a:t>2025/7/31</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24C545B7-4A76-41C6-A249-81AA962B1F89}" type="slidenum">
              <a:rPr kumimoji="1" lang="ja-JP" altLang="en-US" smtClean="0"/>
              <a:t>‹#›</a:t>
            </a:fld>
            <a:endParaRPr kumimoji="1" lang="ja-JP" altLang="en-US"/>
          </a:p>
        </p:txBody>
      </p:sp>
      <p:sp>
        <p:nvSpPr>
          <p:cNvPr id="6" name="正方形/長方形 5"/>
          <p:cNvSpPr/>
          <p:nvPr userDrawn="1"/>
        </p:nvSpPr>
        <p:spPr>
          <a:xfrm>
            <a:off x="0" y="1731878"/>
            <a:ext cx="9144000" cy="4850292"/>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1071511884"/>
      </p:ext>
    </p:extLst>
  </p:cSld>
  <p:clrMapOvr>
    <a:masterClrMapping/>
  </p:clrMapOvr>
  <p:extLst>
    <p:ext uri="{DCECCB84-F9BA-43D5-87BE-67443E8EF086}">
      <p15:sldGuideLst xmlns:p15="http://schemas.microsoft.com/office/powerpoint/2012/main">
        <p15:guide id="0" pos="317" userDrawn="1">
          <p15:clr>
            <a:srgbClr val="FBAE40"/>
          </p15:clr>
        </p15:guide>
        <p15:guide id="1" orient="horz" pos="4133">
          <p15:clr>
            <a:srgbClr val="FBAE40"/>
          </p15:clr>
        </p15:guide>
        <p15:guide id="2" orient="horz" pos="232" userDrawn="1">
          <p15:clr>
            <a:srgbClr val="FBAE40"/>
          </p15:clr>
        </p15:guide>
        <p15:guide id="3" pos="1066" userDrawn="1">
          <p15:clr>
            <a:srgbClr val="FBAE40"/>
          </p15:clr>
        </p15:guide>
        <p15:guide id="4" pos="5647"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103602-2B47-462F-9736-9066A785247D}" type="datetime1">
              <a:rPr kumimoji="1" lang="ja-JP" altLang="en-US" smtClean="0"/>
              <a:t>2025/7/31</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7086600" y="6582169"/>
            <a:ext cx="2057400" cy="275831"/>
          </a:xfrm>
          <a:prstGeom prst="rect">
            <a:avLst/>
          </a:prstGeom>
        </p:spPr>
        <p:txBody>
          <a:bodyPr vert="horz" lIns="91440" tIns="45720" rIns="91440" bIns="45720" rtlCol="0" anchor="ctr"/>
          <a:lstStyle>
            <a:lvl1pPr algn="r">
              <a:defRPr sz="1600">
                <a:solidFill>
                  <a:srgbClr val="548235"/>
                </a:solidFill>
                <a:latin typeface="Impact" panose="020B0806030902050204" pitchFamily="34" charset="0"/>
                <a:ea typeface="メイリオ" panose="020B0604030504040204" pitchFamily="50" charset="-128"/>
              </a:defRPr>
            </a:lvl1pPr>
          </a:lstStyle>
          <a:p>
            <a:fld id="{24C545B7-4A76-41C6-A249-81AA962B1F89}" type="slidenum">
              <a:rPr kumimoji="1" lang="ja-JP" altLang="en-US" smtClean="0"/>
              <a:pPr/>
              <a:t>‹#›</a:t>
            </a:fld>
            <a:endParaRPr kumimoji="1" lang="ja-JP" altLang="en-US"/>
          </a:p>
        </p:txBody>
      </p:sp>
    </p:spTree>
    <p:extLst>
      <p:ext uri="{BB962C8B-B14F-4D97-AF65-F5344CB8AC3E}">
        <p14:creationId xmlns:p14="http://schemas.microsoft.com/office/powerpoint/2010/main" val="861538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7" r:id="rId8"/>
    <p:sldLayoutId id="2147483673" r:id="rId9"/>
    <p:sldLayoutId id="2147483676" r:id="rId10"/>
    <p:sldLayoutId id="2147483675" r:id="rId11"/>
    <p:sldLayoutId id="2147483674" r:id="rId12"/>
    <p:sldLayoutId id="2147483668" r:id="rId13"/>
    <p:sldLayoutId id="2147483669" r:id="rId14"/>
    <p:sldLayoutId id="2147483670" r:id="rId15"/>
    <p:sldLayoutId id="2147483671" r:id="rId16"/>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userDrawn="1">
          <p15:clr>
            <a:srgbClr val="F26B43"/>
          </p15:clr>
        </p15:guide>
        <p15:guide id="2" orient="horz" userDrawn="1">
          <p15:clr>
            <a:srgbClr val="F26B43"/>
          </p15:clr>
        </p15:guide>
        <p15:guide id="3" orient="horz" pos="432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gif"/><Relationship Id="rId1" Type="http://schemas.openxmlformats.org/officeDocument/2006/relationships/slideLayout" Target="../slideLayouts/slideLayout7.xml"/><Relationship Id="rId4" Type="http://schemas.openxmlformats.org/officeDocument/2006/relationships/image" Target="../media/image9.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gif"/><Relationship Id="rId1" Type="http://schemas.openxmlformats.org/officeDocument/2006/relationships/slideLayout" Target="../slideLayouts/slideLayout7.xml"/><Relationship Id="rId4" Type="http://schemas.openxmlformats.org/officeDocument/2006/relationships/image" Target="../media/image9.gif"/></Relationships>
</file>

<file path=ppt/slides/_rels/slide15.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1.gif"/></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8.gif"/></Relationships>
</file>

<file path=ppt/slides/_rels/slide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7.gif"/><Relationship Id="rId4" Type="http://schemas.openxmlformats.org/officeDocument/2006/relationships/image" Target="../media/image18.gif"/></Relationships>
</file>

<file path=ppt/slides/_rels/slide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3.gif"/><Relationship Id="rId1" Type="http://schemas.openxmlformats.org/officeDocument/2006/relationships/slideLayout" Target="../slideLayouts/slideLayout10.xml"/><Relationship Id="rId4" Type="http://schemas.openxmlformats.org/officeDocument/2006/relationships/image" Target="../media/image25.gif"/></Relationships>
</file>

<file path=ppt/slides/_rels/slide32.xml.rels><?xml version="1.0" encoding="UTF-8" standalone="yes"?>
<Relationships xmlns="http://schemas.openxmlformats.org/package/2006/relationships"><Relationship Id="rId3" Type="http://schemas.openxmlformats.org/officeDocument/2006/relationships/image" Target="../media/image22.gif"/><Relationship Id="rId7" Type="http://schemas.openxmlformats.org/officeDocument/2006/relationships/image" Target="../media/image26.png"/><Relationship Id="rId2" Type="http://schemas.openxmlformats.org/officeDocument/2006/relationships/image" Target="../media/image21.gif"/><Relationship Id="rId1" Type="http://schemas.openxmlformats.org/officeDocument/2006/relationships/slideLayout" Target="../slideLayouts/slideLayout7.xml"/><Relationship Id="rId6" Type="http://schemas.openxmlformats.org/officeDocument/2006/relationships/image" Target="../media/image25.gif"/><Relationship Id="rId5" Type="http://schemas.openxmlformats.org/officeDocument/2006/relationships/image" Target="../media/image24.gif"/><Relationship Id="rId4" Type="http://schemas.openxmlformats.org/officeDocument/2006/relationships/image" Target="../media/image23.gif"/></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5.svg"/></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5.svg"/></Relationships>
</file>

<file path=ppt/slides/_rels/slide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5.emf"/><Relationship Id="rId7" Type="http://schemas.openxmlformats.org/officeDocument/2006/relationships/image" Target="../media/image49.png"/><Relationship Id="rId2"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4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5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5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テキスト ボックス 18"/>
          <p:cNvSpPr txBox="1"/>
          <p:nvPr/>
        </p:nvSpPr>
        <p:spPr>
          <a:xfrm>
            <a:off x="0" y="2536448"/>
            <a:ext cx="9144000" cy="1648465"/>
          </a:xfrm>
          <a:prstGeom prst="rect">
            <a:avLst/>
          </a:prstGeom>
          <a:noFill/>
        </p:spPr>
        <p:txBody>
          <a:bodyPr wrap="square" rtlCol="0">
            <a:spAutoFit/>
          </a:bodyPr>
          <a:lstStyle/>
          <a:p>
            <a:pPr algn="ctr">
              <a:lnSpc>
                <a:spcPts val="6500"/>
              </a:lnSpc>
            </a:pPr>
            <a:r>
              <a:rPr kumimoji="1" lang="ja-JP" altLang="en-US" sz="4500" dirty="0">
                <a:latin typeface="HGP創英角ｺﾞｼｯｸUB" panose="020B0900000000000000" pitchFamily="50" charset="-128"/>
                <a:ea typeface="HGP創英角ｺﾞｼｯｸUB" panose="020B0900000000000000" pitchFamily="50" charset="-128"/>
              </a:rPr>
              <a:t>　　　　　　　　の</a:t>
            </a:r>
            <a:r>
              <a:rPr kumimoji="1" lang="ja-JP" altLang="en-US" sz="5500" dirty="0">
                <a:solidFill>
                  <a:srgbClr val="B52F25"/>
                </a:solidFill>
                <a:latin typeface="HGP創英角ｺﾞｼｯｸUB" panose="020B0900000000000000" pitchFamily="50" charset="-128"/>
                <a:ea typeface="HGP創英角ｺﾞｼｯｸUB" panose="020B0900000000000000" pitchFamily="50" charset="-128"/>
              </a:rPr>
              <a:t>種類</a:t>
            </a:r>
            <a:r>
              <a:rPr kumimoji="1" lang="ja-JP" altLang="en-US" sz="4500" dirty="0">
                <a:latin typeface="HGP創英角ｺﾞｼｯｸUB" panose="020B0900000000000000" pitchFamily="50" charset="-128"/>
                <a:ea typeface="HGP創英角ｺﾞｼｯｸUB" panose="020B0900000000000000" pitchFamily="50" charset="-128"/>
              </a:rPr>
              <a:t>と</a:t>
            </a:r>
            <a:r>
              <a:rPr kumimoji="1" lang="ja-JP" altLang="en-US" sz="5500" dirty="0">
                <a:solidFill>
                  <a:srgbClr val="B52F25"/>
                </a:solidFill>
                <a:latin typeface="HGP創英角ｺﾞｼｯｸUB" panose="020B0900000000000000" pitchFamily="50" charset="-128"/>
                <a:ea typeface="HGP創英角ｺﾞｼｯｸUB" panose="020B0900000000000000" pitchFamily="50" charset="-128"/>
              </a:rPr>
              <a:t>対策</a:t>
            </a:r>
            <a:r>
              <a:rPr kumimoji="1" lang="ja-JP" altLang="en-US" sz="4500" dirty="0">
                <a:latin typeface="HGP創英角ｺﾞｼｯｸUB" panose="020B0900000000000000" pitchFamily="50" charset="-128"/>
                <a:ea typeface="HGP創英角ｺﾞｼｯｸUB" panose="020B0900000000000000" pitchFamily="50" charset="-128"/>
              </a:rPr>
              <a:t>に</a:t>
            </a:r>
            <a:endParaRPr kumimoji="1" lang="en-US" altLang="ja-JP" sz="4500" dirty="0">
              <a:latin typeface="HGP創英角ｺﾞｼｯｸUB" panose="020B0900000000000000" pitchFamily="50" charset="-128"/>
              <a:ea typeface="HGP創英角ｺﾞｼｯｸUB" panose="020B0900000000000000" pitchFamily="50" charset="-128"/>
            </a:endParaRPr>
          </a:p>
          <a:p>
            <a:pPr algn="ctr">
              <a:lnSpc>
                <a:spcPts val="6500"/>
              </a:lnSpc>
            </a:pPr>
            <a:r>
              <a:rPr kumimoji="1" lang="ja-JP" altLang="en-US" sz="4500" dirty="0">
                <a:latin typeface="HGP創英角ｺﾞｼｯｸUB" panose="020B0900000000000000" pitchFamily="50" charset="-128"/>
                <a:ea typeface="HGP創英角ｺﾞｼｯｸUB" panose="020B0900000000000000" pitchFamily="50" charset="-128"/>
              </a:rPr>
              <a:t>ついて知る</a:t>
            </a:r>
            <a:endParaRPr kumimoji="1" lang="en-US" altLang="ja-JP" sz="4500" dirty="0">
              <a:latin typeface="HGP創英角ｺﾞｼｯｸUB" panose="020B0900000000000000" pitchFamily="50" charset="-128"/>
              <a:ea typeface="HGP創英角ｺﾞｼｯｸUB" panose="020B0900000000000000" pitchFamily="50" charset="-128"/>
            </a:endParaRPr>
          </a:p>
        </p:txBody>
      </p:sp>
      <p:sp>
        <p:nvSpPr>
          <p:cNvPr id="15" name="スライド番号プレースホルダー 14"/>
          <p:cNvSpPr>
            <a:spLocks noGrp="1"/>
          </p:cNvSpPr>
          <p:nvPr>
            <p:ph type="sldNum" sz="quarter" idx="12"/>
          </p:nvPr>
        </p:nvSpPr>
        <p:spPr/>
        <p:txBody>
          <a:bodyPr/>
          <a:lstStyle/>
          <a:p>
            <a:fld id="{24C545B7-4A76-41C6-A249-81AA962B1F89}" type="slidenum">
              <a:rPr kumimoji="1" lang="ja-JP" altLang="en-US" smtClean="0"/>
              <a:t>1</a:t>
            </a:fld>
            <a:endParaRPr kumimoji="1" lang="ja-JP" altLang="en-US"/>
          </a:p>
        </p:txBody>
      </p:sp>
      <p:grpSp>
        <p:nvGrpSpPr>
          <p:cNvPr id="3" name="グループ化 2"/>
          <p:cNvGrpSpPr/>
          <p:nvPr/>
        </p:nvGrpSpPr>
        <p:grpSpPr>
          <a:xfrm>
            <a:off x="1133657" y="2560352"/>
            <a:ext cx="2674800" cy="921600"/>
            <a:chOff x="4574481" y="2528978"/>
            <a:chExt cx="2674800" cy="921600"/>
          </a:xfrm>
        </p:grpSpPr>
        <p:grpSp>
          <p:nvGrpSpPr>
            <p:cNvPr id="22" name="グループ化 21"/>
            <p:cNvGrpSpPr/>
            <p:nvPr/>
          </p:nvGrpSpPr>
          <p:grpSpPr>
            <a:xfrm>
              <a:off x="4574481" y="2528978"/>
              <a:ext cx="2674800" cy="921600"/>
              <a:chOff x="5973269" y="4560971"/>
              <a:chExt cx="2674800" cy="921600"/>
            </a:xfrm>
          </p:grpSpPr>
          <p:sp>
            <p:nvSpPr>
              <p:cNvPr id="24" name="角丸四角形 23"/>
              <p:cNvSpPr/>
              <p:nvPr/>
            </p:nvSpPr>
            <p:spPr>
              <a:xfrm>
                <a:off x="5973269" y="4560971"/>
                <a:ext cx="2674800" cy="921600"/>
              </a:xfrm>
              <a:prstGeom prst="roundRect">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p:cNvSpPr txBox="1"/>
              <p:nvPr/>
            </p:nvSpPr>
            <p:spPr>
              <a:xfrm>
                <a:off x="6073876" y="4667828"/>
                <a:ext cx="2492990" cy="784830"/>
              </a:xfrm>
              <a:prstGeom prst="rect">
                <a:avLst/>
              </a:prstGeom>
              <a:noFill/>
            </p:spPr>
            <p:txBody>
              <a:bodyPr wrap="none" rtlCol="0">
                <a:spAutoFit/>
              </a:bodyPr>
              <a:lstStyle/>
              <a:p>
                <a:r>
                  <a:rPr kumimoji="1" lang="ja-JP" altLang="en-US" sz="4500" dirty="0">
                    <a:solidFill>
                      <a:schemeClr val="bg1"/>
                    </a:solidFill>
                    <a:latin typeface="HGP創英角ｺﾞｼｯｸUB" panose="020B0900000000000000" pitchFamily="50" charset="-128"/>
                    <a:ea typeface="HGP創英角ｺﾞｼｯｸUB" panose="020B0900000000000000" pitchFamily="50" charset="-128"/>
                  </a:rPr>
                  <a:t>土砂災害</a:t>
                </a:r>
              </a:p>
            </p:txBody>
          </p:sp>
        </p:grpSp>
        <p:sp>
          <p:nvSpPr>
            <p:cNvPr id="23" name="テキスト ボックス 22"/>
            <p:cNvSpPr txBox="1"/>
            <p:nvPr/>
          </p:nvSpPr>
          <p:spPr>
            <a:xfrm>
              <a:off x="4974655" y="2532952"/>
              <a:ext cx="2072149" cy="215444"/>
            </a:xfrm>
            <a:prstGeom prst="rect">
              <a:avLst/>
            </a:prstGeom>
            <a:noFill/>
          </p:spPr>
          <p:txBody>
            <a:bodyPr wrap="square" lIns="0" tIns="0" rIns="0" bIns="0" rtlCol="0" anchor="ctr" anchorCtr="0">
              <a:spAutoFit/>
            </a:bodyPr>
            <a:lstStyle/>
            <a:p>
              <a:pPr algn="dist"/>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rPr>
                <a:t>ど</a:t>
              </a:r>
              <a:r>
                <a:rPr kumimoji="1" lang="ja-JP" altLang="en-US" sz="500" dirty="0">
                  <a:solidFill>
                    <a:schemeClr val="bg1"/>
                  </a:solidFill>
                  <a:latin typeface="HGP創英角ｺﾞｼｯｸUB" panose="020B0900000000000000" pitchFamily="50" charset="-128"/>
                  <a:ea typeface="HGP創英角ｺﾞｼｯｸUB" panose="020B0900000000000000" pitchFamily="50" charset="-128"/>
                </a:rPr>
                <a:t>　</a:t>
              </a:r>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rPr>
                <a:t>しゃさいがい</a:t>
              </a:r>
            </a:p>
          </p:txBody>
        </p:sp>
      </p:grpSp>
      <p:sp>
        <p:nvSpPr>
          <p:cNvPr id="30" name="テキスト ボックス 29"/>
          <p:cNvSpPr txBox="1"/>
          <p:nvPr/>
        </p:nvSpPr>
        <p:spPr>
          <a:xfrm>
            <a:off x="6325885" y="2391075"/>
            <a:ext cx="1372773" cy="338554"/>
          </a:xfrm>
          <a:prstGeom prst="rect">
            <a:avLst/>
          </a:prstGeom>
          <a:noFill/>
        </p:spPr>
        <p:txBody>
          <a:bodyPr wrap="square" rtlCol="0">
            <a:spAutoFit/>
          </a:bodyPr>
          <a:lstStyle/>
          <a:p>
            <a:pPr algn="dist"/>
            <a:r>
              <a:rPr kumimoji="1" lang="ja-JP" altLang="en-US" sz="1600" dirty="0">
                <a:solidFill>
                  <a:srgbClr val="B52F25"/>
                </a:solidFill>
                <a:latin typeface="HGP創英角ｺﾞｼｯｸUB" panose="020B0900000000000000" pitchFamily="50" charset="-128"/>
                <a:ea typeface="HGP創英角ｺﾞｼｯｸUB" panose="020B0900000000000000" pitchFamily="50" charset="-128"/>
              </a:rPr>
              <a:t>たいさく</a:t>
            </a:r>
          </a:p>
        </p:txBody>
      </p:sp>
      <p:sp>
        <p:nvSpPr>
          <p:cNvPr id="4" name="テキスト ボックス 3">
            <a:extLst>
              <a:ext uri="{FF2B5EF4-FFF2-40B4-BE49-F238E27FC236}">
                <a16:creationId xmlns:a16="http://schemas.microsoft.com/office/drawing/2014/main" id="{FC0395AA-32AB-7FE9-52ED-B8A2A29C3A69}"/>
              </a:ext>
            </a:extLst>
          </p:cNvPr>
          <p:cNvSpPr txBox="1"/>
          <p:nvPr/>
        </p:nvSpPr>
        <p:spPr>
          <a:xfrm>
            <a:off x="7326061" y="72631"/>
            <a:ext cx="1771639" cy="1029174"/>
          </a:xfrm>
          <a:prstGeom prst="rect">
            <a:avLst/>
          </a:prstGeom>
          <a:solidFill>
            <a:srgbClr val="548235"/>
          </a:solidFill>
          <a:ln>
            <a:noFill/>
          </a:ln>
        </p:spPr>
        <p:txBody>
          <a:bodyPr wrap="none" tIns="72000" bIns="36000" rtlCol="0">
            <a:spAutoFit/>
          </a:bodyPr>
          <a:lstStyle/>
          <a:p>
            <a:pPr algn="ctr"/>
            <a:r>
              <a:rPr kumimoji="1" lang="ja-JP" altLang="en-US" dirty="0">
                <a:solidFill>
                  <a:schemeClr val="bg1"/>
                </a:solidFill>
                <a:latin typeface="HGP創英角ｺﾞｼｯｸUB" panose="020B0900000000000000" pitchFamily="50" charset="-128"/>
                <a:ea typeface="HGP創英角ｺﾞｼｯｸUB" panose="020B0900000000000000" pitchFamily="50" charset="-128"/>
              </a:rPr>
              <a:t>洪水・土砂災害</a:t>
            </a:r>
            <a:endParaRPr kumimoji="1" lang="en-US" altLang="ja-JP" dirty="0">
              <a:solidFill>
                <a:schemeClr val="bg1"/>
              </a:solidFill>
              <a:latin typeface="HGP創英角ｺﾞｼｯｸUB" panose="020B0900000000000000" pitchFamily="50" charset="-128"/>
              <a:ea typeface="HGP創英角ｺﾞｼｯｸUB" panose="020B0900000000000000" pitchFamily="50" charset="-128"/>
            </a:endParaRPr>
          </a:p>
          <a:p>
            <a:pPr algn="ctr"/>
            <a:r>
              <a:rPr kumimoji="1" lang="ja-JP" altLang="en-US" dirty="0">
                <a:solidFill>
                  <a:schemeClr val="bg1"/>
                </a:solidFill>
                <a:latin typeface="HGP創英角ｺﾞｼｯｸUB" panose="020B0900000000000000" pitchFamily="50" charset="-128"/>
                <a:ea typeface="HGP創英角ｺﾞｼｯｸUB" panose="020B0900000000000000" pitchFamily="50" charset="-128"/>
              </a:rPr>
              <a:t>高学年 テーマ②</a:t>
            </a:r>
            <a:endParaRPr kumimoji="1" lang="en-US" altLang="ja-JP" dirty="0">
              <a:solidFill>
                <a:schemeClr val="bg1"/>
              </a:solidFill>
              <a:latin typeface="HGP創英角ｺﾞｼｯｸUB" panose="020B0900000000000000" pitchFamily="50" charset="-128"/>
              <a:ea typeface="HGP創英角ｺﾞｼｯｸUB" panose="020B0900000000000000" pitchFamily="50" charset="-128"/>
            </a:endParaRPr>
          </a:p>
          <a:p>
            <a:pPr algn="ctr">
              <a:lnSpc>
                <a:spcPct val="140000"/>
              </a:lnSpc>
            </a:pPr>
            <a:r>
              <a:rPr kumimoji="1" lang="ja-JP" altLang="en-US" dirty="0">
                <a:solidFill>
                  <a:schemeClr val="bg1"/>
                </a:solidFill>
                <a:latin typeface="HGP創英角ｺﾞｼｯｸUB" panose="020B0900000000000000" pitchFamily="50" charset="-128"/>
                <a:ea typeface="HGP創英角ｺﾞｼｯｸUB" panose="020B0900000000000000" pitchFamily="50" charset="-128"/>
              </a:rPr>
              <a:t>（土砂災害編）</a:t>
            </a:r>
            <a:endParaRPr kumimoji="1" lang="en-US" altLang="ja-JP"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5" name="テキスト ボックス 4">
            <a:extLst>
              <a:ext uri="{FF2B5EF4-FFF2-40B4-BE49-F238E27FC236}">
                <a16:creationId xmlns:a16="http://schemas.microsoft.com/office/drawing/2014/main" id="{6C8A406C-4906-BE75-B606-7BDB1E24B70B}"/>
              </a:ext>
            </a:extLst>
          </p:cNvPr>
          <p:cNvSpPr txBox="1"/>
          <p:nvPr/>
        </p:nvSpPr>
        <p:spPr>
          <a:xfrm>
            <a:off x="8012643" y="34235"/>
            <a:ext cx="1008000" cy="200055"/>
          </a:xfrm>
          <a:prstGeom prst="rect">
            <a:avLst/>
          </a:prstGeom>
          <a:noFill/>
        </p:spPr>
        <p:txBody>
          <a:bodyPr wrap="square" rtlCol="0">
            <a:spAutoFit/>
          </a:bodyPr>
          <a:lstStyle/>
          <a:p>
            <a:pPr algn="ctr"/>
            <a:r>
              <a:rPr kumimoji="1" lang="ja-JP" altLang="en-US" sz="700" dirty="0">
                <a:solidFill>
                  <a:schemeClr val="bg1"/>
                </a:solidFill>
                <a:latin typeface="HGP創英角ｺﾞｼｯｸUB" panose="020B0900000000000000" pitchFamily="50" charset="-128"/>
                <a:ea typeface="HGP創英角ｺﾞｼｯｸUB" panose="020B0900000000000000" pitchFamily="50" charset="-128"/>
              </a:rPr>
              <a:t>ど　　しゃ　 さい　がい</a:t>
            </a:r>
            <a:endParaRPr kumimoji="1" lang="ja-JP" altLang="en-US" sz="700" dirty="0">
              <a:latin typeface="HGP創英角ｺﾞｼｯｸUB" panose="020B0900000000000000" pitchFamily="50" charset="-128"/>
              <a:ea typeface="HGP創英角ｺﾞｼｯｸUB" panose="020B0900000000000000" pitchFamily="50" charset="-128"/>
            </a:endParaRPr>
          </a:p>
        </p:txBody>
      </p:sp>
      <p:sp>
        <p:nvSpPr>
          <p:cNvPr id="6" name="テキスト ボックス 5">
            <a:extLst>
              <a:ext uri="{FF2B5EF4-FFF2-40B4-BE49-F238E27FC236}">
                <a16:creationId xmlns:a16="http://schemas.microsoft.com/office/drawing/2014/main" id="{24B3FF49-B685-636C-E69F-E1CB91362AF1}"/>
              </a:ext>
            </a:extLst>
          </p:cNvPr>
          <p:cNvSpPr txBox="1"/>
          <p:nvPr/>
        </p:nvSpPr>
        <p:spPr>
          <a:xfrm>
            <a:off x="7422357" y="34235"/>
            <a:ext cx="576000" cy="200055"/>
          </a:xfrm>
          <a:prstGeom prst="rect">
            <a:avLst/>
          </a:prstGeom>
          <a:noFill/>
        </p:spPr>
        <p:txBody>
          <a:bodyPr wrap="square" rtlCol="0">
            <a:spAutoFit/>
          </a:bodyPr>
          <a:lstStyle/>
          <a:p>
            <a:pPr algn="ctr"/>
            <a:r>
              <a:rPr kumimoji="1" lang="ja-JP" altLang="en-US" sz="700" dirty="0">
                <a:solidFill>
                  <a:schemeClr val="bg1"/>
                </a:solidFill>
                <a:latin typeface="HGP創英角ｺﾞｼｯｸUB" panose="020B0900000000000000" pitchFamily="50" charset="-128"/>
                <a:ea typeface="HGP創英角ｺﾞｼｯｸUB" panose="020B0900000000000000" pitchFamily="50" charset="-128"/>
              </a:rPr>
              <a:t>こう　ずい</a:t>
            </a:r>
            <a:endParaRPr kumimoji="1" lang="ja-JP" altLang="en-US" sz="700" dirty="0">
              <a:latin typeface="HGP創英角ｺﾞｼｯｸUB" panose="020B0900000000000000" pitchFamily="50" charset="-128"/>
              <a:ea typeface="HGP創英角ｺﾞｼｯｸUB" panose="020B0900000000000000" pitchFamily="50" charset="-128"/>
            </a:endParaRPr>
          </a:p>
        </p:txBody>
      </p:sp>
      <p:sp>
        <p:nvSpPr>
          <p:cNvPr id="8" name="テキスト ボックス 7">
            <a:extLst>
              <a:ext uri="{FF2B5EF4-FFF2-40B4-BE49-F238E27FC236}">
                <a16:creationId xmlns:a16="http://schemas.microsoft.com/office/drawing/2014/main" id="{335FD020-024A-2D4D-5B4A-B915D4FA646A}"/>
              </a:ext>
            </a:extLst>
          </p:cNvPr>
          <p:cNvSpPr txBox="1"/>
          <p:nvPr/>
        </p:nvSpPr>
        <p:spPr>
          <a:xfrm>
            <a:off x="7591426" y="646011"/>
            <a:ext cx="1260000" cy="184666"/>
          </a:xfrm>
          <a:prstGeom prst="rect">
            <a:avLst/>
          </a:prstGeom>
          <a:noFill/>
        </p:spPr>
        <p:txBody>
          <a:bodyPr wrap="square" rtlCol="0">
            <a:spAutoFit/>
          </a:bodyPr>
          <a:lstStyle/>
          <a:p>
            <a:pPr algn="dist"/>
            <a:r>
              <a:rPr kumimoji="1" lang="ja-JP" altLang="en-US" sz="600" dirty="0">
                <a:solidFill>
                  <a:schemeClr val="bg1"/>
                </a:solidFill>
                <a:latin typeface="HGP創英角ｺﾞｼｯｸUB" panose="020B0900000000000000" pitchFamily="50" charset="-128"/>
                <a:ea typeface="HGP創英角ｺﾞｼｯｸUB" panose="020B0900000000000000" pitchFamily="50" charset="-128"/>
              </a:rPr>
              <a:t> ど しゃさいがいへん</a:t>
            </a:r>
            <a:endParaRPr kumimoji="1" lang="ja-JP" altLang="en-US" sz="600" dirty="0">
              <a:latin typeface="HGP創英角ｺﾞｼｯｸUB" panose="020B0900000000000000" pitchFamily="50" charset="-128"/>
              <a:ea typeface="HGP創英角ｺﾞｼｯｸUB" panose="020B0900000000000000" pitchFamily="50" charset="-128"/>
            </a:endParaRPr>
          </a:p>
        </p:txBody>
      </p:sp>
      <p:sp>
        <p:nvSpPr>
          <p:cNvPr id="2" name="テキスト ボックス 1">
            <a:extLst>
              <a:ext uri="{FF2B5EF4-FFF2-40B4-BE49-F238E27FC236}">
                <a16:creationId xmlns:a16="http://schemas.microsoft.com/office/drawing/2014/main" id="{31A6CE12-7044-680B-A588-CA1095EDD7B9}"/>
              </a:ext>
            </a:extLst>
          </p:cNvPr>
          <p:cNvSpPr txBox="1"/>
          <p:nvPr/>
        </p:nvSpPr>
        <p:spPr>
          <a:xfrm>
            <a:off x="4455809" y="2391075"/>
            <a:ext cx="1372773" cy="338554"/>
          </a:xfrm>
          <a:prstGeom prst="rect">
            <a:avLst/>
          </a:prstGeom>
          <a:noFill/>
        </p:spPr>
        <p:txBody>
          <a:bodyPr wrap="square" rtlCol="0">
            <a:spAutoFit/>
          </a:bodyPr>
          <a:lstStyle/>
          <a:p>
            <a:pPr algn="dist"/>
            <a:r>
              <a:rPr kumimoji="1" lang="ja-JP" altLang="en-US" sz="1600" dirty="0">
                <a:solidFill>
                  <a:srgbClr val="B52F25"/>
                </a:solidFill>
                <a:latin typeface="HGP創英角ｺﾞｼｯｸUB" panose="020B0900000000000000" pitchFamily="50" charset="-128"/>
                <a:ea typeface="HGP創英角ｺﾞｼｯｸUB" panose="020B0900000000000000" pitchFamily="50" charset="-128"/>
              </a:rPr>
              <a:t>しゅるい</a:t>
            </a:r>
          </a:p>
        </p:txBody>
      </p:sp>
    </p:spTree>
    <p:extLst>
      <p:ext uri="{BB962C8B-B14F-4D97-AF65-F5344CB8AC3E}">
        <p14:creationId xmlns:p14="http://schemas.microsoft.com/office/powerpoint/2010/main" val="19562490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03034073-0A60-F611-136A-4BA68A677EEA}"/>
              </a:ext>
            </a:extLst>
          </p:cNvPr>
          <p:cNvPicPr>
            <a:picLocks noChangeAspect="1"/>
          </p:cNvPicPr>
          <p:nvPr/>
        </p:nvPicPr>
        <p:blipFill rotWithShape="1">
          <a:blip r:embed="rId2"/>
          <a:srcRect t="11064" r="1703" b="1675"/>
          <a:stretch/>
        </p:blipFill>
        <p:spPr>
          <a:xfrm>
            <a:off x="-14476" y="1362914"/>
            <a:ext cx="9158476" cy="5495086"/>
          </a:xfrm>
          <a:prstGeom prst="rect">
            <a:avLst/>
          </a:prstGeom>
        </p:spPr>
      </p:pic>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effectLst>
                  <a:glow rad="127000">
                    <a:schemeClr val="bg1"/>
                  </a:glow>
                </a:effectLst>
              </a:rPr>
              <a:t>10</a:t>
            </a:fld>
            <a:endParaRPr kumimoji="1" lang="ja-JP" altLang="en-US">
              <a:effectLst>
                <a:glow rad="127000">
                  <a:schemeClr val="bg1"/>
                </a:glow>
              </a:effectLst>
            </a:endParaRPr>
          </a:p>
        </p:txBody>
      </p:sp>
      <p:sp>
        <p:nvSpPr>
          <p:cNvPr id="6" name="テキスト ボックス 5">
            <a:extLst>
              <a:ext uri="{FF2B5EF4-FFF2-40B4-BE49-F238E27FC236}">
                <a16:creationId xmlns:a16="http://schemas.microsoft.com/office/drawing/2014/main" id="{4EBC171D-690E-DBA5-2FBC-4EBAA6F44816}"/>
              </a:ext>
            </a:extLst>
          </p:cNvPr>
          <p:cNvSpPr txBox="1"/>
          <p:nvPr/>
        </p:nvSpPr>
        <p:spPr>
          <a:xfrm>
            <a:off x="6807956" y="1546751"/>
            <a:ext cx="2091919" cy="492443"/>
          </a:xfrm>
          <a:prstGeom prst="rect">
            <a:avLst/>
          </a:prstGeom>
          <a:noFill/>
        </p:spPr>
        <p:txBody>
          <a:bodyPr wrap="none" lIns="0" tIns="0" rIns="0" bIns="0" rtlCol="0">
            <a:spAutoFit/>
          </a:bodyPr>
          <a:lstStyle/>
          <a:p>
            <a:pPr algn="r"/>
            <a:r>
              <a:rPr kumimoji="1" lang="ja-JP" altLang="en-US" b="1"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令和元年東日本台風</a:t>
            </a:r>
            <a:endParaRPr kumimoji="1" lang="en-US" altLang="ja-JP" b="1"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endParaRPr>
          </a:p>
          <a:p>
            <a:pPr algn="r"/>
            <a:r>
              <a:rPr kumimoji="1" lang="ja-JP" altLang="en-US" sz="14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a:t>
            </a:r>
            <a:r>
              <a:rPr kumimoji="1" lang="en-US" altLang="ja-JP" sz="14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2019</a:t>
            </a:r>
            <a:r>
              <a:rPr kumimoji="1" lang="ja-JP" altLang="en-US" sz="14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年</a:t>
            </a:r>
            <a:r>
              <a:rPr kumimoji="1" lang="en-US" altLang="ja-JP" sz="14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10</a:t>
            </a:r>
            <a:r>
              <a:rPr kumimoji="1" lang="ja-JP" altLang="en-US" sz="14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月</a:t>
            </a:r>
            <a:r>
              <a:rPr kumimoji="1" lang="en-US" altLang="ja-JP" sz="14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13</a:t>
            </a:r>
            <a:r>
              <a:rPr kumimoji="1" lang="ja-JP" altLang="en-US" sz="14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日撮影）</a:t>
            </a:r>
          </a:p>
        </p:txBody>
      </p:sp>
      <p:sp>
        <p:nvSpPr>
          <p:cNvPr id="7" name="正方形/長方形 6">
            <a:extLst>
              <a:ext uri="{FF2B5EF4-FFF2-40B4-BE49-F238E27FC236}">
                <a16:creationId xmlns:a16="http://schemas.microsoft.com/office/drawing/2014/main" id="{7CE317A7-F57A-A511-2E42-7C8B78DF1A48}"/>
              </a:ext>
            </a:extLst>
          </p:cNvPr>
          <p:cNvSpPr/>
          <p:nvPr/>
        </p:nvSpPr>
        <p:spPr>
          <a:xfrm>
            <a:off x="8099656" y="6622749"/>
            <a:ext cx="800219" cy="215444"/>
          </a:xfrm>
          <a:prstGeom prst="rect">
            <a:avLst/>
          </a:prstGeom>
        </p:spPr>
        <p:txBody>
          <a:bodyPr wrap="none">
            <a:spAutoFit/>
          </a:bodyPr>
          <a:lstStyle/>
          <a:p>
            <a:pPr algn="r"/>
            <a:r>
              <a:rPr lang="zh-TW" altLang="en-US" sz="800" dirty="0">
                <a:effectLst>
                  <a:glow rad="127000">
                    <a:schemeClr val="bg1"/>
                  </a:glow>
                </a:effectLst>
                <a:latin typeface="MS PGothic" panose="020B0600070205080204" pitchFamily="50" charset="-128"/>
                <a:ea typeface="MS PGothic" panose="020B0600070205080204" pitchFamily="50" charset="-128"/>
              </a:rPr>
              <a:t>写真｜群馬県</a:t>
            </a:r>
          </a:p>
        </p:txBody>
      </p:sp>
      <p:sp>
        <p:nvSpPr>
          <p:cNvPr id="8" name="正方形/長方形 7">
            <a:extLst>
              <a:ext uri="{FF2B5EF4-FFF2-40B4-BE49-F238E27FC236}">
                <a16:creationId xmlns:a16="http://schemas.microsoft.com/office/drawing/2014/main" id="{5B75A89A-0511-E009-EA0E-3FBA831E662A}"/>
              </a:ext>
            </a:extLst>
          </p:cNvPr>
          <p:cNvSpPr/>
          <p:nvPr/>
        </p:nvSpPr>
        <p:spPr>
          <a:xfrm>
            <a:off x="198319" y="6457890"/>
            <a:ext cx="2185214" cy="400110"/>
          </a:xfrm>
          <a:prstGeom prst="rect">
            <a:avLst/>
          </a:prstGeom>
        </p:spPr>
        <p:txBody>
          <a:bodyPr wrap="none">
            <a:spAutoFit/>
          </a:bodyPr>
          <a:lstStyle/>
          <a:p>
            <a:r>
              <a:rPr lang="ja-JP" altLang="en-US" sz="2000" dirty="0">
                <a:effectLst>
                  <a:glow rad="127000">
                    <a:schemeClr val="bg1"/>
                  </a:glow>
                </a:effectLst>
                <a:latin typeface="HGP創英角ｺﾞｼｯｸUB" panose="020B0900000000000000" pitchFamily="50" charset="-128"/>
                <a:ea typeface="HGP創英角ｺﾞｼｯｸUB" panose="020B0900000000000000" pitchFamily="50" charset="-128"/>
              </a:rPr>
              <a:t>群馬</a:t>
            </a:r>
            <a:r>
              <a:rPr lang="ja-JP" altLang="en-US" sz="1600" dirty="0">
                <a:effectLst>
                  <a:glow rad="127000">
                    <a:schemeClr val="bg1"/>
                  </a:glow>
                </a:effectLst>
                <a:latin typeface="HGP創英角ｺﾞｼｯｸUB" panose="020B0900000000000000" pitchFamily="50" charset="-128"/>
                <a:ea typeface="HGP創英角ｺﾞｼｯｸUB" panose="020B0900000000000000" pitchFamily="50" charset="-128"/>
              </a:rPr>
              <a:t>県</a:t>
            </a:r>
            <a:r>
              <a:rPr lang="ja-JP" altLang="en-US" sz="2000" dirty="0">
                <a:effectLst>
                  <a:glow rad="127000">
                    <a:schemeClr val="bg1"/>
                  </a:glow>
                </a:effectLst>
                <a:latin typeface="HGP創英角ｺﾞｼｯｸUB" panose="020B0900000000000000" pitchFamily="50" charset="-128"/>
                <a:ea typeface="HGP創英角ｺﾞｼｯｸUB" panose="020B0900000000000000" pitchFamily="50" charset="-128"/>
              </a:rPr>
              <a:t> 富岡</a:t>
            </a:r>
            <a:r>
              <a:rPr lang="ja-JP" altLang="en-US" sz="1600" dirty="0">
                <a:effectLst>
                  <a:glow rad="127000">
                    <a:schemeClr val="bg1"/>
                  </a:glow>
                </a:effectLst>
                <a:latin typeface="HGP創英角ｺﾞｼｯｸUB" panose="020B0900000000000000" pitchFamily="50" charset="-128"/>
                <a:ea typeface="HGP創英角ｺﾞｼｯｸUB" panose="020B0900000000000000" pitchFamily="50" charset="-128"/>
              </a:rPr>
              <a:t>市 内匠</a:t>
            </a:r>
          </a:p>
        </p:txBody>
      </p:sp>
      <p:grpSp>
        <p:nvGrpSpPr>
          <p:cNvPr id="9" name="グループ化 8"/>
          <p:cNvGrpSpPr/>
          <p:nvPr/>
        </p:nvGrpSpPr>
        <p:grpSpPr>
          <a:xfrm>
            <a:off x="2862912" y="82099"/>
            <a:ext cx="6495689" cy="757083"/>
            <a:chOff x="2930648" y="82099"/>
            <a:chExt cx="6495689" cy="757083"/>
          </a:xfrm>
        </p:grpSpPr>
        <p:sp>
          <p:nvSpPr>
            <p:cNvPr id="42" name="テキスト ボックス 41"/>
            <p:cNvSpPr txBox="1"/>
            <p:nvPr/>
          </p:nvSpPr>
          <p:spPr>
            <a:xfrm>
              <a:off x="2930648" y="223629"/>
              <a:ext cx="6495689" cy="615553"/>
            </a:xfrm>
            <a:prstGeom prst="rect">
              <a:avLst/>
            </a:prstGeom>
            <a:noFill/>
          </p:spPr>
          <p:txBody>
            <a:bodyPr wrap="none" rtlCol="0">
              <a:spAutoFit/>
            </a:bodyPr>
            <a:lstStyle/>
            <a:p>
              <a:r>
                <a:rPr kumimoji="1" lang="ja-JP" altLang="en-US" sz="3400" dirty="0">
                  <a:latin typeface="HGP創英角ｺﾞｼｯｸUB" panose="020B0900000000000000" pitchFamily="50" charset="-128"/>
                  <a:ea typeface="HGP創英角ｺﾞｼｯｸUB" panose="020B0900000000000000" pitchFamily="50" charset="-128"/>
                </a:rPr>
                <a:t>広い範囲で土がすべり落ちている。</a:t>
              </a:r>
            </a:p>
          </p:txBody>
        </p:sp>
        <p:sp>
          <p:nvSpPr>
            <p:cNvPr id="10" name="テキスト ボックス 9"/>
            <p:cNvSpPr txBox="1"/>
            <p:nvPr/>
          </p:nvSpPr>
          <p:spPr>
            <a:xfrm>
              <a:off x="3826932" y="82099"/>
              <a:ext cx="842171" cy="307777"/>
            </a:xfrm>
            <a:prstGeom prst="rect">
              <a:avLst/>
            </a:prstGeom>
            <a:noFill/>
          </p:spPr>
          <p:txBody>
            <a:bodyPr wrap="square" rtlCol="0">
              <a:spAutoFit/>
            </a:bodyPr>
            <a:lstStyle/>
            <a:p>
              <a:pPr algn="dist"/>
              <a:r>
                <a:rPr kumimoji="1" lang="ja-JP" altLang="en-US" sz="1400" dirty="0">
                  <a:latin typeface="HGP創英角ｺﾞｼｯｸUB" panose="020B0900000000000000" pitchFamily="50" charset="-128"/>
                  <a:ea typeface="HGP創英角ｺﾞｼｯｸUB" panose="020B0900000000000000" pitchFamily="50" charset="-128"/>
                </a:rPr>
                <a:t>はん　い</a:t>
              </a:r>
            </a:p>
          </p:txBody>
        </p:sp>
      </p:grpSp>
      <p:grpSp>
        <p:nvGrpSpPr>
          <p:cNvPr id="11" name="グループ化 10"/>
          <p:cNvGrpSpPr/>
          <p:nvPr/>
        </p:nvGrpSpPr>
        <p:grpSpPr>
          <a:xfrm>
            <a:off x="172117" y="192178"/>
            <a:ext cx="2674800" cy="921600"/>
            <a:chOff x="172117" y="192178"/>
            <a:chExt cx="2674800" cy="921600"/>
          </a:xfrm>
        </p:grpSpPr>
        <p:grpSp>
          <p:nvGrpSpPr>
            <p:cNvPr id="12" name="グループ化 11"/>
            <p:cNvGrpSpPr/>
            <p:nvPr/>
          </p:nvGrpSpPr>
          <p:grpSpPr>
            <a:xfrm>
              <a:off x="172117" y="192178"/>
              <a:ext cx="2674800" cy="921600"/>
              <a:chOff x="5973269" y="4560971"/>
              <a:chExt cx="2674800" cy="921600"/>
            </a:xfrm>
          </p:grpSpPr>
          <p:sp>
            <p:nvSpPr>
              <p:cNvPr id="13" name="角丸四角形 16"/>
              <p:cNvSpPr/>
              <p:nvPr/>
            </p:nvSpPr>
            <p:spPr>
              <a:xfrm>
                <a:off x="5973269" y="4560971"/>
                <a:ext cx="2674800" cy="921600"/>
              </a:xfrm>
              <a:prstGeom prst="roundRect">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6073876" y="4667828"/>
                <a:ext cx="2492990" cy="784830"/>
              </a:xfrm>
              <a:prstGeom prst="rect">
                <a:avLst/>
              </a:prstGeom>
              <a:noFill/>
            </p:spPr>
            <p:txBody>
              <a:bodyPr wrap="none" rtlCol="0">
                <a:spAutoFit/>
              </a:bodyPr>
              <a:lstStyle/>
              <a:p>
                <a:r>
                  <a:rPr kumimoji="1" lang="ja-JP" altLang="en-US" sz="4500" dirty="0">
                    <a:solidFill>
                      <a:schemeClr val="bg1"/>
                    </a:solidFill>
                    <a:latin typeface="HGP創英角ｺﾞｼｯｸUB" panose="020B0900000000000000" pitchFamily="50" charset="-128"/>
                    <a:ea typeface="HGP創英角ｺﾞｼｯｸUB" panose="020B0900000000000000" pitchFamily="50" charset="-128"/>
                  </a:rPr>
                  <a:t>土砂災害</a:t>
                </a:r>
              </a:p>
            </p:txBody>
          </p:sp>
        </p:grpSp>
        <p:sp>
          <p:nvSpPr>
            <p:cNvPr id="21" name="テキスト ボックス 20"/>
            <p:cNvSpPr txBox="1"/>
            <p:nvPr/>
          </p:nvSpPr>
          <p:spPr>
            <a:xfrm>
              <a:off x="575187" y="196152"/>
              <a:ext cx="2007448" cy="215444"/>
            </a:xfrm>
            <a:prstGeom prst="rect">
              <a:avLst/>
            </a:prstGeom>
            <a:noFill/>
          </p:spPr>
          <p:txBody>
            <a:bodyPr wrap="square" lIns="0" tIns="0" rIns="0" bIns="0" rtlCol="0" anchor="ctr" anchorCtr="0">
              <a:spAutoFit/>
            </a:bodyPr>
            <a:lstStyle/>
            <a:p>
              <a:pPr algn="dist"/>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rPr>
                <a:t>ど</a:t>
              </a:r>
              <a:r>
                <a:rPr kumimoji="1" lang="ja-JP" altLang="en-US" sz="200" dirty="0">
                  <a:solidFill>
                    <a:schemeClr val="bg1"/>
                  </a:solidFill>
                  <a:latin typeface="HGP創英角ｺﾞｼｯｸUB" panose="020B0900000000000000" pitchFamily="50" charset="-128"/>
                  <a:ea typeface="HGP創英角ｺﾞｼｯｸUB" panose="020B0900000000000000" pitchFamily="50" charset="-128"/>
                </a:rPr>
                <a:t>　</a:t>
              </a:r>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rPr>
                <a:t>しゃさいがい</a:t>
              </a:r>
            </a:p>
          </p:txBody>
        </p:sp>
      </p:grpSp>
      <p:grpSp>
        <p:nvGrpSpPr>
          <p:cNvPr id="38" name="グループ化 37"/>
          <p:cNvGrpSpPr/>
          <p:nvPr/>
        </p:nvGrpSpPr>
        <p:grpSpPr>
          <a:xfrm>
            <a:off x="653158" y="941245"/>
            <a:ext cx="4191282" cy="1028686"/>
            <a:chOff x="489254" y="1330526"/>
            <a:chExt cx="4191282" cy="1028686"/>
          </a:xfrm>
        </p:grpSpPr>
        <p:sp>
          <p:nvSpPr>
            <p:cNvPr id="39" name="正方形/長方形 38"/>
            <p:cNvSpPr/>
            <p:nvPr/>
          </p:nvSpPr>
          <p:spPr>
            <a:xfrm>
              <a:off x="489254" y="1644139"/>
              <a:ext cx="4078786" cy="71507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テキスト ボックス 39"/>
            <p:cNvSpPr txBox="1"/>
            <p:nvPr/>
          </p:nvSpPr>
          <p:spPr>
            <a:xfrm>
              <a:off x="527042" y="1548594"/>
              <a:ext cx="4153494" cy="745140"/>
            </a:xfrm>
            <a:prstGeom prst="rect">
              <a:avLst/>
            </a:prstGeom>
            <a:noFill/>
          </p:spPr>
          <p:txBody>
            <a:bodyPr wrap="square" rtlCol="0">
              <a:spAutoFit/>
            </a:bodyPr>
            <a:lstStyle/>
            <a:p>
              <a:pPr algn="ctr">
                <a:lnSpc>
                  <a:spcPts val="6000"/>
                </a:lnSpc>
              </a:pPr>
              <a:r>
                <a:rPr kumimoji="1" lang="ja-JP" altLang="en-US" sz="3500" dirty="0">
                  <a:effectLst/>
                  <a:latin typeface="HGP創英角ｺﾞｼｯｸUB" panose="020B0900000000000000" pitchFamily="50" charset="-128"/>
                  <a:ea typeface="HGP創英角ｺﾞｼｯｸUB" panose="020B0900000000000000" pitchFamily="50" charset="-128"/>
                </a:rPr>
                <a:t>どうなっている？</a:t>
              </a:r>
              <a:endParaRPr kumimoji="1" lang="en-US" altLang="ja-JP" sz="3500" dirty="0">
                <a:effectLst/>
                <a:latin typeface="HGP創英角ｺﾞｼｯｸUB" panose="020B0900000000000000" pitchFamily="50" charset="-128"/>
                <a:ea typeface="HGP創英角ｺﾞｼｯｸUB" panose="020B0900000000000000" pitchFamily="50" charset="-128"/>
              </a:endParaRPr>
            </a:p>
          </p:txBody>
        </p:sp>
        <p:sp>
          <p:nvSpPr>
            <p:cNvPr id="41" name="二等辺三角形 40"/>
            <p:cNvSpPr/>
            <p:nvPr/>
          </p:nvSpPr>
          <p:spPr>
            <a:xfrm>
              <a:off x="2334515" y="1330526"/>
              <a:ext cx="333375" cy="345981"/>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 name="テキスト ボックス 4">
            <a:extLst>
              <a:ext uri="{FF2B5EF4-FFF2-40B4-BE49-F238E27FC236}">
                <a16:creationId xmlns:a16="http://schemas.microsoft.com/office/drawing/2014/main" id="{58E8EE45-86ED-C349-AFBB-23825D37F4E3}"/>
              </a:ext>
            </a:extLst>
          </p:cNvPr>
          <p:cNvSpPr txBox="1"/>
          <p:nvPr/>
        </p:nvSpPr>
        <p:spPr>
          <a:xfrm>
            <a:off x="1017423" y="6380414"/>
            <a:ext cx="648000" cy="215444"/>
          </a:xfrm>
          <a:prstGeom prst="rect">
            <a:avLst/>
          </a:prstGeom>
          <a:noFill/>
        </p:spPr>
        <p:txBody>
          <a:bodyPr wrap="square" rtlCol="0">
            <a:spAutoFit/>
          </a:bodyPr>
          <a:lstStyle/>
          <a:p>
            <a:pPr algn="ctr"/>
            <a:r>
              <a:rPr lang="ja-JP" altLang="en-US" sz="800" dirty="0">
                <a:effectLst>
                  <a:glow rad="127000">
                    <a:schemeClr val="bg1"/>
                  </a:glow>
                </a:effectLst>
                <a:latin typeface="HGP創英角ｺﾞｼｯｸUB" panose="020B0900000000000000" pitchFamily="50" charset="-128"/>
                <a:ea typeface="HGP創英角ｺﾞｼｯｸUB" panose="020B0900000000000000" pitchFamily="50" charset="-128"/>
              </a:rPr>
              <a:t>とみ　おか</a:t>
            </a:r>
          </a:p>
        </p:txBody>
      </p:sp>
      <p:sp>
        <p:nvSpPr>
          <p:cNvPr id="14" name="テキスト ボックス 13">
            <a:extLst>
              <a:ext uri="{FF2B5EF4-FFF2-40B4-BE49-F238E27FC236}">
                <a16:creationId xmlns:a16="http://schemas.microsoft.com/office/drawing/2014/main" id="{65675771-A542-D8C5-8615-E7CBDC93A657}"/>
              </a:ext>
            </a:extLst>
          </p:cNvPr>
          <p:cNvSpPr txBox="1"/>
          <p:nvPr/>
        </p:nvSpPr>
        <p:spPr>
          <a:xfrm>
            <a:off x="214923" y="6380414"/>
            <a:ext cx="612000" cy="215444"/>
          </a:xfrm>
          <a:prstGeom prst="rect">
            <a:avLst/>
          </a:prstGeom>
          <a:noFill/>
        </p:spPr>
        <p:txBody>
          <a:bodyPr wrap="square" rtlCol="0">
            <a:spAutoFit/>
          </a:bodyPr>
          <a:lstStyle/>
          <a:p>
            <a:pPr algn="ctr"/>
            <a:r>
              <a:rPr lang="ja-JP" altLang="en-US" sz="800" dirty="0">
                <a:effectLst>
                  <a:glow rad="127000">
                    <a:schemeClr val="bg1"/>
                  </a:glow>
                </a:effectLst>
                <a:latin typeface="HGP創英角ｺﾞｼｯｸUB" panose="020B0900000000000000" pitchFamily="50" charset="-128"/>
                <a:ea typeface="HGP創英角ｺﾞｼｯｸUB" panose="020B0900000000000000" pitchFamily="50" charset="-128"/>
              </a:rPr>
              <a:t>ぐん　　ま</a:t>
            </a:r>
          </a:p>
        </p:txBody>
      </p:sp>
      <p:sp>
        <p:nvSpPr>
          <p:cNvPr id="18" name="テキスト ボックス 17">
            <a:extLst>
              <a:ext uri="{FF2B5EF4-FFF2-40B4-BE49-F238E27FC236}">
                <a16:creationId xmlns:a16="http://schemas.microsoft.com/office/drawing/2014/main" id="{7D91FAD0-AAD8-81E1-0EFA-76D01FB29C25}"/>
              </a:ext>
            </a:extLst>
          </p:cNvPr>
          <p:cNvSpPr txBox="1"/>
          <p:nvPr/>
        </p:nvSpPr>
        <p:spPr>
          <a:xfrm>
            <a:off x="1805990" y="6436380"/>
            <a:ext cx="504000" cy="200055"/>
          </a:xfrm>
          <a:prstGeom prst="rect">
            <a:avLst/>
          </a:prstGeom>
          <a:noFill/>
        </p:spPr>
        <p:txBody>
          <a:bodyPr wrap="square" rtlCol="0">
            <a:spAutoFit/>
          </a:bodyPr>
          <a:lstStyle/>
          <a:p>
            <a:pPr algn="dist"/>
            <a:r>
              <a:rPr lang="ja-JP" altLang="en-US" sz="700" dirty="0">
                <a:effectLst>
                  <a:glow rad="127000">
                    <a:schemeClr val="bg1"/>
                  </a:glow>
                </a:effectLst>
                <a:latin typeface="HGP創英角ｺﾞｼｯｸUB" panose="020B0900000000000000" pitchFamily="50" charset="-128"/>
                <a:ea typeface="HGP創英角ｺﾞｼｯｸUB" panose="020B0900000000000000" pitchFamily="50" charset="-128"/>
              </a:rPr>
              <a:t>たくみ</a:t>
            </a:r>
          </a:p>
        </p:txBody>
      </p:sp>
    </p:spTree>
    <p:extLst>
      <p:ext uri="{BB962C8B-B14F-4D97-AF65-F5344CB8AC3E}">
        <p14:creationId xmlns:p14="http://schemas.microsoft.com/office/powerpoint/2010/main" val="2067363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正方形/長方形 39"/>
          <p:cNvSpPr/>
          <p:nvPr/>
        </p:nvSpPr>
        <p:spPr>
          <a:xfrm>
            <a:off x="210427" y="1077223"/>
            <a:ext cx="8723146" cy="2590114"/>
          </a:xfrm>
          <a:prstGeom prst="rect">
            <a:avLst/>
          </a:prstGeom>
          <a:solidFill>
            <a:srgbClr val="ECD9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1" name="テキスト ボックス 40"/>
          <p:cNvSpPr txBox="1"/>
          <p:nvPr/>
        </p:nvSpPr>
        <p:spPr>
          <a:xfrm>
            <a:off x="1" y="1549404"/>
            <a:ext cx="9144000" cy="1681679"/>
          </a:xfrm>
          <a:prstGeom prst="rect">
            <a:avLst/>
          </a:prstGeom>
          <a:noFill/>
        </p:spPr>
        <p:txBody>
          <a:bodyPr wrap="square" rtlCol="0">
            <a:spAutoFit/>
          </a:bodyPr>
          <a:lstStyle/>
          <a:p>
            <a:pPr algn="ctr">
              <a:lnSpc>
                <a:spcPts val="6600"/>
              </a:lnSpc>
            </a:pPr>
            <a:r>
              <a:rPr kumimoji="1" lang="ja-JP" altLang="en-US" sz="5000" dirty="0" err="1">
                <a:effectLst/>
                <a:latin typeface="HGP創英角ｺﾞｼｯｸUB" panose="020B0900000000000000" pitchFamily="50" charset="-128"/>
                <a:ea typeface="HGP創英角ｺﾞｼｯｸUB" panose="020B0900000000000000" pitchFamily="50" charset="-128"/>
              </a:rPr>
              <a:t>には</a:t>
            </a:r>
            <a:endParaRPr kumimoji="1" lang="en-US" altLang="ja-JP" sz="5000" dirty="0">
              <a:effectLst/>
              <a:latin typeface="HGP創英角ｺﾞｼｯｸUB" panose="020B0900000000000000" pitchFamily="50" charset="-128"/>
              <a:ea typeface="HGP創英角ｺﾞｼｯｸUB" panose="020B0900000000000000" pitchFamily="50" charset="-128"/>
            </a:endParaRPr>
          </a:p>
          <a:p>
            <a:pPr algn="ctr">
              <a:lnSpc>
                <a:spcPts val="6600"/>
              </a:lnSpc>
            </a:pPr>
            <a:r>
              <a:rPr kumimoji="1" lang="ja-JP" altLang="en-US" sz="5000" dirty="0">
                <a:effectLst/>
                <a:latin typeface="HGP創英角ｺﾞｼｯｸUB" panose="020B0900000000000000" pitchFamily="50" charset="-128"/>
                <a:ea typeface="HGP創英角ｺﾞｼｯｸUB" panose="020B0900000000000000" pitchFamily="50" charset="-128"/>
              </a:rPr>
              <a:t>いろいろな</a:t>
            </a:r>
            <a:r>
              <a:rPr kumimoji="1" lang="ja-JP" altLang="en-US" sz="5000" dirty="0">
                <a:solidFill>
                  <a:srgbClr val="B52F25"/>
                </a:solidFill>
                <a:effectLst/>
                <a:latin typeface="HGP創英角ｺﾞｼｯｸUB" panose="020B0900000000000000" pitchFamily="50" charset="-128"/>
                <a:ea typeface="HGP創英角ｺﾞｼｯｸUB" panose="020B0900000000000000" pitchFamily="50" charset="-128"/>
              </a:rPr>
              <a:t>種類</a:t>
            </a:r>
            <a:r>
              <a:rPr kumimoji="1" lang="ja-JP" altLang="en-US" sz="5000" dirty="0">
                <a:effectLst/>
                <a:latin typeface="HGP創英角ｺﾞｼｯｸUB" panose="020B0900000000000000" pitchFamily="50" charset="-128"/>
                <a:ea typeface="HGP創英角ｺﾞｼｯｸUB" panose="020B0900000000000000" pitchFamily="50" charset="-128"/>
              </a:rPr>
              <a:t>があります。</a:t>
            </a:r>
            <a:endParaRPr kumimoji="1" lang="en-US" altLang="ja-JP" sz="4000" dirty="0">
              <a:effectLst/>
              <a:latin typeface="HGP創英角ｺﾞｼｯｸUB" panose="020B0900000000000000" pitchFamily="50" charset="-128"/>
              <a:ea typeface="HGP創英角ｺﾞｼｯｸUB" panose="020B0900000000000000" pitchFamily="50" charset="-128"/>
            </a:endParaRPr>
          </a:p>
        </p:txBody>
      </p:sp>
      <p:grpSp>
        <p:nvGrpSpPr>
          <p:cNvPr id="15" name="グループ化 14"/>
          <p:cNvGrpSpPr/>
          <p:nvPr/>
        </p:nvGrpSpPr>
        <p:grpSpPr>
          <a:xfrm>
            <a:off x="1194643" y="1474604"/>
            <a:ext cx="2674800" cy="921600"/>
            <a:chOff x="4574481" y="2528978"/>
            <a:chExt cx="2674800" cy="921600"/>
          </a:xfrm>
        </p:grpSpPr>
        <p:grpSp>
          <p:nvGrpSpPr>
            <p:cNvPr id="16" name="グループ化 15"/>
            <p:cNvGrpSpPr/>
            <p:nvPr/>
          </p:nvGrpSpPr>
          <p:grpSpPr>
            <a:xfrm>
              <a:off x="4574481" y="2528978"/>
              <a:ext cx="2674800" cy="921600"/>
              <a:chOff x="5973269" y="4560971"/>
              <a:chExt cx="2674800" cy="921600"/>
            </a:xfrm>
          </p:grpSpPr>
          <p:sp>
            <p:nvSpPr>
              <p:cNvPr id="18" name="角丸四角形 17"/>
              <p:cNvSpPr/>
              <p:nvPr/>
            </p:nvSpPr>
            <p:spPr>
              <a:xfrm>
                <a:off x="5973269" y="4560971"/>
                <a:ext cx="2674800" cy="921600"/>
              </a:xfrm>
              <a:prstGeom prst="roundRect">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p:cNvSpPr txBox="1"/>
              <p:nvPr/>
            </p:nvSpPr>
            <p:spPr>
              <a:xfrm>
                <a:off x="6121501" y="4667828"/>
                <a:ext cx="2390398" cy="754053"/>
              </a:xfrm>
              <a:prstGeom prst="rect">
                <a:avLst/>
              </a:prstGeom>
              <a:noFill/>
            </p:spPr>
            <p:txBody>
              <a:bodyPr wrap="none" rtlCol="0">
                <a:spAutoFit/>
              </a:bodyPr>
              <a:lstStyle/>
              <a:p>
                <a:r>
                  <a:rPr kumimoji="1" lang="ja-JP" altLang="en-US" sz="4300" dirty="0">
                    <a:solidFill>
                      <a:schemeClr val="bg1"/>
                    </a:solidFill>
                    <a:latin typeface="HGP創英角ｺﾞｼｯｸUB" panose="020B0900000000000000" pitchFamily="50" charset="-128"/>
                    <a:ea typeface="HGP創英角ｺﾞｼｯｸUB" panose="020B0900000000000000" pitchFamily="50" charset="-128"/>
                  </a:rPr>
                  <a:t>土砂災害</a:t>
                </a:r>
              </a:p>
            </p:txBody>
          </p:sp>
        </p:grpSp>
        <p:sp>
          <p:nvSpPr>
            <p:cNvPr id="17" name="テキスト ボックス 16"/>
            <p:cNvSpPr txBox="1"/>
            <p:nvPr/>
          </p:nvSpPr>
          <p:spPr>
            <a:xfrm>
              <a:off x="5016909" y="2532952"/>
              <a:ext cx="1929990" cy="215444"/>
            </a:xfrm>
            <a:prstGeom prst="rect">
              <a:avLst/>
            </a:prstGeom>
            <a:noFill/>
          </p:spPr>
          <p:txBody>
            <a:bodyPr wrap="square" lIns="0" tIns="0" rIns="0" bIns="0" rtlCol="0" anchor="ctr" anchorCtr="0">
              <a:spAutoFit/>
            </a:bodyPr>
            <a:lstStyle/>
            <a:p>
              <a:pPr algn="dist"/>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rPr>
                <a:t>ど</a:t>
              </a:r>
              <a:r>
                <a:rPr kumimoji="1" lang="ja-JP" altLang="en-US" sz="300" dirty="0">
                  <a:solidFill>
                    <a:schemeClr val="bg1"/>
                  </a:solidFill>
                  <a:latin typeface="HGP創英角ｺﾞｼｯｸUB" panose="020B0900000000000000" pitchFamily="50" charset="-128"/>
                  <a:ea typeface="HGP創英角ｺﾞｼｯｸUB" panose="020B0900000000000000" pitchFamily="50" charset="-128"/>
                </a:rPr>
                <a:t>　</a:t>
              </a:r>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rPr>
                <a:t>しゃさいがい</a:t>
              </a:r>
            </a:p>
          </p:txBody>
        </p:sp>
      </p:grpSp>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t>11</a:t>
            </a:fld>
            <a:endParaRPr kumimoji="1" lang="ja-JP" altLang="en-US"/>
          </a:p>
        </p:txBody>
      </p:sp>
      <p:sp>
        <p:nvSpPr>
          <p:cNvPr id="4" name="テキスト ボックス 3">
            <a:extLst>
              <a:ext uri="{FF2B5EF4-FFF2-40B4-BE49-F238E27FC236}">
                <a16:creationId xmlns:a16="http://schemas.microsoft.com/office/drawing/2014/main" id="{15C59340-A133-F29C-10ED-F9F977241E32}"/>
              </a:ext>
            </a:extLst>
          </p:cNvPr>
          <p:cNvSpPr txBox="1"/>
          <p:nvPr/>
        </p:nvSpPr>
        <p:spPr>
          <a:xfrm>
            <a:off x="171483" y="485364"/>
            <a:ext cx="4161717" cy="630942"/>
          </a:xfrm>
          <a:prstGeom prst="rect">
            <a:avLst/>
          </a:prstGeom>
          <a:noFill/>
        </p:spPr>
        <p:txBody>
          <a:bodyPr wrap="none" rtlCol="0">
            <a:spAutoFit/>
          </a:bodyPr>
          <a:lstStyle/>
          <a:p>
            <a:r>
              <a:rPr kumimoji="1" lang="ja-JP" altLang="en-US" sz="3500" dirty="0">
                <a:latin typeface="HGP創英角ｺﾞｼｯｸUB" panose="020B0900000000000000" pitchFamily="50" charset="-128"/>
                <a:ea typeface="HGP創英角ｺﾞｼｯｸUB" panose="020B0900000000000000" pitchFamily="50" charset="-128"/>
              </a:rPr>
              <a:t>写真で見たように・・・</a:t>
            </a:r>
            <a:endParaRPr kumimoji="1" lang="en-US" altLang="ja-JP" sz="3500" dirty="0">
              <a:latin typeface="HGP創英角ｺﾞｼｯｸUB" panose="020B0900000000000000" pitchFamily="50" charset="-128"/>
              <a:ea typeface="HGP創英角ｺﾞｼｯｸUB" panose="020B0900000000000000" pitchFamily="50" charset="-128"/>
            </a:endParaRPr>
          </a:p>
        </p:txBody>
      </p:sp>
      <p:sp>
        <p:nvSpPr>
          <p:cNvPr id="5" name="テキスト ボックス 4">
            <a:extLst>
              <a:ext uri="{FF2B5EF4-FFF2-40B4-BE49-F238E27FC236}">
                <a16:creationId xmlns:a16="http://schemas.microsoft.com/office/drawing/2014/main" id="{E9AF850F-F724-B281-01D3-D52DBC67D745}"/>
              </a:ext>
            </a:extLst>
          </p:cNvPr>
          <p:cNvSpPr txBox="1"/>
          <p:nvPr/>
        </p:nvSpPr>
        <p:spPr>
          <a:xfrm>
            <a:off x="3896074" y="2282521"/>
            <a:ext cx="1080000" cy="215444"/>
          </a:xfrm>
          <a:prstGeom prst="rect">
            <a:avLst/>
          </a:prstGeom>
          <a:noFill/>
        </p:spPr>
        <p:txBody>
          <a:bodyPr wrap="square" lIns="0" tIns="0" rIns="0" bIns="0" rtlCol="0" anchor="ctr" anchorCtr="0">
            <a:spAutoFit/>
          </a:bodyPr>
          <a:lstStyle/>
          <a:p>
            <a:pPr algn="dist"/>
            <a:r>
              <a:rPr kumimoji="1" lang="ja-JP" altLang="en-US" sz="1400" dirty="0">
                <a:solidFill>
                  <a:srgbClr val="B52F25"/>
                </a:solidFill>
                <a:latin typeface="HGP創英角ｺﾞｼｯｸUB" panose="020B0900000000000000" pitchFamily="50" charset="-128"/>
                <a:ea typeface="HGP創英角ｺﾞｼｯｸUB" panose="020B0900000000000000" pitchFamily="50" charset="-128"/>
              </a:rPr>
              <a:t>しゅるい</a:t>
            </a:r>
          </a:p>
        </p:txBody>
      </p:sp>
      <p:grpSp>
        <p:nvGrpSpPr>
          <p:cNvPr id="7" name="グループ化 6">
            <a:extLst>
              <a:ext uri="{FF2B5EF4-FFF2-40B4-BE49-F238E27FC236}">
                <a16:creationId xmlns:a16="http://schemas.microsoft.com/office/drawing/2014/main" id="{51D1756C-278A-F536-F762-3AA12D9FC2A8}"/>
              </a:ext>
            </a:extLst>
          </p:cNvPr>
          <p:cNvGrpSpPr/>
          <p:nvPr/>
        </p:nvGrpSpPr>
        <p:grpSpPr>
          <a:xfrm>
            <a:off x="-370617" y="4612026"/>
            <a:ext cx="9144000" cy="1657845"/>
            <a:chOff x="-370617" y="4612026"/>
            <a:chExt cx="9144000" cy="1657845"/>
          </a:xfrm>
        </p:grpSpPr>
        <p:grpSp>
          <p:nvGrpSpPr>
            <p:cNvPr id="3" name="グループ化 2"/>
            <p:cNvGrpSpPr/>
            <p:nvPr/>
          </p:nvGrpSpPr>
          <p:grpSpPr>
            <a:xfrm>
              <a:off x="-370617" y="4612026"/>
              <a:ext cx="9144000" cy="1657845"/>
              <a:chOff x="-370617" y="4612026"/>
              <a:chExt cx="9144000" cy="1657845"/>
            </a:xfrm>
          </p:grpSpPr>
          <p:grpSp>
            <p:nvGrpSpPr>
              <p:cNvPr id="22" name="グループ化 21"/>
              <p:cNvGrpSpPr/>
              <p:nvPr/>
            </p:nvGrpSpPr>
            <p:grpSpPr>
              <a:xfrm>
                <a:off x="-370617" y="4612026"/>
                <a:ext cx="9144000" cy="1657845"/>
                <a:chOff x="-131817" y="5037242"/>
                <a:chExt cx="9144000" cy="1657845"/>
              </a:xfrm>
            </p:grpSpPr>
            <p:sp>
              <p:nvSpPr>
                <p:cNvPr id="23" name="正方形/長方形 22"/>
                <p:cNvSpPr/>
                <p:nvPr/>
              </p:nvSpPr>
              <p:spPr>
                <a:xfrm>
                  <a:off x="489253" y="5338119"/>
                  <a:ext cx="8165495" cy="135696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p:cNvSpPr txBox="1"/>
                <p:nvPr/>
              </p:nvSpPr>
              <p:spPr>
                <a:xfrm>
                  <a:off x="-131817" y="5577601"/>
                  <a:ext cx="9144000" cy="762453"/>
                </a:xfrm>
                <a:prstGeom prst="rect">
                  <a:avLst/>
                </a:prstGeom>
                <a:noFill/>
              </p:spPr>
              <p:txBody>
                <a:bodyPr wrap="square" rtlCol="0">
                  <a:spAutoFit/>
                </a:bodyPr>
                <a:lstStyle/>
                <a:p>
                  <a:pPr algn="ctr">
                    <a:lnSpc>
                      <a:spcPts val="6000"/>
                    </a:lnSpc>
                  </a:pPr>
                  <a:r>
                    <a:rPr kumimoji="1" lang="ja-JP" altLang="en-US" sz="4300" dirty="0">
                      <a:effectLst/>
                      <a:latin typeface="HGP創英角ｺﾞｼｯｸUB" panose="020B0900000000000000" pitchFamily="50" charset="-128"/>
                      <a:ea typeface="HGP創英角ｺﾞｼｯｸUB" panose="020B0900000000000000" pitchFamily="50" charset="-128"/>
                    </a:rPr>
                    <a:t>種類によって呼び方もちがいます。</a:t>
                  </a:r>
                  <a:endParaRPr kumimoji="1" lang="en-US" altLang="ja-JP" sz="4300" dirty="0">
                    <a:effectLst/>
                    <a:latin typeface="HGP創英角ｺﾞｼｯｸUB" panose="020B0900000000000000" pitchFamily="50" charset="-128"/>
                    <a:ea typeface="HGP創英角ｺﾞｼｯｸUB" panose="020B0900000000000000" pitchFamily="50" charset="-128"/>
                  </a:endParaRPr>
                </a:p>
              </p:txBody>
            </p:sp>
            <p:sp>
              <p:nvSpPr>
                <p:cNvPr id="25" name="二等辺三角形 24"/>
                <p:cNvSpPr/>
                <p:nvPr/>
              </p:nvSpPr>
              <p:spPr>
                <a:xfrm>
                  <a:off x="4405313" y="5037242"/>
                  <a:ext cx="333375" cy="345981"/>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6" name="テキスト ボックス 25"/>
              <p:cNvSpPr txBox="1"/>
              <p:nvPr/>
            </p:nvSpPr>
            <p:spPr>
              <a:xfrm>
                <a:off x="3327449" y="5051055"/>
                <a:ext cx="436093" cy="307777"/>
              </a:xfrm>
              <a:prstGeom prst="rect">
                <a:avLst/>
              </a:prstGeom>
              <a:noFill/>
            </p:spPr>
            <p:txBody>
              <a:bodyPr wrap="square" rtlCol="0">
                <a:spAutoFit/>
              </a:bodyPr>
              <a:lstStyle/>
              <a:p>
                <a:pPr algn="dist"/>
                <a:r>
                  <a:rPr kumimoji="1" lang="ja-JP" altLang="en-US" sz="1400" dirty="0">
                    <a:latin typeface="HGP創英角ｺﾞｼｯｸUB" panose="020B0900000000000000" pitchFamily="50" charset="-128"/>
                    <a:ea typeface="HGP創英角ｺﾞｼｯｸUB" panose="020B0900000000000000" pitchFamily="50" charset="-128"/>
                  </a:rPr>
                  <a:t>よ</a:t>
                </a:r>
              </a:p>
            </p:txBody>
          </p:sp>
        </p:grpSp>
        <p:sp>
          <p:nvSpPr>
            <p:cNvPr id="6" name="テキスト ボックス 5">
              <a:extLst>
                <a:ext uri="{FF2B5EF4-FFF2-40B4-BE49-F238E27FC236}">
                  <a16:creationId xmlns:a16="http://schemas.microsoft.com/office/drawing/2014/main" id="{97F70A6A-7C25-242C-CADA-3ACDE131C83E}"/>
                </a:ext>
              </a:extLst>
            </p:cNvPr>
            <p:cNvSpPr txBox="1"/>
            <p:nvPr/>
          </p:nvSpPr>
          <p:spPr>
            <a:xfrm>
              <a:off x="327073" y="5051055"/>
              <a:ext cx="1080000" cy="307777"/>
            </a:xfrm>
            <a:prstGeom prst="rect">
              <a:avLst/>
            </a:prstGeom>
            <a:noFill/>
          </p:spPr>
          <p:txBody>
            <a:bodyPr wrap="square" rtlCol="0">
              <a:spAutoFit/>
            </a:bodyPr>
            <a:lstStyle/>
            <a:p>
              <a:pPr algn="dist"/>
              <a:r>
                <a:rPr kumimoji="1" lang="ja-JP" altLang="en-US" sz="1400" dirty="0">
                  <a:latin typeface="HGP創英角ｺﾞｼｯｸUB" panose="020B0900000000000000" pitchFamily="50" charset="-128"/>
                  <a:ea typeface="HGP創英角ｺﾞｼｯｸUB" panose="020B0900000000000000" pitchFamily="50" charset="-128"/>
                </a:rPr>
                <a:t>しゅるい</a:t>
              </a:r>
            </a:p>
          </p:txBody>
        </p:sp>
      </p:grpSp>
      <p:pic>
        <p:nvPicPr>
          <p:cNvPr id="36" name="図 3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0538" y="3667337"/>
            <a:ext cx="2255157" cy="3075214"/>
          </a:xfrm>
          <a:prstGeom prst="rect">
            <a:avLst/>
          </a:prstGeom>
        </p:spPr>
      </p:pic>
    </p:spTree>
    <p:extLst>
      <p:ext uri="{BB962C8B-B14F-4D97-AF65-F5344CB8AC3E}">
        <p14:creationId xmlns:p14="http://schemas.microsoft.com/office/powerpoint/2010/main" val="1869347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t>12</a:t>
            </a:fld>
            <a:endParaRPr kumimoji="1" lang="ja-JP" altLang="en-US"/>
          </a:p>
        </p:txBody>
      </p:sp>
      <p:sp>
        <p:nvSpPr>
          <p:cNvPr id="36" name="テキスト ボックス 35"/>
          <p:cNvSpPr txBox="1"/>
          <p:nvPr/>
        </p:nvSpPr>
        <p:spPr>
          <a:xfrm>
            <a:off x="2896138" y="368057"/>
            <a:ext cx="5738071" cy="762453"/>
          </a:xfrm>
          <a:prstGeom prst="rect">
            <a:avLst/>
          </a:prstGeom>
          <a:noFill/>
        </p:spPr>
        <p:txBody>
          <a:bodyPr wrap="square" rtlCol="0">
            <a:spAutoFit/>
          </a:bodyPr>
          <a:lstStyle/>
          <a:p>
            <a:pPr algn="ctr">
              <a:lnSpc>
                <a:spcPts val="6000"/>
              </a:lnSpc>
            </a:pPr>
            <a:r>
              <a:rPr kumimoji="1" lang="ja-JP" altLang="en-US" sz="4300" dirty="0">
                <a:effectLst/>
                <a:latin typeface="HGP創英角ｺﾞｼｯｸUB" panose="020B0900000000000000" pitchFamily="50" charset="-128"/>
                <a:ea typeface="HGP創英角ｺﾞｼｯｸUB" panose="020B0900000000000000" pitchFamily="50" charset="-128"/>
              </a:rPr>
              <a:t>は</a:t>
            </a:r>
            <a:r>
              <a:rPr kumimoji="1" lang="ja-JP" altLang="en-US" sz="4300" dirty="0">
                <a:solidFill>
                  <a:srgbClr val="B52F25"/>
                </a:solidFill>
                <a:effectLst/>
                <a:latin typeface="HGP創英角ｺﾞｼｯｸUB" panose="020B0900000000000000" pitchFamily="50" charset="-128"/>
                <a:ea typeface="HGP創英角ｺﾞｼｯｸUB" panose="020B0900000000000000" pitchFamily="50" charset="-128"/>
              </a:rPr>
              <a:t>３種類</a:t>
            </a:r>
            <a:r>
              <a:rPr kumimoji="1" lang="ja-JP" altLang="en-US" sz="4300" dirty="0">
                <a:latin typeface="HGP創英角ｺﾞｼｯｸUB" panose="020B0900000000000000" pitchFamily="50" charset="-128"/>
                <a:ea typeface="HGP創英角ｺﾞｼｯｸUB" panose="020B0900000000000000" pitchFamily="50" charset="-128"/>
              </a:rPr>
              <a:t>にわけられます。</a:t>
            </a:r>
            <a:endParaRPr kumimoji="1" lang="en-US" altLang="ja-JP" sz="4300" dirty="0">
              <a:effectLst/>
              <a:latin typeface="HGP創英角ｺﾞｼｯｸUB" panose="020B0900000000000000" pitchFamily="50" charset="-128"/>
              <a:ea typeface="HGP創英角ｺﾞｼｯｸUB" panose="020B0900000000000000" pitchFamily="50" charset="-128"/>
            </a:endParaRPr>
          </a:p>
        </p:txBody>
      </p:sp>
      <p:grpSp>
        <p:nvGrpSpPr>
          <p:cNvPr id="7" name="グループ化 6"/>
          <p:cNvGrpSpPr/>
          <p:nvPr/>
        </p:nvGrpSpPr>
        <p:grpSpPr>
          <a:xfrm>
            <a:off x="172117" y="192178"/>
            <a:ext cx="2674800" cy="921600"/>
            <a:chOff x="172117" y="192178"/>
            <a:chExt cx="2674800" cy="921600"/>
          </a:xfrm>
        </p:grpSpPr>
        <p:grpSp>
          <p:nvGrpSpPr>
            <p:cNvPr id="26" name="グループ化 25"/>
            <p:cNvGrpSpPr/>
            <p:nvPr/>
          </p:nvGrpSpPr>
          <p:grpSpPr>
            <a:xfrm>
              <a:off x="172117" y="192178"/>
              <a:ext cx="2674800" cy="921600"/>
              <a:chOff x="5973269" y="4560971"/>
              <a:chExt cx="2674800" cy="921600"/>
            </a:xfrm>
          </p:grpSpPr>
          <p:sp>
            <p:nvSpPr>
              <p:cNvPr id="32" name="角丸四角形 31"/>
              <p:cNvSpPr/>
              <p:nvPr/>
            </p:nvSpPr>
            <p:spPr>
              <a:xfrm>
                <a:off x="5973269" y="4560971"/>
                <a:ext cx="2674800" cy="921600"/>
              </a:xfrm>
              <a:prstGeom prst="roundRect">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p:cNvSpPr txBox="1"/>
              <p:nvPr/>
            </p:nvSpPr>
            <p:spPr>
              <a:xfrm>
                <a:off x="6073876" y="4667828"/>
                <a:ext cx="2492990" cy="784830"/>
              </a:xfrm>
              <a:prstGeom prst="rect">
                <a:avLst/>
              </a:prstGeom>
              <a:noFill/>
            </p:spPr>
            <p:txBody>
              <a:bodyPr wrap="none" rtlCol="0">
                <a:spAutoFit/>
              </a:bodyPr>
              <a:lstStyle/>
              <a:p>
                <a:r>
                  <a:rPr kumimoji="1" lang="ja-JP" altLang="en-US" sz="4500" dirty="0">
                    <a:solidFill>
                      <a:schemeClr val="bg1"/>
                    </a:solidFill>
                    <a:latin typeface="HGP創英角ｺﾞｼｯｸUB" panose="020B0900000000000000" pitchFamily="50" charset="-128"/>
                    <a:ea typeface="HGP創英角ｺﾞｼｯｸUB" panose="020B0900000000000000" pitchFamily="50" charset="-128"/>
                  </a:rPr>
                  <a:t>土砂災害</a:t>
                </a:r>
              </a:p>
            </p:txBody>
          </p:sp>
        </p:grpSp>
        <p:sp>
          <p:nvSpPr>
            <p:cNvPr id="56" name="テキスト ボックス 55"/>
            <p:cNvSpPr txBox="1"/>
            <p:nvPr/>
          </p:nvSpPr>
          <p:spPr>
            <a:xfrm>
              <a:off x="575187" y="196152"/>
              <a:ext cx="2007448" cy="215444"/>
            </a:xfrm>
            <a:prstGeom prst="rect">
              <a:avLst/>
            </a:prstGeom>
            <a:noFill/>
          </p:spPr>
          <p:txBody>
            <a:bodyPr wrap="square" lIns="0" tIns="0" rIns="0" bIns="0" rtlCol="0" anchor="ctr" anchorCtr="0">
              <a:spAutoFit/>
            </a:bodyPr>
            <a:lstStyle/>
            <a:p>
              <a:pPr algn="dist"/>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rPr>
                <a:t>ど</a:t>
              </a:r>
              <a:r>
                <a:rPr kumimoji="1" lang="ja-JP" altLang="en-US" sz="200" dirty="0">
                  <a:solidFill>
                    <a:schemeClr val="bg1"/>
                  </a:solidFill>
                  <a:latin typeface="HGP創英角ｺﾞｼｯｸUB" panose="020B0900000000000000" pitchFamily="50" charset="-128"/>
                  <a:ea typeface="HGP創英角ｺﾞｼｯｸUB" panose="020B0900000000000000" pitchFamily="50" charset="-128"/>
                </a:rPr>
                <a:t>　</a:t>
              </a:r>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rPr>
                <a:t>しゃさいがい</a:t>
              </a:r>
            </a:p>
          </p:txBody>
        </p:sp>
      </p:grpSp>
      <p:grpSp>
        <p:nvGrpSpPr>
          <p:cNvPr id="14" name="グループ化 13">
            <a:extLst>
              <a:ext uri="{FF2B5EF4-FFF2-40B4-BE49-F238E27FC236}">
                <a16:creationId xmlns:a16="http://schemas.microsoft.com/office/drawing/2014/main" id="{589F5353-CA4C-182B-B9F1-C438BBE17BA7}"/>
              </a:ext>
            </a:extLst>
          </p:cNvPr>
          <p:cNvGrpSpPr/>
          <p:nvPr/>
        </p:nvGrpSpPr>
        <p:grpSpPr>
          <a:xfrm>
            <a:off x="6098045" y="1253950"/>
            <a:ext cx="2808000" cy="5246282"/>
            <a:chOff x="6098045" y="1253950"/>
            <a:chExt cx="2808000" cy="5246282"/>
          </a:xfrm>
        </p:grpSpPr>
        <p:sp>
          <p:nvSpPr>
            <p:cNvPr id="45" name="正方形/長方形 44"/>
            <p:cNvSpPr/>
            <p:nvPr/>
          </p:nvSpPr>
          <p:spPr>
            <a:xfrm>
              <a:off x="6098045" y="1253950"/>
              <a:ext cx="2808000" cy="4848828"/>
            </a:xfrm>
            <a:prstGeom prst="rect">
              <a:avLst/>
            </a:prstGeom>
            <a:solidFill>
              <a:srgbClr val="F5E7EE"/>
            </a:solidFill>
            <a:ln w="38100">
              <a:solidFill>
                <a:srgbClr val="B52F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8" name="グループ化 17"/>
            <p:cNvGrpSpPr/>
            <p:nvPr/>
          </p:nvGrpSpPr>
          <p:grpSpPr>
            <a:xfrm>
              <a:off x="6197120" y="5598952"/>
              <a:ext cx="2609850" cy="901280"/>
              <a:chOff x="860965" y="5388395"/>
              <a:chExt cx="2609850" cy="901280"/>
            </a:xfrm>
          </p:grpSpPr>
          <p:sp>
            <p:nvSpPr>
              <p:cNvPr id="27" name="円/楕円 26"/>
              <p:cNvSpPr/>
              <p:nvPr/>
            </p:nvSpPr>
            <p:spPr>
              <a:xfrm>
                <a:off x="860965" y="5388395"/>
                <a:ext cx="2609850" cy="901280"/>
              </a:xfrm>
              <a:prstGeom prst="ellipse">
                <a:avLst/>
              </a:prstGeom>
              <a:solidFill>
                <a:schemeClr val="bg1"/>
              </a:solidFill>
              <a:ln w="38100">
                <a:solidFill>
                  <a:srgbClr val="AE48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p:cNvSpPr txBox="1"/>
              <p:nvPr/>
            </p:nvSpPr>
            <p:spPr>
              <a:xfrm>
                <a:off x="1047635" y="5471931"/>
                <a:ext cx="2243693" cy="707886"/>
              </a:xfrm>
              <a:prstGeom prst="rect">
                <a:avLst/>
              </a:prstGeom>
              <a:noFill/>
            </p:spPr>
            <p:txBody>
              <a:bodyPr wrap="square" rtlCol="0">
                <a:spAutoFit/>
              </a:bodyPr>
              <a:lstStyle/>
              <a:p>
                <a:pPr algn="ctr"/>
                <a:r>
                  <a:rPr kumimoji="1" lang="ja-JP" altLang="en-US" sz="4000" dirty="0">
                    <a:solidFill>
                      <a:srgbClr val="AE487B"/>
                    </a:solidFill>
                    <a:latin typeface="HGP創英角ｺﾞｼｯｸUB" panose="020B0900000000000000" pitchFamily="50" charset="-128"/>
                    <a:ea typeface="HGP創英角ｺﾞｼｯｸUB" panose="020B0900000000000000" pitchFamily="50" charset="-128"/>
                  </a:rPr>
                  <a:t>地すべり</a:t>
                </a:r>
              </a:p>
            </p:txBody>
          </p:sp>
        </p:grpSp>
        <p:sp>
          <p:nvSpPr>
            <p:cNvPr id="48" name="テキスト ボックス 47"/>
            <p:cNvSpPr txBox="1"/>
            <p:nvPr/>
          </p:nvSpPr>
          <p:spPr>
            <a:xfrm>
              <a:off x="6309597" y="1430596"/>
              <a:ext cx="2473434" cy="769441"/>
            </a:xfrm>
            <a:prstGeom prst="rect">
              <a:avLst/>
            </a:prstGeom>
            <a:noFill/>
          </p:spPr>
          <p:txBody>
            <a:bodyPr wrap="none" lIns="0" tIns="0" rIns="0" bIns="0" rtlCol="0">
              <a:spAutoFit/>
            </a:bodyPr>
            <a:lstStyle/>
            <a:p>
              <a:r>
                <a:rPr kumimoji="1" lang="ja-JP" altLang="en-US" sz="2500" dirty="0">
                  <a:solidFill>
                    <a:srgbClr val="AE487B"/>
                  </a:solidFill>
                  <a:latin typeface="HGP創英角ｺﾞｼｯｸUB" panose="020B0900000000000000" pitchFamily="50" charset="-128"/>
                  <a:ea typeface="HGP創英角ｺﾞｼｯｸUB" panose="020B0900000000000000" pitchFamily="50" charset="-128"/>
                </a:rPr>
                <a:t>広い範囲で土が</a:t>
              </a:r>
              <a:endParaRPr kumimoji="1" lang="en-US" altLang="ja-JP" sz="2500" dirty="0">
                <a:solidFill>
                  <a:srgbClr val="AE487B"/>
                </a:solidFill>
                <a:latin typeface="HGP創英角ｺﾞｼｯｸUB" panose="020B0900000000000000" pitchFamily="50" charset="-128"/>
                <a:ea typeface="HGP創英角ｺﾞｼｯｸUB" panose="020B0900000000000000" pitchFamily="50" charset="-128"/>
              </a:endParaRPr>
            </a:p>
            <a:p>
              <a:r>
                <a:rPr kumimoji="1" lang="ja-JP" altLang="en-US" sz="2500" dirty="0">
                  <a:solidFill>
                    <a:srgbClr val="AE487B"/>
                  </a:solidFill>
                  <a:latin typeface="HGP創英角ｺﾞｼｯｸUB" panose="020B0900000000000000" pitchFamily="50" charset="-128"/>
                  <a:ea typeface="HGP創英角ｺﾞｼｯｸUB" panose="020B0900000000000000" pitchFamily="50" charset="-128"/>
                </a:rPr>
                <a:t>すべり落ちている。</a:t>
              </a:r>
            </a:p>
          </p:txBody>
        </p:sp>
        <p:sp>
          <p:nvSpPr>
            <p:cNvPr id="54" name="テキスト ボックス 53"/>
            <p:cNvSpPr txBox="1"/>
            <p:nvPr/>
          </p:nvSpPr>
          <p:spPr>
            <a:xfrm>
              <a:off x="6954463" y="1319615"/>
              <a:ext cx="498116" cy="169277"/>
            </a:xfrm>
            <a:prstGeom prst="rect">
              <a:avLst/>
            </a:prstGeom>
            <a:noFill/>
          </p:spPr>
          <p:txBody>
            <a:bodyPr wrap="square" lIns="0" tIns="0" rIns="0" bIns="0" rtlCol="0">
              <a:spAutoFit/>
            </a:bodyPr>
            <a:lstStyle/>
            <a:p>
              <a:pPr algn="dist"/>
              <a:r>
                <a:rPr kumimoji="1" lang="ja-JP" altLang="en-US" sz="1100" dirty="0">
                  <a:solidFill>
                    <a:srgbClr val="AE487B"/>
                  </a:solidFill>
                  <a:latin typeface="HGP創英角ｺﾞｼｯｸUB" panose="020B0900000000000000" pitchFamily="50" charset="-128"/>
                  <a:ea typeface="HGP創英角ｺﾞｼｯｸUB" panose="020B0900000000000000" pitchFamily="50" charset="-128"/>
                </a:rPr>
                <a:t>はん　い</a:t>
              </a:r>
            </a:p>
          </p:txBody>
        </p:sp>
        <p:pic>
          <p:nvPicPr>
            <p:cNvPr id="1026" name="Picture 2" descr="地すべりモデルの画像">
              <a:extLst>
                <a:ext uri="{FF2B5EF4-FFF2-40B4-BE49-F238E27FC236}">
                  <a16:creationId xmlns:a16="http://schemas.microsoft.com/office/drawing/2014/main" id="{D1BAECD7-439A-926D-8A4C-8BFA57841DDC}"/>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65425" y="2814963"/>
              <a:ext cx="2673240" cy="216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グループ化 12">
            <a:extLst>
              <a:ext uri="{FF2B5EF4-FFF2-40B4-BE49-F238E27FC236}">
                <a16:creationId xmlns:a16="http://schemas.microsoft.com/office/drawing/2014/main" id="{90DEAB17-7361-71F3-4417-9B08FDD215CD}"/>
              </a:ext>
            </a:extLst>
          </p:cNvPr>
          <p:cNvGrpSpPr/>
          <p:nvPr/>
        </p:nvGrpSpPr>
        <p:grpSpPr>
          <a:xfrm>
            <a:off x="3174845" y="1261533"/>
            <a:ext cx="2808000" cy="5238699"/>
            <a:chOff x="3174845" y="1261533"/>
            <a:chExt cx="2808000" cy="5238699"/>
          </a:xfrm>
        </p:grpSpPr>
        <p:sp>
          <p:nvSpPr>
            <p:cNvPr id="44" name="正方形/長方形 43"/>
            <p:cNvSpPr/>
            <p:nvPr/>
          </p:nvSpPr>
          <p:spPr>
            <a:xfrm>
              <a:off x="3174845" y="1261533"/>
              <a:ext cx="2808000" cy="4841901"/>
            </a:xfrm>
            <a:prstGeom prst="rect">
              <a:avLst/>
            </a:prstGeom>
            <a:solidFill>
              <a:schemeClr val="accent6">
                <a:lumMod val="20000"/>
                <a:lumOff val="80000"/>
              </a:schemeClr>
            </a:solidFill>
            <a:ln w="38100">
              <a:solidFill>
                <a:srgbClr val="549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30" name="グループ化 29"/>
            <p:cNvGrpSpPr/>
            <p:nvPr/>
          </p:nvGrpSpPr>
          <p:grpSpPr>
            <a:xfrm>
              <a:off x="3273920" y="5598952"/>
              <a:ext cx="2609850" cy="901280"/>
              <a:chOff x="860965" y="5388395"/>
              <a:chExt cx="2609850" cy="901280"/>
            </a:xfrm>
          </p:grpSpPr>
          <p:sp>
            <p:nvSpPr>
              <p:cNvPr id="31" name="円/楕円 30"/>
              <p:cNvSpPr/>
              <p:nvPr/>
            </p:nvSpPr>
            <p:spPr>
              <a:xfrm>
                <a:off x="860965" y="5388395"/>
                <a:ext cx="2609850" cy="901280"/>
              </a:xfrm>
              <a:prstGeom prst="ellipse">
                <a:avLst/>
              </a:prstGeom>
              <a:solidFill>
                <a:schemeClr val="bg1"/>
              </a:solidFill>
              <a:ln w="38100">
                <a:solidFill>
                  <a:srgbClr val="549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p:cNvSpPr txBox="1"/>
              <p:nvPr/>
            </p:nvSpPr>
            <p:spPr>
              <a:xfrm>
                <a:off x="1047635" y="5471931"/>
                <a:ext cx="2243693" cy="707886"/>
              </a:xfrm>
              <a:prstGeom prst="rect">
                <a:avLst/>
              </a:prstGeom>
              <a:noFill/>
            </p:spPr>
            <p:txBody>
              <a:bodyPr wrap="square" rtlCol="0">
                <a:spAutoFit/>
              </a:bodyPr>
              <a:lstStyle/>
              <a:p>
                <a:pPr algn="ctr"/>
                <a:r>
                  <a:rPr kumimoji="1" lang="ja-JP" altLang="en-US" sz="4000" dirty="0">
                    <a:solidFill>
                      <a:srgbClr val="549B2A"/>
                    </a:solidFill>
                    <a:latin typeface="HGP創英角ｺﾞｼｯｸUB" panose="020B0900000000000000" pitchFamily="50" charset="-128"/>
                    <a:ea typeface="HGP創英角ｺﾞｼｯｸUB" panose="020B0900000000000000" pitchFamily="50" charset="-128"/>
                  </a:rPr>
                  <a:t>土石流</a:t>
                </a:r>
              </a:p>
            </p:txBody>
          </p:sp>
        </p:grpSp>
        <p:sp>
          <p:nvSpPr>
            <p:cNvPr id="47" name="テキスト ボックス 46"/>
            <p:cNvSpPr txBox="1"/>
            <p:nvPr/>
          </p:nvSpPr>
          <p:spPr>
            <a:xfrm>
              <a:off x="3507245" y="1430596"/>
              <a:ext cx="2266646" cy="839589"/>
            </a:xfrm>
            <a:prstGeom prst="rect">
              <a:avLst/>
            </a:prstGeom>
            <a:noFill/>
          </p:spPr>
          <p:txBody>
            <a:bodyPr wrap="none" lIns="0" tIns="0" rIns="0" bIns="0" rtlCol="0">
              <a:spAutoFit/>
            </a:bodyPr>
            <a:lstStyle/>
            <a:p>
              <a:pPr>
                <a:lnSpc>
                  <a:spcPts val="3500"/>
                </a:lnSpc>
              </a:pPr>
              <a:r>
                <a:rPr kumimoji="1" lang="ja-JP" altLang="en-US" sz="2500" dirty="0">
                  <a:solidFill>
                    <a:srgbClr val="549B2A"/>
                  </a:solidFill>
                  <a:latin typeface="HGP創英角ｺﾞｼｯｸUB" panose="020B0900000000000000" pitchFamily="50" charset="-128"/>
                  <a:ea typeface="HGP創英角ｺﾞｼｯｸUB" panose="020B0900000000000000" pitchFamily="50" charset="-128"/>
                </a:rPr>
                <a:t>山から土が</a:t>
              </a:r>
              <a:endParaRPr kumimoji="1" lang="en-US" altLang="ja-JP" sz="2500" dirty="0">
                <a:solidFill>
                  <a:srgbClr val="549B2A"/>
                </a:solidFill>
                <a:latin typeface="HGP創英角ｺﾞｼｯｸUB" panose="020B0900000000000000" pitchFamily="50" charset="-128"/>
                <a:ea typeface="HGP創英角ｺﾞｼｯｸUB" panose="020B0900000000000000" pitchFamily="50" charset="-128"/>
              </a:endParaRPr>
            </a:p>
            <a:p>
              <a:pPr>
                <a:lnSpc>
                  <a:spcPts val="3500"/>
                </a:lnSpc>
              </a:pPr>
              <a:r>
                <a:rPr kumimoji="1" lang="ja-JP" altLang="en-US" sz="2500" dirty="0">
                  <a:solidFill>
                    <a:srgbClr val="549B2A"/>
                  </a:solidFill>
                  <a:latin typeface="HGP創英角ｺﾞｼｯｸUB" panose="020B0900000000000000" pitchFamily="50" charset="-128"/>
                  <a:ea typeface="HGP創英角ｺﾞｼｯｸUB" panose="020B0900000000000000" pitchFamily="50" charset="-128"/>
                </a:rPr>
                <a:t>流れ落ちている。</a:t>
              </a:r>
            </a:p>
          </p:txBody>
        </p:sp>
        <p:pic>
          <p:nvPicPr>
            <p:cNvPr id="1028" name="Picture 4" descr="土石流モデルの画像">
              <a:extLst>
                <a:ext uri="{FF2B5EF4-FFF2-40B4-BE49-F238E27FC236}">
                  <a16:creationId xmlns:a16="http://schemas.microsoft.com/office/drawing/2014/main" id="{D0BF45C5-9D82-32BB-69EB-AE797D6C9D4D}"/>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28835" y="2814963"/>
              <a:ext cx="2500020" cy="216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グループ化 11">
            <a:extLst>
              <a:ext uri="{FF2B5EF4-FFF2-40B4-BE49-F238E27FC236}">
                <a16:creationId xmlns:a16="http://schemas.microsoft.com/office/drawing/2014/main" id="{A1FDAACC-0B68-BF09-EBD1-76F0AAFB7616}"/>
              </a:ext>
            </a:extLst>
          </p:cNvPr>
          <p:cNvGrpSpPr/>
          <p:nvPr/>
        </p:nvGrpSpPr>
        <p:grpSpPr>
          <a:xfrm>
            <a:off x="256475" y="1261533"/>
            <a:ext cx="2808000" cy="5238699"/>
            <a:chOff x="256475" y="1261533"/>
            <a:chExt cx="2808000" cy="5238699"/>
          </a:xfrm>
        </p:grpSpPr>
        <p:sp>
          <p:nvSpPr>
            <p:cNvPr id="3" name="正方形/長方形 2"/>
            <p:cNvSpPr/>
            <p:nvPr/>
          </p:nvSpPr>
          <p:spPr>
            <a:xfrm>
              <a:off x="256475" y="1261533"/>
              <a:ext cx="2808000" cy="4841901"/>
            </a:xfrm>
            <a:prstGeom prst="rect">
              <a:avLst/>
            </a:prstGeom>
            <a:solidFill>
              <a:schemeClr val="accent2">
                <a:lumMod val="20000"/>
                <a:lumOff val="80000"/>
              </a:schemeClr>
            </a:solidFill>
            <a:ln w="38100">
              <a:solidFill>
                <a:srgbClr val="E66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 name="グループ化 3"/>
            <p:cNvGrpSpPr/>
            <p:nvPr/>
          </p:nvGrpSpPr>
          <p:grpSpPr>
            <a:xfrm>
              <a:off x="355550" y="5598952"/>
              <a:ext cx="2609850" cy="901280"/>
              <a:chOff x="152400" y="5759819"/>
              <a:chExt cx="2609850" cy="901280"/>
            </a:xfrm>
          </p:grpSpPr>
          <p:grpSp>
            <p:nvGrpSpPr>
              <p:cNvPr id="37" name="グループ化 36"/>
              <p:cNvGrpSpPr/>
              <p:nvPr/>
            </p:nvGrpSpPr>
            <p:grpSpPr>
              <a:xfrm>
                <a:off x="152400" y="5759819"/>
                <a:ext cx="2609850" cy="901280"/>
                <a:chOff x="860965" y="5388395"/>
                <a:chExt cx="2609850" cy="901280"/>
              </a:xfrm>
            </p:grpSpPr>
            <p:sp>
              <p:nvSpPr>
                <p:cNvPr id="38" name="円/楕円 37"/>
                <p:cNvSpPr/>
                <p:nvPr/>
              </p:nvSpPr>
              <p:spPr>
                <a:xfrm>
                  <a:off x="860965" y="5388395"/>
                  <a:ext cx="2609850" cy="901280"/>
                </a:xfrm>
                <a:prstGeom prst="ellipse">
                  <a:avLst/>
                </a:prstGeom>
                <a:solidFill>
                  <a:schemeClr val="bg1"/>
                </a:solidFill>
                <a:ln w="38100">
                  <a:solidFill>
                    <a:srgbClr val="E66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p:cNvSpPr txBox="1"/>
                <p:nvPr/>
              </p:nvSpPr>
              <p:spPr>
                <a:xfrm>
                  <a:off x="1047635" y="5471931"/>
                  <a:ext cx="2243693" cy="707886"/>
                </a:xfrm>
                <a:prstGeom prst="rect">
                  <a:avLst/>
                </a:prstGeom>
                <a:noFill/>
              </p:spPr>
              <p:txBody>
                <a:bodyPr wrap="square" rtlCol="0">
                  <a:spAutoFit/>
                </a:bodyPr>
                <a:lstStyle/>
                <a:p>
                  <a:pPr algn="ctr"/>
                  <a:r>
                    <a:rPr kumimoji="1" lang="ja-JP" altLang="en-US" sz="4000" dirty="0">
                      <a:solidFill>
                        <a:srgbClr val="E66A04"/>
                      </a:solidFill>
                      <a:latin typeface="HGP創英角ｺﾞｼｯｸUB" panose="020B0900000000000000" pitchFamily="50" charset="-128"/>
                      <a:ea typeface="HGP創英角ｺﾞｼｯｸUB" panose="020B0900000000000000" pitchFamily="50" charset="-128"/>
                    </a:rPr>
                    <a:t>がけ崩れ</a:t>
                  </a:r>
                </a:p>
              </p:txBody>
            </p:sp>
          </p:grpSp>
          <p:sp>
            <p:nvSpPr>
              <p:cNvPr id="40" name="テキスト ボックス 39"/>
              <p:cNvSpPr txBox="1"/>
              <p:nvPr/>
            </p:nvSpPr>
            <p:spPr>
              <a:xfrm>
                <a:off x="1533609" y="5830259"/>
                <a:ext cx="325354" cy="169277"/>
              </a:xfrm>
              <a:prstGeom prst="rect">
                <a:avLst/>
              </a:prstGeom>
              <a:noFill/>
            </p:spPr>
            <p:txBody>
              <a:bodyPr wrap="square" lIns="0" tIns="0" rIns="0" bIns="0" rtlCol="0" anchor="ctr" anchorCtr="0">
                <a:spAutoFit/>
              </a:bodyPr>
              <a:lstStyle/>
              <a:p>
                <a:pPr algn="dist"/>
                <a:r>
                  <a:rPr kumimoji="1" lang="ja-JP" altLang="en-US" sz="1100" dirty="0">
                    <a:solidFill>
                      <a:srgbClr val="E66A04"/>
                    </a:solidFill>
                    <a:latin typeface="HGP創英角ｺﾞｼｯｸUB" panose="020B0900000000000000" pitchFamily="50" charset="-128"/>
                    <a:ea typeface="HGP創英角ｺﾞｼｯｸUB" panose="020B0900000000000000" pitchFamily="50" charset="-128"/>
                  </a:rPr>
                  <a:t>くず</a:t>
                </a:r>
              </a:p>
            </p:txBody>
          </p:sp>
        </p:grpSp>
        <p:sp>
          <p:nvSpPr>
            <p:cNvPr id="35" name="テキスト ボックス 34"/>
            <p:cNvSpPr txBox="1"/>
            <p:nvPr/>
          </p:nvSpPr>
          <p:spPr>
            <a:xfrm>
              <a:off x="392595" y="1430596"/>
              <a:ext cx="2564805" cy="839589"/>
            </a:xfrm>
            <a:prstGeom prst="rect">
              <a:avLst/>
            </a:prstGeom>
            <a:noFill/>
          </p:spPr>
          <p:txBody>
            <a:bodyPr wrap="none" lIns="0" tIns="0" rIns="0" bIns="0" rtlCol="0">
              <a:spAutoFit/>
            </a:bodyPr>
            <a:lstStyle/>
            <a:p>
              <a:pPr>
                <a:lnSpc>
                  <a:spcPts val="3500"/>
                </a:lnSpc>
              </a:pPr>
              <a:r>
                <a:rPr kumimoji="1" lang="ja-JP" altLang="en-US" sz="2500" dirty="0">
                  <a:solidFill>
                    <a:srgbClr val="E66A04"/>
                  </a:solidFill>
                  <a:latin typeface="HGP創英角ｺﾞｼｯｸUB" panose="020B0900000000000000" pitchFamily="50" charset="-128"/>
                  <a:ea typeface="HGP創英角ｺﾞｼｯｸUB" panose="020B0900000000000000" pitchFamily="50" charset="-128"/>
                </a:rPr>
                <a:t>木が倒れ、</a:t>
              </a:r>
              <a:endParaRPr kumimoji="1" lang="en-US" altLang="ja-JP" sz="2500" dirty="0">
                <a:solidFill>
                  <a:srgbClr val="E66A04"/>
                </a:solidFill>
                <a:latin typeface="HGP創英角ｺﾞｼｯｸUB" panose="020B0900000000000000" pitchFamily="50" charset="-128"/>
                <a:ea typeface="HGP創英角ｺﾞｼｯｸUB" panose="020B0900000000000000" pitchFamily="50" charset="-128"/>
              </a:endParaRPr>
            </a:p>
            <a:p>
              <a:pPr>
                <a:lnSpc>
                  <a:spcPts val="3500"/>
                </a:lnSpc>
              </a:pPr>
              <a:r>
                <a:rPr kumimoji="1" lang="ja-JP" altLang="en-US" sz="2500" dirty="0">
                  <a:solidFill>
                    <a:srgbClr val="E66A04"/>
                  </a:solidFill>
                  <a:latin typeface="HGP創英角ｺﾞｼｯｸUB" panose="020B0900000000000000" pitchFamily="50" charset="-128"/>
                  <a:ea typeface="HGP創英角ｺﾞｼｯｸUB" panose="020B0900000000000000" pitchFamily="50" charset="-128"/>
                </a:rPr>
                <a:t>がけが崩れている。</a:t>
              </a:r>
            </a:p>
          </p:txBody>
        </p:sp>
        <p:sp>
          <p:nvSpPr>
            <p:cNvPr id="49" name="テキスト ボックス 48"/>
            <p:cNvSpPr txBox="1"/>
            <p:nvPr/>
          </p:nvSpPr>
          <p:spPr>
            <a:xfrm>
              <a:off x="1325700" y="1793765"/>
              <a:ext cx="221214" cy="169277"/>
            </a:xfrm>
            <a:prstGeom prst="rect">
              <a:avLst/>
            </a:prstGeom>
            <a:noFill/>
          </p:spPr>
          <p:txBody>
            <a:bodyPr wrap="none" lIns="0" tIns="0" rIns="0" bIns="0" rtlCol="0">
              <a:spAutoFit/>
            </a:bodyPr>
            <a:lstStyle/>
            <a:p>
              <a:pPr algn="ctr"/>
              <a:r>
                <a:rPr kumimoji="1" lang="ja-JP" altLang="en-US" sz="1100" dirty="0">
                  <a:solidFill>
                    <a:srgbClr val="E66A04"/>
                  </a:solidFill>
                  <a:latin typeface="HGP創英角ｺﾞｼｯｸUB" panose="020B0900000000000000" pitchFamily="50" charset="-128"/>
                  <a:ea typeface="HGP創英角ｺﾞｼｯｸUB" panose="020B0900000000000000" pitchFamily="50" charset="-128"/>
                </a:rPr>
                <a:t>くず</a:t>
              </a:r>
            </a:p>
          </p:txBody>
        </p:sp>
        <p:sp>
          <p:nvSpPr>
            <p:cNvPr id="50" name="テキスト ボックス 49"/>
            <p:cNvSpPr txBox="1"/>
            <p:nvPr/>
          </p:nvSpPr>
          <p:spPr>
            <a:xfrm>
              <a:off x="1042310" y="1329055"/>
              <a:ext cx="253274" cy="169277"/>
            </a:xfrm>
            <a:prstGeom prst="rect">
              <a:avLst/>
            </a:prstGeom>
            <a:noFill/>
          </p:spPr>
          <p:txBody>
            <a:bodyPr wrap="none" lIns="0" tIns="0" rIns="0" bIns="0" rtlCol="0">
              <a:spAutoFit/>
            </a:bodyPr>
            <a:lstStyle/>
            <a:p>
              <a:pPr algn="ctr"/>
              <a:r>
                <a:rPr kumimoji="1" lang="ja-JP" altLang="en-US" sz="1100" dirty="0">
                  <a:solidFill>
                    <a:srgbClr val="E66A04"/>
                  </a:solidFill>
                  <a:latin typeface="HGP創英角ｺﾞｼｯｸUB" panose="020B0900000000000000" pitchFamily="50" charset="-128"/>
                  <a:ea typeface="HGP創英角ｺﾞｼｯｸUB" panose="020B0900000000000000" pitchFamily="50" charset="-128"/>
                </a:rPr>
                <a:t>たお</a:t>
              </a:r>
            </a:p>
          </p:txBody>
        </p:sp>
        <p:pic>
          <p:nvPicPr>
            <p:cNvPr id="1030" name="Picture 6" descr="がけ崩れモデルの画像">
              <a:extLst>
                <a:ext uri="{FF2B5EF4-FFF2-40B4-BE49-F238E27FC236}">
                  <a16:creationId xmlns:a16="http://schemas.microsoft.com/office/drawing/2014/main" id="{C2FCDB95-75FB-CDC8-E501-8BCE5A5A8C27}"/>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0425" y="2814963"/>
              <a:ext cx="2660100" cy="2160000"/>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正方形/長方形 14"/>
          <p:cNvSpPr/>
          <p:nvPr/>
        </p:nvSpPr>
        <p:spPr>
          <a:xfrm>
            <a:off x="7450695" y="6609982"/>
            <a:ext cx="1329210" cy="215444"/>
          </a:xfrm>
          <a:prstGeom prst="rect">
            <a:avLst/>
          </a:prstGeom>
        </p:spPr>
        <p:txBody>
          <a:bodyPr wrap="none">
            <a:spAutoFit/>
          </a:bodyPr>
          <a:lstStyle/>
          <a:p>
            <a:r>
              <a:rPr lang="ja-JP" altLang="en-US" sz="800" dirty="0">
                <a:latin typeface="MS PGothic" panose="020B0600070205080204" pitchFamily="50" charset="-128"/>
                <a:ea typeface="MS PGothic" panose="020B0600070205080204" pitchFamily="50" charset="-128"/>
              </a:rPr>
              <a:t>アニメーション｜群馬県</a:t>
            </a:r>
            <a:r>
              <a:rPr lang="en-US" altLang="ja-JP" sz="800" dirty="0">
                <a:latin typeface="MS PGothic" panose="020B0600070205080204" pitchFamily="50" charset="-128"/>
                <a:ea typeface="MS PGothic" panose="020B0600070205080204" pitchFamily="50" charset="-128"/>
              </a:rPr>
              <a:t>HP</a:t>
            </a:r>
          </a:p>
        </p:txBody>
      </p:sp>
      <p:sp>
        <p:nvSpPr>
          <p:cNvPr id="6" name="テキスト ボックス 5">
            <a:extLst>
              <a:ext uri="{FF2B5EF4-FFF2-40B4-BE49-F238E27FC236}">
                <a16:creationId xmlns:a16="http://schemas.microsoft.com/office/drawing/2014/main" id="{5CFA4F4F-A773-A05C-7C62-66258A821DD2}"/>
              </a:ext>
            </a:extLst>
          </p:cNvPr>
          <p:cNvSpPr txBox="1"/>
          <p:nvPr/>
        </p:nvSpPr>
        <p:spPr>
          <a:xfrm>
            <a:off x="3869878" y="302708"/>
            <a:ext cx="972000" cy="215444"/>
          </a:xfrm>
          <a:prstGeom prst="rect">
            <a:avLst/>
          </a:prstGeom>
          <a:noFill/>
        </p:spPr>
        <p:txBody>
          <a:bodyPr wrap="square" lIns="0" tIns="0" rIns="0" bIns="0" rtlCol="0" anchor="ctr" anchorCtr="0">
            <a:spAutoFit/>
          </a:bodyPr>
          <a:lstStyle/>
          <a:p>
            <a:pPr algn="dist"/>
            <a:r>
              <a:rPr kumimoji="1" lang="ja-JP" altLang="en-US" sz="1400" dirty="0">
                <a:solidFill>
                  <a:srgbClr val="B52F25"/>
                </a:solidFill>
                <a:latin typeface="HGP創英角ｺﾞｼｯｸUB" panose="020B0900000000000000" pitchFamily="50" charset="-128"/>
                <a:ea typeface="HGP創英角ｺﾞｼｯｸUB" panose="020B0900000000000000" pitchFamily="50" charset="-128"/>
              </a:rPr>
              <a:t>しゅるい</a:t>
            </a:r>
          </a:p>
        </p:txBody>
      </p:sp>
    </p:spTree>
    <p:extLst>
      <p:ext uri="{BB962C8B-B14F-4D97-AF65-F5344CB8AC3E}">
        <p14:creationId xmlns:p14="http://schemas.microsoft.com/office/powerpoint/2010/main" val="689520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up)">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正方形/長方形 45"/>
          <p:cNvSpPr/>
          <p:nvPr/>
        </p:nvSpPr>
        <p:spPr>
          <a:xfrm>
            <a:off x="369561" y="2034330"/>
            <a:ext cx="8404879" cy="3022104"/>
          </a:xfrm>
          <a:prstGeom prst="rect">
            <a:avLst/>
          </a:prstGeom>
          <a:solidFill>
            <a:schemeClr val="bg1"/>
          </a:solidFill>
          <a:ln w="1270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lumMod val="75000"/>
                  <a:lumOff val="25000"/>
                </a:schemeClr>
              </a:solidFill>
            </a:endParaRPr>
          </a:p>
        </p:txBody>
      </p:sp>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t>13</a:t>
            </a:fld>
            <a:endParaRPr kumimoji="1" lang="ja-JP" altLang="en-US"/>
          </a:p>
        </p:txBody>
      </p:sp>
      <p:sp>
        <p:nvSpPr>
          <p:cNvPr id="4" name="テキスト ボックス 3"/>
          <p:cNvSpPr txBox="1"/>
          <p:nvPr/>
        </p:nvSpPr>
        <p:spPr>
          <a:xfrm>
            <a:off x="367965" y="2699288"/>
            <a:ext cx="8565608" cy="1883657"/>
          </a:xfrm>
          <a:prstGeom prst="rect">
            <a:avLst/>
          </a:prstGeom>
          <a:noFill/>
        </p:spPr>
        <p:txBody>
          <a:bodyPr wrap="square" rtlCol="0">
            <a:spAutoFit/>
          </a:bodyPr>
          <a:lstStyle/>
          <a:p>
            <a:pPr algn="ctr">
              <a:lnSpc>
                <a:spcPts val="7500"/>
              </a:lnSpc>
            </a:pPr>
            <a:r>
              <a:rPr kumimoji="1" lang="ja-JP" altLang="en-US" sz="500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rPr>
              <a:t>　　　　　　</a:t>
            </a:r>
            <a:endParaRPr kumimoji="1" lang="en-US" altLang="ja-JP" sz="5000" dirty="0">
              <a:solidFill>
                <a:srgbClr val="549B2A"/>
              </a:solidFill>
              <a:latin typeface="HGP創英角ｺﾞｼｯｸUB" panose="020B0900000000000000" pitchFamily="50" charset="-128"/>
              <a:ea typeface="HGP創英角ｺﾞｼｯｸUB" panose="020B0900000000000000" pitchFamily="50" charset="-128"/>
            </a:endParaRPr>
          </a:p>
          <a:p>
            <a:pPr algn="ctr">
              <a:lnSpc>
                <a:spcPts val="7500"/>
              </a:lnSpc>
            </a:pPr>
            <a:r>
              <a:rPr kumimoji="1" lang="ja-JP" altLang="en-US" sz="5000" dirty="0">
                <a:solidFill>
                  <a:srgbClr val="663300"/>
                </a:solidFill>
                <a:effectLst/>
                <a:latin typeface="HGP創英角ｺﾞｼｯｸUB" panose="020B0900000000000000" pitchFamily="50" charset="-128"/>
                <a:ea typeface="HGP創英角ｺﾞｼｯｸUB" panose="020B0900000000000000" pitchFamily="50" charset="-128"/>
              </a:rPr>
              <a:t>のちがいを知ろう。</a:t>
            </a:r>
            <a:endParaRPr kumimoji="1" lang="en-US" altLang="ja-JP" sz="5000" dirty="0">
              <a:solidFill>
                <a:srgbClr val="663300"/>
              </a:solidFill>
              <a:effectLst/>
              <a:latin typeface="HGP創英角ｺﾞｼｯｸUB" panose="020B0900000000000000" pitchFamily="50" charset="-128"/>
              <a:ea typeface="HGP創英角ｺﾞｼｯｸUB" panose="020B0900000000000000" pitchFamily="50" charset="-128"/>
            </a:endParaRPr>
          </a:p>
        </p:txBody>
      </p:sp>
      <p:sp>
        <p:nvSpPr>
          <p:cNvPr id="18" name="円/楕円 17"/>
          <p:cNvSpPr/>
          <p:nvPr/>
        </p:nvSpPr>
        <p:spPr>
          <a:xfrm>
            <a:off x="6017475" y="2805976"/>
            <a:ext cx="2609850" cy="901280"/>
          </a:xfrm>
          <a:prstGeom prst="ellipse">
            <a:avLst/>
          </a:prstGeom>
          <a:solidFill>
            <a:schemeClr val="bg1"/>
          </a:solidFill>
          <a:ln w="38100">
            <a:solidFill>
              <a:srgbClr val="AE48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p:cNvSpPr txBox="1"/>
          <p:nvPr/>
        </p:nvSpPr>
        <p:spPr>
          <a:xfrm>
            <a:off x="6204145" y="2906138"/>
            <a:ext cx="2243693" cy="707886"/>
          </a:xfrm>
          <a:prstGeom prst="rect">
            <a:avLst/>
          </a:prstGeom>
          <a:noFill/>
        </p:spPr>
        <p:txBody>
          <a:bodyPr wrap="square" rtlCol="0">
            <a:spAutoFit/>
          </a:bodyPr>
          <a:lstStyle/>
          <a:p>
            <a:pPr algn="ctr"/>
            <a:r>
              <a:rPr kumimoji="1" lang="ja-JP" altLang="en-US" sz="4000" dirty="0">
                <a:solidFill>
                  <a:srgbClr val="AE487B"/>
                </a:solidFill>
                <a:latin typeface="HGP創英角ｺﾞｼｯｸUB" panose="020B0900000000000000" pitchFamily="50" charset="-128"/>
                <a:ea typeface="HGP創英角ｺﾞｼｯｸUB" panose="020B0900000000000000" pitchFamily="50" charset="-128"/>
              </a:rPr>
              <a:t>地すべり</a:t>
            </a:r>
          </a:p>
        </p:txBody>
      </p:sp>
      <p:sp>
        <p:nvSpPr>
          <p:cNvPr id="21" name="円/楕円 20"/>
          <p:cNvSpPr/>
          <p:nvPr/>
        </p:nvSpPr>
        <p:spPr>
          <a:xfrm>
            <a:off x="3290683" y="2805976"/>
            <a:ext cx="2609850" cy="901280"/>
          </a:xfrm>
          <a:prstGeom prst="ellipse">
            <a:avLst/>
          </a:prstGeom>
          <a:solidFill>
            <a:schemeClr val="bg1"/>
          </a:solidFill>
          <a:ln w="38100">
            <a:solidFill>
              <a:srgbClr val="549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p:cNvSpPr txBox="1"/>
          <p:nvPr/>
        </p:nvSpPr>
        <p:spPr>
          <a:xfrm>
            <a:off x="3477353" y="2906138"/>
            <a:ext cx="2243693" cy="707886"/>
          </a:xfrm>
          <a:prstGeom prst="rect">
            <a:avLst/>
          </a:prstGeom>
          <a:noFill/>
        </p:spPr>
        <p:txBody>
          <a:bodyPr wrap="square" rtlCol="0">
            <a:spAutoFit/>
          </a:bodyPr>
          <a:lstStyle/>
          <a:p>
            <a:pPr algn="ctr"/>
            <a:r>
              <a:rPr kumimoji="1" lang="ja-JP" altLang="en-US" sz="4000" dirty="0">
                <a:solidFill>
                  <a:srgbClr val="549B2A"/>
                </a:solidFill>
                <a:latin typeface="HGP創英角ｺﾞｼｯｸUB" panose="020B0900000000000000" pitchFamily="50" charset="-128"/>
                <a:ea typeface="HGP創英角ｺﾞｼｯｸUB" panose="020B0900000000000000" pitchFamily="50" charset="-128"/>
              </a:rPr>
              <a:t>土石流</a:t>
            </a:r>
          </a:p>
        </p:txBody>
      </p:sp>
      <p:sp>
        <p:nvSpPr>
          <p:cNvPr id="24" name="円/楕円 23"/>
          <p:cNvSpPr/>
          <p:nvPr/>
        </p:nvSpPr>
        <p:spPr>
          <a:xfrm>
            <a:off x="563890" y="2816058"/>
            <a:ext cx="2609850" cy="901280"/>
          </a:xfrm>
          <a:prstGeom prst="ellipse">
            <a:avLst/>
          </a:prstGeom>
          <a:solidFill>
            <a:schemeClr val="bg1"/>
          </a:solidFill>
          <a:ln w="38100">
            <a:solidFill>
              <a:srgbClr val="E66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p:cNvSpPr txBox="1"/>
          <p:nvPr/>
        </p:nvSpPr>
        <p:spPr>
          <a:xfrm>
            <a:off x="750560" y="2916220"/>
            <a:ext cx="2243693" cy="707886"/>
          </a:xfrm>
          <a:prstGeom prst="rect">
            <a:avLst/>
          </a:prstGeom>
          <a:noFill/>
        </p:spPr>
        <p:txBody>
          <a:bodyPr wrap="square" rtlCol="0">
            <a:spAutoFit/>
          </a:bodyPr>
          <a:lstStyle/>
          <a:p>
            <a:pPr algn="ctr"/>
            <a:r>
              <a:rPr kumimoji="1" lang="ja-JP" altLang="en-US" sz="4000" dirty="0">
                <a:solidFill>
                  <a:srgbClr val="E66A04"/>
                </a:solidFill>
                <a:latin typeface="HGP創英角ｺﾞｼｯｸUB" panose="020B0900000000000000" pitchFamily="50" charset="-128"/>
                <a:ea typeface="HGP創英角ｺﾞｼｯｸUB" panose="020B0900000000000000" pitchFamily="50" charset="-128"/>
              </a:rPr>
              <a:t>がけ崩れ</a:t>
            </a:r>
          </a:p>
        </p:txBody>
      </p:sp>
      <p:sp>
        <p:nvSpPr>
          <p:cNvPr id="26" name="テキスト ボックス 25"/>
          <p:cNvSpPr txBox="1"/>
          <p:nvPr/>
        </p:nvSpPr>
        <p:spPr>
          <a:xfrm>
            <a:off x="1943184" y="2893042"/>
            <a:ext cx="325354" cy="169277"/>
          </a:xfrm>
          <a:prstGeom prst="rect">
            <a:avLst/>
          </a:prstGeom>
          <a:noFill/>
        </p:spPr>
        <p:txBody>
          <a:bodyPr wrap="square" lIns="0" tIns="0" rIns="0" bIns="0" rtlCol="0" anchor="ctr" anchorCtr="0">
            <a:spAutoFit/>
          </a:bodyPr>
          <a:lstStyle/>
          <a:p>
            <a:pPr algn="dist"/>
            <a:r>
              <a:rPr kumimoji="1" lang="ja-JP" altLang="en-US" sz="1100" dirty="0">
                <a:solidFill>
                  <a:srgbClr val="E66A04"/>
                </a:solidFill>
                <a:latin typeface="HGP創英角ｺﾞｼｯｸUB" panose="020B0900000000000000" pitchFamily="50" charset="-128"/>
                <a:ea typeface="HGP創英角ｺﾞｼｯｸUB" panose="020B0900000000000000" pitchFamily="50" charset="-128"/>
              </a:rPr>
              <a:t>くず</a:t>
            </a:r>
          </a:p>
        </p:txBody>
      </p:sp>
      <p:sp>
        <p:nvSpPr>
          <p:cNvPr id="7" name="フリーフォーム: 図形 6">
            <a:extLst>
              <a:ext uri="{FF2B5EF4-FFF2-40B4-BE49-F238E27FC236}">
                <a16:creationId xmlns:a16="http://schemas.microsoft.com/office/drawing/2014/main" id="{C275A320-87F7-EC46-B549-EFB30190DD66}"/>
              </a:ext>
            </a:extLst>
          </p:cNvPr>
          <p:cNvSpPr/>
          <p:nvPr/>
        </p:nvSpPr>
        <p:spPr>
          <a:xfrm rot="10800000">
            <a:off x="5988006" y="1058332"/>
            <a:ext cx="2624551" cy="1029566"/>
          </a:xfrm>
          <a:custGeom>
            <a:avLst/>
            <a:gdLst>
              <a:gd name="connsiteX0" fmla="*/ 0 w 4247852"/>
              <a:gd name="connsiteY0" fmla="*/ 0 h 1666359"/>
              <a:gd name="connsiteX1" fmla="*/ 4247852 w 4247852"/>
              <a:gd name="connsiteY1" fmla="*/ 0 h 1666359"/>
              <a:gd name="connsiteX2" fmla="*/ 4214944 w 4247852"/>
              <a:gd name="connsiteY2" fmla="*/ 127984 h 1666359"/>
              <a:gd name="connsiteX3" fmla="*/ 2123926 w 4247852"/>
              <a:gd name="connsiteY3" fmla="*/ 1666359 h 1666359"/>
              <a:gd name="connsiteX4" fmla="*/ 32908 w 4247852"/>
              <a:gd name="connsiteY4" fmla="*/ 127984 h 1666359"/>
              <a:gd name="connsiteX5" fmla="*/ 0 w 4247852"/>
              <a:gd name="connsiteY5" fmla="*/ 0 h 1666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47852" h="1666359">
                <a:moveTo>
                  <a:pt x="0" y="0"/>
                </a:moveTo>
                <a:lnTo>
                  <a:pt x="4247852" y="0"/>
                </a:lnTo>
                <a:lnTo>
                  <a:pt x="4214944" y="127984"/>
                </a:lnTo>
                <a:cubicBezTo>
                  <a:pt x="3937734" y="1019240"/>
                  <a:pt x="3106401" y="1666359"/>
                  <a:pt x="2123926" y="1666359"/>
                </a:cubicBezTo>
                <a:cubicBezTo>
                  <a:pt x="1141451" y="1666359"/>
                  <a:pt x="310118" y="1019240"/>
                  <a:pt x="32908" y="127984"/>
                </a:cubicBezTo>
                <a:lnTo>
                  <a:pt x="0" y="0"/>
                </a:lnTo>
                <a:close/>
              </a:path>
            </a:pathLst>
          </a:cu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8" name="テキスト ボックス 7">
            <a:extLst>
              <a:ext uri="{FF2B5EF4-FFF2-40B4-BE49-F238E27FC236}">
                <a16:creationId xmlns:a16="http://schemas.microsoft.com/office/drawing/2014/main" id="{4FDAEECE-9E36-28A5-1EF3-213DB3600851}"/>
              </a:ext>
            </a:extLst>
          </p:cNvPr>
          <p:cNvSpPr txBox="1"/>
          <p:nvPr/>
        </p:nvSpPr>
        <p:spPr>
          <a:xfrm>
            <a:off x="6174110" y="1450826"/>
            <a:ext cx="2289409" cy="523220"/>
          </a:xfrm>
          <a:prstGeom prst="rect">
            <a:avLst/>
          </a:prstGeom>
          <a:noFill/>
        </p:spPr>
        <p:txBody>
          <a:bodyPr wrap="none" rtlCol="0">
            <a:spAutoFit/>
          </a:bodyPr>
          <a:lstStyle/>
          <a:p>
            <a:r>
              <a:rPr kumimoji="1" lang="ja-JP" altLang="en-US" sz="2800" dirty="0">
                <a:solidFill>
                  <a:schemeClr val="bg1"/>
                </a:solidFill>
                <a:latin typeface="HGP創英角ｺﾞｼｯｸUB" panose="020B0900000000000000" pitchFamily="50" charset="-128"/>
                <a:ea typeface="HGP創英角ｺﾞｼｯｸUB" panose="020B0900000000000000" pitchFamily="50" charset="-128"/>
              </a:rPr>
              <a:t>もっと詳しく！</a:t>
            </a:r>
            <a:endParaRPr kumimoji="1" lang="en-US" altLang="ja-JP" sz="28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9" name="テキスト ボックス 8">
            <a:extLst>
              <a:ext uri="{FF2B5EF4-FFF2-40B4-BE49-F238E27FC236}">
                <a16:creationId xmlns:a16="http://schemas.microsoft.com/office/drawing/2014/main" id="{D63F18A6-E535-F0BB-6BEE-7E10AE8F128F}"/>
              </a:ext>
            </a:extLst>
          </p:cNvPr>
          <p:cNvSpPr txBox="1"/>
          <p:nvPr/>
        </p:nvSpPr>
        <p:spPr>
          <a:xfrm>
            <a:off x="7030658" y="1318550"/>
            <a:ext cx="486966" cy="276999"/>
          </a:xfrm>
          <a:prstGeom prst="rect">
            <a:avLst/>
          </a:prstGeom>
          <a:noFill/>
        </p:spPr>
        <p:txBody>
          <a:bodyPr wrap="square" rtlCol="0">
            <a:spAutoFit/>
          </a:bodyPr>
          <a:lstStyle/>
          <a:p>
            <a:pPr algn="dist"/>
            <a:r>
              <a:rPr kumimoji="1" lang="ja-JP" altLang="en-US" sz="1200" dirty="0">
                <a:solidFill>
                  <a:schemeClr val="bg1"/>
                </a:solidFill>
                <a:latin typeface="HGP創英角ｺﾞｼｯｸUB" panose="020B0900000000000000" pitchFamily="50" charset="-128"/>
                <a:ea typeface="HGP創英角ｺﾞｼｯｸUB" panose="020B0900000000000000" pitchFamily="50" charset="-128"/>
              </a:rPr>
              <a:t>くわ</a:t>
            </a:r>
          </a:p>
        </p:txBody>
      </p:sp>
    </p:spTree>
    <p:extLst>
      <p:ext uri="{BB962C8B-B14F-4D97-AF65-F5344CB8AC3E}">
        <p14:creationId xmlns:p14="http://schemas.microsoft.com/office/powerpoint/2010/main" val="11692218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t>14</a:t>
            </a:fld>
            <a:endParaRPr kumimoji="1" lang="ja-JP" altLang="en-US" dirty="0"/>
          </a:p>
        </p:txBody>
      </p:sp>
      <p:grpSp>
        <p:nvGrpSpPr>
          <p:cNvPr id="46" name="グループ化 45"/>
          <p:cNvGrpSpPr/>
          <p:nvPr/>
        </p:nvGrpSpPr>
        <p:grpSpPr>
          <a:xfrm>
            <a:off x="489253" y="175570"/>
            <a:ext cx="8165495" cy="960125"/>
            <a:chOff x="489253" y="5338119"/>
            <a:chExt cx="8165495" cy="1111271"/>
          </a:xfrm>
        </p:grpSpPr>
        <p:sp>
          <p:nvSpPr>
            <p:cNvPr id="47" name="正方形/長方形 46"/>
            <p:cNvSpPr/>
            <p:nvPr/>
          </p:nvSpPr>
          <p:spPr>
            <a:xfrm>
              <a:off x="489253" y="5338119"/>
              <a:ext cx="8165495" cy="111127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p:cNvSpPr txBox="1"/>
            <p:nvPr/>
          </p:nvSpPr>
          <p:spPr>
            <a:xfrm>
              <a:off x="652658" y="5411266"/>
              <a:ext cx="7838684" cy="890569"/>
            </a:xfrm>
            <a:prstGeom prst="rect">
              <a:avLst/>
            </a:prstGeom>
            <a:noFill/>
          </p:spPr>
          <p:txBody>
            <a:bodyPr wrap="none" lIns="0" tIns="0" rIns="0" bIns="0" rtlCol="0">
              <a:spAutoFit/>
            </a:bodyPr>
            <a:lstStyle/>
            <a:p>
              <a:pPr algn="ctr">
                <a:lnSpc>
                  <a:spcPts val="6000"/>
                </a:lnSpc>
              </a:pPr>
              <a:r>
                <a:rPr kumimoji="1" lang="ja-JP" altLang="en-US" sz="5000" dirty="0">
                  <a:latin typeface="HGP創英角ｺﾞｼｯｸUB" panose="020B0900000000000000" pitchFamily="50" charset="-128"/>
                  <a:ea typeface="HGP創英角ｺﾞｼｯｸUB" panose="020B0900000000000000" pitchFamily="50" charset="-128"/>
                </a:rPr>
                <a:t>危険性</a:t>
              </a:r>
              <a:r>
                <a:rPr kumimoji="1" lang="ja-JP" altLang="en-US" sz="4000" dirty="0">
                  <a:effectLst/>
                  <a:latin typeface="HGP創英角ｺﾞｼｯｸUB" panose="020B0900000000000000" pitchFamily="50" charset="-128"/>
                  <a:ea typeface="HGP創英角ｺﾞｼｯｸUB" panose="020B0900000000000000" pitchFamily="50" charset="-128"/>
                </a:rPr>
                <a:t>についても</a:t>
              </a:r>
              <a:r>
                <a:rPr kumimoji="1" lang="ja-JP" altLang="en-US" sz="4800" dirty="0">
                  <a:effectLst/>
                  <a:latin typeface="HGP創英角ｺﾞｼｯｸUB" panose="020B0900000000000000" pitchFamily="50" charset="-128"/>
                  <a:ea typeface="HGP創英角ｺﾞｼｯｸUB" panose="020B0900000000000000" pitchFamily="50" charset="-128"/>
                </a:rPr>
                <a:t>考</a:t>
              </a:r>
              <a:r>
                <a:rPr kumimoji="1" lang="ja-JP" altLang="en-US" sz="4000" dirty="0">
                  <a:effectLst/>
                  <a:latin typeface="HGP創英角ｺﾞｼｯｸUB" panose="020B0900000000000000" pitchFamily="50" charset="-128"/>
                  <a:ea typeface="HGP創英角ｺﾞｼｯｸUB" panose="020B0900000000000000" pitchFamily="50" charset="-128"/>
                </a:rPr>
                <a:t>えてみましょう</a:t>
              </a:r>
              <a:endParaRPr kumimoji="1" lang="en-US" altLang="ja-JP" sz="4000" dirty="0">
                <a:effectLst/>
                <a:latin typeface="HGP創英角ｺﾞｼｯｸUB" panose="020B0900000000000000" pitchFamily="50" charset="-128"/>
                <a:ea typeface="HGP創英角ｺﾞｼｯｸUB" panose="020B0900000000000000" pitchFamily="50" charset="-128"/>
              </a:endParaRPr>
            </a:p>
          </p:txBody>
        </p:sp>
      </p:grpSp>
      <p:grpSp>
        <p:nvGrpSpPr>
          <p:cNvPr id="12" name="グループ化 11">
            <a:extLst>
              <a:ext uri="{FF2B5EF4-FFF2-40B4-BE49-F238E27FC236}">
                <a16:creationId xmlns:a16="http://schemas.microsoft.com/office/drawing/2014/main" id="{8F15AFF1-6EDD-6A7B-A383-5B8ADDD78C79}"/>
              </a:ext>
            </a:extLst>
          </p:cNvPr>
          <p:cNvGrpSpPr/>
          <p:nvPr/>
        </p:nvGrpSpPr>
        <p:grpSpPr>
          <a:xfrm>
            <a:off x="6197120" y="1857532"/>
            <a:ext cx="2609850" cy="901280"/>
            <a:chOff x="860965" y="5388395"/>
            <a:chExt cx="2609850" cy="901280"/>
          </a:xfrm>
        </p:grpSpPr>
        <p:sp>
          <p:nvSpPr>
            <p:cNvPr id="25" name="円/楕円 26">
              <a:extLst>
                <a:ext uri="{FF2B5EF4-FFF2-40B4-BE49-F238E27FC236}">
                  <a16:creationId xmlns:a16="http://schemas.microsoft.com/office/drawing/2014/main" id="{58E5BDDF-1D81-3DA0-3C7F-9BB054208D72}"/>
                </a:ext>
              </a:extLst>
            </p:cNvPr>
            <p:cNvSpPr/>
            <p:nvPr/>
          </p:nvSpPr>
          <p:spPr>
            <a:xfrm>
              <a:off x="860965" y="5388395"/>
              <a:ext cx="2609850" cy="901280"/>
            </a:xfrm>
            <a:prstGeom prst="ellipse">
              <a:avLst/>
            </a:prstGeom>
            <a:solidFill>
              <a:schemeClr val="bg1"/>
            </a:solidFill>
            <a:ln w="38100">
              <a:solidFill>
                <a:srgbClr val="AE48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0F6335BC-9C6D-6E15-A245-90128F618DA2}"/>
                </a:ext>
              </a:extLst>
            </p:cNvPr>
            <p:cNvSpPr txBox="1"/>
            <p:nvPr/>
          </p:nvSpPr>
          <p:spPr>
            <a:xfrm>
              <a:off x="1047635" y="5471931"/>
              <a:ext cx="2243693" cy="707886"/>
            </a:xfrm>
            <a:prstGeom prst="rect">
              <a:avLst/>
            </a:prstGeom>
            <a:noFill/>
          </p:spPr>
          <p:txBody>
            <a:bodyPr wrap="square" rtlCol="0">
              <a:spAutoFit/>
            </a:bodyPr>
            <a:lstStyle/>
            <a:p>
              <a:pPr algn="ctr"/>
              <a:r>
                <a:rPr kumimoji="1" lang="ja-JP" altLang="en-US" sz="4000" dirty="0">
                  <a:solidFill>
                    <a:srgbClr val="AE487B"/>
                  </a:solidFill>
                  <a:latin typeface="HGP創英角ｺﾞｼｯｸUB" panose="020B0900000000000000" pitchFamily="50" charset="-128"/>
                  <a:ea typeface="HGP創英角ｺﾞｼｯｸUB" panose="020B0900000000000000" pitchFamily="50" charset="-128"/>
                </a:rPr>
                <a:t>地すべり</a:t>
              </a:r>
            </a:p>
          </p:txBody>
        </p:sp>
      </p:grpSp>
      <p:pic>
        <p:nvPicPr>
          <p:cNvPr id="24" name="Picture 2" descr="地すべりモデルの画像">
            <a:extLst>
              <a:ext uri="{FF2B5EF4-FFF2-40B4-BE49-F238E27FC236}">
                <a16:creationId xmlns:a16="http://schemas.microsoft.com/office/drawing/2014/main" id="{E5EA0A6B-6E8C-ECB7-D6D7-A7BA0A871872}"/>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65425" y="2814963"/>
            <a:ext cx="2673240" cy="2160000"/>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グループ化 31">
            <a:extLst>
              <a:ext uri="{FF2B5EF4-FFF2-40B4-BE49-F238E27FC236}">
                <a16:creationId xmlns:a16="http://schemas.microsoft.com/office/drawing/2014/main" id="{951468CD-67BA-170C-D639-49A34AB301C1}"/>
              </a:ext>
            </a:extLst>
          </p:cNvPr>
          <p:cNvGrpSpPr/>
          <p:nvPr/>
        </p:nvGrpSpPr>
        <p:grpSpPr>
          <a:xfrm>
            <a:off x="3273920" y="1857532"/>
            <a:ext cx="2609850" cy="901280"/>
            <a:chOff x="860965" y="5388395"/>
            <a:chExt cx="2609850" cy="901280"/>
          </a:xfrm>
        </p:grpSpPr>
        <p:sp>
          <p:nvSpPr>
            <p:cNvPr id="34" name="円/楕円 30">
              <a:extLst>
                <a:ext uri="{FF2B5EF4-FFF2-40B4-BE49-F238E27FC236}">
                  <a16:creationId xmlns:a16="http://schemas.microsoft.com/office/drawing/2014/main" id="{818F3A1B-06A0-5798-B6C2-5BB5D1880213}"/>
                </a:ext>
              </a:extLst>
            </p:cNvPr>
            <p:cNvSpPr/>
            <p:nvPr/>
          </p:nvSpPr>
          <p:spPr>
            <a:xfrm>
              <a:off x="860965" y="5388395"/>
              <a:ext cx="2609850" cy="901280"/>
            </a:xfrm>
            <a:prstGeom prst="ellipse">
              <a:avLst/>
            </a:prstGeom>
            <a:solidFill>
              <a:schemeClr val="bg1"/>
            </a:solidFill>
            <a:ln w="38100">
              <a:solidFill>
                <a:srgbClr val="549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a:extLst>
                <a:ext uri="{FF2B5EF4-FFF2-40B4-BE49-F238E27FC236}">
                  <a16:creationId xmlns:a16="http://schemas.microsoft.com/office/drawing/2014/main" id="{AE9801B0-6C10-6C13-9B67-CEB12A253B55}"/>
                </a:ext>
              </a:extLst>
            </p:cNvPr>
            <p:cNvSpPr txBox="1"/>
            <p:nvPr/>
          </p:nvSpPr>
          <p:spPr>
            <a:xfrm>
              <a:off x="1047635" y="5471931"/>
              <a:ext cx="2243693" cy="707886"/>
            </a:xfrm>
            <a:prstGeom prst="rect">
              <a:avLst/>
            </a:prstGeom>
            <a:noFill/>
          </p:spPr>
          <p:txBody>
            <a:bodyPr wrap="square" rtlCol="0">
              <a:spAutoFit/>
            </a:bodyPr>
            <a:lstStyle/>
            <a:p>
              <a:pPr algn="ctr"/>
              <a:r>
                <a:rPr kumimoji="1" lang="ja-JP" altLang="en-US" sz="4000" dirty="0">
                  <a:solidFill>
                    <a:srgbClr val="549B2A"/>
                  </a:solidFill>
                  <a:latin typeface="HGP創英角ｺﾞｼｯｸUB" panose="020B0900000000000000" pitchFamily="50" charset="-128"/>
                  <a:ea typeface="HGP創英角ｺﾞｼｯｸUB" panose="020B0900000000000000" pitchFamily="50" charset="-128"/>
                </a:rPr>
                <a:t>土石流</a:t>
              </a:r>
            </a:p>
          </p:txBody>
        </p:sp>
      </p:grpSp>
      <p:pic>
        <p:nvPicPr>
          <p:cNvPr id="31" name="Picture 4" descr="土石流モデルの画像">
            <a:extLst>
              <a:ext uri="{FF2B5EF4-FFF2-40B4-BE49-F238E27FC236}">
                <a16:creationId xmlns:a16="http://schemas.microsoft.com/office/drawing/2014/main" id="{5BD44E9E-85BA-57FD-871E-2879404B807B}"/>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28835" y="2814963"/>
            <a:ext cx="2500020" cy="2160000"/>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グループ化 38">
            <a:extLst>
              <a:ext uri="{FF2B5EF4-FFF2-40B4-BE49-F238E27FC236}">
                <a16:creationId xmlns:a16="http://schemas.microsoft.com/office/drawing/2014/main" id="{6F66E11F-6679-9B27-567D-0283C472F053}"/>
              </a:ext>
            </a:extLst>
          </p:cNvPr>
          <p:cNvGrpSpPr/>
          <p:nvPr/>
        </p:nvGrpSpPr>
        <p:grpSpPr>
          <a:xfrm>
            <a:off x="355550" y="1857532"/>
            <a:ext cx="2609850" cy="901280"/>
            <a:chOff x="152400" y="5759819"/>
            <a:chExt cx="2609850" cy="901280"/>
          </a:xfrm>
        </p:grpSpPr>
        <p:grpSp>
          <p:nvGrpSpPr>
            <p:cNvPr id="49" name="グループ化 48">
              <a:extLst>
                <a:ext uri="{FF2B5EF4-FFF2-40B4-BE49-F238E27FC236}">
                  <a16:creationId xmlns:a16="http://schemas.microsoft.com/office/drawing/2014/main" id="{BE0906BB-3F58-E54D-F0D6-38C2B8C72348}"/>
                </a:ext>
              </a:extLst>
            </p:cNvPr>
            <p:cNvGrpSpPr/>
            <p:nvPr/>
          </p:nvGrpSpPr>
          <p:grpSpPr>
            <a:xfrm>
              <a:off x="152400" y="5759819"/>
              <a:ext cx="2609850" cy="901280"/>
              <a:chOff x="860965" y="5388395"/>
              <a:chExt cx="2609850" cy="901280"/>
            </a:xfrm>
          </p:grpSpPr>
          <p:sp>
            <p:nvSpPr>
              <p:cNvPr id="51" name="円/楕円 37">
                <a:extLst>
                  <a:ext uri="{FF2B5EF4-FFF2-40B4-BE49-F238E27FC236}">
                    <a16:creationId xmlns:a16="http://schemas.microsoft.com/office/drawing/2014/main" id="{63023B61-DBFD-A214-EE8A-E147A163E11E}"/>
                  </a:ext>
                </a:extLst>
              </p:cNvPr>
              <p:cNvSpPr/>
              <p:nvPr/>
            </p:nvSpPr>
            <p:spPr>
              <a:xfrm>
                <a:off x="860965" y="5388395"/>
                <a:ext cx="2609850" cy="901280"/>
              </a:xfrm>
              <a:prstGeom prst="ellipse">
                <a:avLst/>
              </a:prstGeom>
              <a:solidFill>
                <a:schemeClr val="bg1"/>
              </a:solidFill>
              <a:ln w="38100">
                <a:solidFill>
                  <a:srgbClr val="E66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テキスト ボックス 51">
                <a:extLst>
                  <a:ext uri="{FF2B5EF4-FFF2-40B4-BE49-F238E27FC236}">
                    <a16:creationId xmlns:a16="http://schemas.microsoft.com/office/drawing/2014/main" id="{1B4E33F0-9898-DCD2-4DF8-D06DEC0B0C6A}"/>
                  </a:ext>
                </a:extLst>
              </p:cNvPr>
              <p:cNvSpPr txBox="1"/>
              <p:nvPr/>
            </p:nvSpPr>
            <p:spPr>
              <a:xfrm>
                <a:off x="1047635" y="5471931"/>
                <a:ext cx="2243693" cy="707886"/>
              </a:xfrm>
              <a:prstGeom prst="rect">
                <a:avLst/>
              </a:prstGeom>
              <a:noFill/>
            </p:spPr>
            <p:txBody>
              <a:bodyPr wrap="square" rtlCol="0">
                <a:spAutoFit/>
              </a:bodyPr>
              <a:lstStyle/>
              <a:p>
                <a:pPr algn="ctr"/>
                <a:r>
                  <a:rPr kumimoji="1" lang="ja-JP" altLang="en-US" sz="4000" dirty="0">
                    <a:solidFill>
                      <a:srgbClr val="E66A04"/>
                    </a:solidFill>
                    <a:latin typeface="HGP創英角ｺﾞｼｯｸUB" panose="020B0900000000000000" pitchFamily="50" charset="-128"/>
                    <a:ea typeface="HGP創英角ｺﾞｼｯｸUB" panose="020B0900000000000000" pitchFamily="50" charset="-128"/>
                  </a:rPr>
                  <a:t>がけ崩れ</a:t>
                </a:r>
              </a:p>
            </p:txBody>
          </p:sp>
        </p:grpSp>
        <p:sp>
          <p:nvSpPr>
            <p:cNvPr id="50" name="テキスト ボックス 49">
              <a:extLst>
                <a:ext uri="{FF2B5EF4-FFF2-40B4-BE49-F238E27FC236}">
                  <a16:creationId xmlns:a16="http://schemas.microsoft.com/office/drawing/2014/main" id="{E80B58BF-B041-BE80-1240-5292E1958D25}"/>
                </a:ext>
              </a:extLst>
            </p:cNvPr>
            <p:cNvSpPr txBox="1"/>
            <p:nvPr/>
          </p:nvSpPr>
          <p:spPr>
            <a:xfrm>
              <a:off x="1533609" y="5830259"/>
              <a:ext cx="325354" cy="169277"/>
            </a:xfrm>
            <a:prstGeom prst="rect">
              <a:avLst/>
            </a:prstGeom>
            <a:noFill/>
          </p:spPr>
          <p:txBody>
            <a:bodyPr wrap="square" lIns="0" tIns="0" rIns="0" bIns="0" rtlCol="0" anchor="ctr" anchorCtr="0">
              <a:spAutoFit/>
            </a:bodyPr>
            <a:lstStyle/>
            <a:p>
              <a:pPr algn="dist"/>
              <a:r>
                <a:rPr kumimoji="1" lang="ja-JP" altLang="en-US" sz="1100" dirty="0">
                  <a:solidFill>
                    <a:srgbClr val="E66A04"/>
                  </a:solidFill>
                  <a:latin typeface="HGP創英角ｺﾞｼｯｸUB" panose="020B0900000000000000" pitchFamily="50" charset="-128"/>
                  <a:ea typeface="HGP創英角ｺﾞｼｯｸUB" panose="020B0900000000000000" pitchFamily="50" charset="-128"/>
                </a:rPr>
                <a:t>くず</a:t>
              </a:r>
            </a:p>
          </p:txBody>
        </p:sp>
      </p:grpSp>
      <p:pic>
        <p:nvPicPr>
          <p:cNvPr id="43" name="Picture 6" descr="がけ崩れモデルの画像">
            <a:extLst>
              <a:ext uri="{FF2B5EF4-FFF2-40B4-BE49-F238E27FC236}">
                <a16:creationId xmlns:a16="http://schemas.microsoft.com/office/drawing/2014/main" id="{2A2279E8-819A-FBE4-5095-04D2920AE659}"/>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0425" y="2814963"/>
            <a:ext cx="2660100" cy="2160000"/>
          </a:xfrm>
          <a:prstGeom prst="rect">
            <a:avLst/>
          </a:prstGeom>
          <a:noFill/>
          <a:extLst>
            <a:ext uri="{909E8E84-426E-40DD-AFC4-6F175D3DCCD1}">
              <a14:hiddenFill xmlns:a14="http://schemas.microsoft.com/office/drawing/2010/main">
                <a:solidFill>
                  <a:srgbClr val="FFFFFF"/>
                </a:solidFill>
              </a14:hiddenFill>
            </a:ext>
          </a:extLst>
        </p:spPr>
      </p:pic>
      <p:grpSp>
        <p:nvGrpSpPr>
          <p:cNvPr id="53" name="グループ化 52">
            <a:extLst>
              <a:ext uri="{FF2B5EF4-FFF2-40B4-BE49-F238E27FC236}">
                <a16:creationId xmlns:a16="http://schemas.microsoft.com/office/drawing/2014/main" id="{9066B5DE-C632-99EF-FC55-E5E8D57D6B77}"/>
              </a:ext>
            </a:extLst>
          </p:cNvPr>
          <p:cNvGrpSpPr/>
          <p:nvPr/>
        </p:nvGrpSpPr>
        <p:grpSpPr>
          <a:xfrm>
            <a:off x="6309597" y="5001643"/>
            <a:ext cx="2473434" cy="880422"/>
            <a:chOff x="6309597" y="1319615"/>
            <a:chExt cx="2473434" cy="880422"/>
          </a:xfrm>
        </p:grpSpPr>
        <p:sp>
          <p:nvSpPr>
            <p:cNvPr id="56" name="テキスト ボックス 55">
              <a:extLst>
                <a:ext uri="{FF2B5EF4-FFF2-40B4-BE49-F238E27FC236}">
                  <a16:creationId xmlns:a16="http://schemas.microsoft.com/office/drawing/2014/main" id="{6C8EF6F4-4289-F65D-82B9-C434C338242B}"/>
                </a:ext>
              </a:extLst>
            </p:cNvPr>
            <p:cNvSpPr txBox="1"/>
            <p:nvPr/>
          </p:nvSpPr>
          <p:spPr>
            <a:xfrm>
              <a:off x="6309597" y="1430596"/>
              <a:ext cx="2473434" cy="769441"/>
            </a:xfrm>
            <a:prstGeom prst="rect">
              <a:avLst/>
            </a:prstGeom>
            <a:noFill/>
          </p:spPr>
          <p:txBody>
            <a:bodyPr wrap="none" lIns="0" tIns="0" rIns="0" bIns="0" rtlCol="0">
              <a:spAutoFit/>
            </a:bodyPr>
            <a:lstStyle/>
            <a:p>
              <a:r>
                <a:rPr kumimoji="1" lang="ja-JP" altLang="en-US" sz="2500" dirty="0">
                  <a:solidFill>
                    <a:srgbClr val="AE487B"/>
                  </a:solidFill>
                  <a:latin typeface="HGP創英角ｺﾞｼｯｸUB" panose="020B0900000000000000" pitchFamily="50" charset="-128"/>
                  <a:ea typeface="HGP創英角ｺﾞｼｯｸUB" panose="020B0900000000000000" pitchFamily="50" charset="-128"/>
                </a:rPr>
                <a:t>広い範囲で土が</a:t>
              </a:r>
              <a:endParaRPr kumimoji="1" lang="en-US" altLang="ja-JP" sz="2500" dirty="0">
                <a:solidFill>
                  <a:srgbClr val="AE487B"/>
                </a:solidFill>
                <a:latin typeface="HGP創英角ｺﾞｼｯｸUB" panose="020B0900000000000000" pitchFamily="50" charset="-128"/>
                <a:ea typeface="HGP創英角ｺﾞｼｯｸUB" panose="020B0900000000000000" pitchFamily="50" charset="-128"/>
              </a:endParaRPr>
            </a:p>
            <a:p>
              <a:r>
                <a:rPr kumimoji="1" lang="ja-JP" altLang="en-US" sz="2500" dirty="0">
                  <a:solidFill>
                    <a:srgbClr val="AE487B"/>
                  </a:solidFill>
                  <a:latin typeface="HGP創英角ｺﾞｼｯｸUB" panose="020B0900000000000000" pitchFamily="50" charset="-128"/>
                  <a:ea typeface="HGP創英角ｺﾞｼｯｸUB" panose="020B0900000000000000" pitchFamily="50" charset="-128"/>
                </a:rPr>
                <a:t>すべり落ちている。</a:t>
              </a:r>
            </a:p>
          </p:txBody>
        </p:sp>
        <p:sp>
          <p:nvSpPr>
            <p:cNvPr id="57" name="テキスト ボックス 56">
              <a:extLst>
                <a:ext uri="{FF2B5EF4-FFF2-40B4-BE49-F238E27FC236}">
                  <a16:creationId xmlns:a16="http://schemas.microsoft.com/office/drawing/2014/main" id="{98648634-67D5-83D0-E6F9-2407440F70BD}"/>
                </a:ext>
              </a:extLst>
            </p:cNvPr>
            <p:cNvSpPr txBox="1"/>
            <p:nvPr/>
          </p:nvSpPr>
          <p:spPr>
            <a:xfrm>
              <a:off x="6954463" y="1319615"/>
              <a:ext cx="498116" cy="169277"/>
            </a:xfrm>
            <a:prstGeom prst="rect">
              <a:avLst/>
            </a:prstGeom>
            <a:noFill/>
          </p:spPr>
          <p:txBody>
            <a:bodyPr wrap="square" lIns="0" tIns="0" rIns="0" bIns="0" rtlCol="0">
              <a:spAutoFit/>
            </a:bodyPr>
            <a:lstStyle/>
            <a:p>
              <a:pPr algn="dist"/>
              <a:r>
                <a:rPr kumimoji="1" lang="ja-JP" altLang="en-US" sz="1100" dirty="0">
                  <a:solidFill>
                    <a:srgbClr val="AE487B"/>
                  </a:solidFill>
                  <a:latin typeface="HGP創英角ｺﾞｼｯｸUB" panose="020B0900000000000000" pitchFamily="50" charset="-128"/>
                  <a:ea typeface="HGP創英角ｺﾞｼｯｸUB" panose="020B0900000000000000" pitchFamily="50" charset="-128"/>
                </a:rPr>
                <a:t>はん　い</a:t>
              </a:r>
            </a:p>
          </p:txBody>
        </p:sp>
      </p:grpSp>
      <p:sp>
        <p:nvSpPr>
          <p:cNvPr id="64" name="テキスト ボックス 63">
            <a:extLst>
              <a:ext uri="{FF2B5EF4-FFF2-40B4-BE49-F238E27FC236}">
                <a16:creationId xmlns:a16="http://schemas.microsoft.com/office/drawing/2014/main" id="{8FBAE842-8855-48EE-CA12-38A56FEDA32F}"/>
              </a:ext>
            </a:extLst>
          </p:cNvPr>
          <p:cNvSpPr txBox="1"/>
          <p:nvPr/>
        </p:nvSpPr>
        <p:spPr>
          <a:xfrm>
            <a:off x="3507245" y="5042476"/>
            <a:ext cx="2266646" cy="839589"/>
          </a:xfrm>
          <a:prstGeom prst="rect">
            <a:avLst/>
          </a:prstGeom>
          <a:noFill/>
        </p:spPr>
        <p:txBody>
          <a:bodyPr wrap="none" lIns="0" tIns="0" rIns="0" bIns="0" rtlCol="0">
            <a:spAutoFit/>
          </a:bodyPr>
          <a:lstStyle/>
          <a:p>
            <a:pPr>
              <a:lnSpc>
                <a:spcPts val="3500"/>
              </a:lnSpc>
            </a:pPr>
            <a:r>
              <a:rPr kumimoji="1" lang="ja-JP" altLang="en-US" sz="2500" dirty="0">
                <a:solidFill>
                  <a:srgbClr val="549B2A"/>
                </a:solidFill>
                <a:latin typeface="HGP創英角ｺﾞｼｯｸUB" panose="020B0900000000000000" pitchFamily="50" charset="-128"/>
                <a:ea typeface="HGP創英角ｺﾞｼｯｸUB" panose="020B0900000000000000" pitchFamily="50" charset="-128"/>
              </a:rPr>
              <a:t>山から土が</a:t>
            </a:r>
            <a:endParaRPr kumimoji="1" lang="en-US" altLang="ja-JP" sz="2500" dirty="0">
              <a:solidFill>
                <a:srgbClr val="549B2A"/>
              </a:solidFill>
              <a:latin typeface="HGP創英角ｺﾞｼｯｸUB" panose="020B0900000000000000" pitchFamily="50" charset="-128"/>
              <a:ea typeface="HGP創英角ｺﾞｼｯｸUB" panose="020B0900000000000000" pitchFamily="50" charset="-128"/>
            </a:endParaRPr>
          </a:p>
          <a:p>
            <a:pPr>
              <a:lnSpc>
                <a:spcPts val="3500"/>
              </a:lnSpc>
            </a:pPr>
            <a:r>
              <a:rPr kumimoji="1" lang="ja-JP" altLang="en-US" sz="2500" dirty="0">
                <a:solidFill>
                  <a:srgbClr val="549B2A"/>
                </a:solidFill>
                <a:latin typeface="HGP創英角ｺﾞｼｯｸUB" panose="020B0900000000000000" pitchFamily="50" charset="-128"/>
                <a:ea typeface="HGP創英角ｺﾞｼｯｸUB" panose="020B0900000000000000" pitchFamily="50" charset="-128"/>
              </a:rPr>
              <a:t>流れ落ちている。</a:t>
            </a:r>
          </a:p>
        </p:txBody>
      </p:sp>
      <p:grpSp>
        <p:nvGrpSpPr>
          <p:cNvPr id="70" name="グループ化 69">
            <a:extLst>
              <a:ext uri="{FF2B5EF4-FFF2-40B4-BE49-F238E27FC236}">
                <a16:creationId xmlns:a16="http://schemas.microsoft.com/office/drawing/2014/main" id="{BBF6F384-3932-54D4-9415-8CCECDA2DDEB}"/>
              </a:ext>
            </a:extLst>
          </p:cNvPr>
          <p:cNvGrpSpPr/>
          <p:nvPr/>
        </p:nvGrpSpPr>
        <p:grpSpPr>
          <a:xfrm>
            <a:off x="392595" y="4940935"/>
            <a:ext cx="2564805" cy="941130"/>
            <a:chOff x="392595" y="1329055"/>
            <a:chExt cx="2564805" cy="941130"/>
          </a:xfrm>
        </p:grpSpPr>
        <p:sp>
          <p:nvSpPr>
            <p:cNvPr id="73" name="テキスト ボックス 72">
              <a:extLst>
                <a:ext uri="{FF2B5EF4-FFF2-40B4-BE49-F238E27FC236}">
                  <a16:creationId xmlns:a16="http://schemas.microsoft.com/office/drawing/2014/main" id="{891692F2-23C8-BAE2-E31C-48BCE2D69F96}"/>
                </a:ext>
              </a:extLst>
            </p:cNvPr>
            <p:cNvSpPr txBox="1"/>
            <p:nvPr/>
          </p:nvSpPr>
          <p:spPr>
            <a:xfrm>
              <a:off x="392595" y="1430596"/>
              <a:ext cx="2564805" cy="839589"/>
            </a:xfrm>
            <a:prstGeom prst="rect">
              <a:avLst/>
            </a:prstGeom>
            <a:noFill/>
          </p:spPr>
          <p:txBody>
            <a:bodyPr wrap="none" lIns="0" tIns="0" rIns="0" bIns="0" rtlCol="0">
              <a:spAutoFit/>
            </a:bodyPr>
            <a:lstStyle/>
            <a:p>
              <a:pPr>
                <a:lnSpc>
                  <a:spcPts val="3500"/>
                </a:lnSpc>
              </a:pPr>
              <a:r>
                <a:rPr kumimoji="1" lang="ja-JP" altLang="en-US" sz="2500" dirty="0">
                  <a:solidFill>
                    <a:srgbClr val="E66A04"/>
                  </a:solidFill>
                  <a:latin typeface="HGP創英角ｺﾞｼｯｸUB" panose="020B0900000000000000" pitchFamily="50" charset="-128"/>
                  <a:ea typeface="HGP創英角ｺﾞｼｯｸUB" panose="020B0900000000000000" pitchFamily="50" charset="-128"/>
                </a:rPr>
                <a:t>木が倒れ、</a:t>
              </a:r>
              <a:endParaRPr kumimoji="1" lang="en-US" altLang="ja-JP" sz="2500" dirty="0">
                <a:solidFill>
                  <a:srgbClr val="E66A04"/>
                </a:solidFill>
                <a:latin typeface="HGP創英角ｺﾞｼｯｸUB" panose="020B0900000000000000" pitchFamily="50" charset="-128"/>
                <a:ea typeface="HGP創英角ｺﾞｼｯｸUB" panose="020B0900000000000000" pitchFamily="50" charset="-128"/>
              </a:endParaRPr>
            </a:p>
            <a:p>
              <a:pPr>
                <a:lnSpc>
                  <a:spcPts val="3500"/>
                </a:lnSpc>
              </a:pPr>
              <a:r>
                <a:rPr kumimoji="1" lang="ja-JP" altLang="en-US" sz="2500" dirty="0">
                  <a:solidFill>
                    <a:srgbClr val="E66A04"/>
                  </a:solidFill>
                  <a:latin typeface="HGP創英角ｺﾞｼｯｸUB" panose="020B0900000000000000" pitchFamily="50" charset="-128"/>
                  <a:ea typeface="HGP創英角ｺﾞｼｯｸUB" panose="020B0900000000000000" pitchFamily="50" charset="-128"/>
                </a:rPr>
                <a:t>がけが崩れている。</a:t>
              </a:r>
            </a:p>
          </p:txBody>
        </p:sp>
        <p:sp>
          <p:nvSpPr>
            <p:cNvPr id="74" name="テキスト ボックス 73">
              <a:extLst>
                <a:ext uri="{FF2B5EF4-FFF2-40B4-BE49-F238E27FC236}">
                  <a16:creationId xmlns:a16="http://schemas.microsoft.com/office/drawing/2014/main" id="{5A7B7B59-9F06-D934-FD78-2646528923F8}"/>
                </a:ext>
              </a:extLst>
            </p:cNvPr>
            <p:cNvSpPr txBox="1"/>
            <p:nvPr/>
          </p:nvSpPr>
          <p:spPr>
            <a:xfrm>
              <a:off x="1325700" y="1793765"/>
              <a:ext cx="221214" cy="169277"/>
            </a:xfrm>
            <a:prstGeom prst="rect">
              <a:avLst/>
            </a:prstGeom>
            <a:noFill/>
          </p:spPr>
          <p:txBody>
            <a:bodyPr wrap="none" lIns="0" tIns="0" rIns="0" bIns="0" rtlCol="0">
              <a:spAutoFit/>
            </a:bodyPr>
            <a:lstStyle/>
            <a:p>
              <a:pPr algn="ctr"/>
              <a:r>
                <a:rPr kumimoji="1" lang="ja-JP" altLang="en-US" sz="1100" dirty="0">
                  <a:solidFill>
                    <a:srgbClr val="E66A04"/>
                  </a:solidFill>
                  <a:latin typeface="HGP創英角ｺﾞｼｯｸUB" panose="020B0900000000000000" pitchFamily="50" charset="-128"/>
                  <a:ea typeface="HGP創英角ｺﾞｼｯｸUB" panose="020B0900000000000000" pitchFamily="50" charset="-128"/>
                </a:rPr>
                <a:t>くず</a:t>
              </a:r>
            </a:p>
          </p:txBody>
        </p:sp>
        <p:sp>
          <p:nvSpPr>
            <p:cNvPr id="75" name="テキスト ボックス 74">
              <a:extLst>
                <a:ext uri="{FF2B5EF4-FFF2-40B4-BE49-F238E27FC236}">
                  <a16:creationId xmlns:a16="http://schemas.microsoft.com/office/drawing/2014/main" id="{4DD0257D-A7F4-26AE-AFEB-767643D82FA8}"/>
                </a:ext>
              </a:extLst>
            </p:cNvPr>
            <p:cNvSpPr txBox="1"/>
            <p:nvPr/>
          </p:nvSpPr>
          <p:spPr>
            <a:xfrm>
              <a:off x="1042310" y="1329055"/>
              <a:ext cx="253274" cy="169277"/>
            </a:xfrm>
            <a:prstGeom prst="rect">
              <a:avLst/>
            </a:prstGeom>
            <a:noFill/>
          </p:spPr>
          <p:txBody>
            <a:bodyPr wrap="none" lIns="0" tIns="0" rIns="0" bIns="0" rtlCol="0">
              <a:spAutoFit/>
            </a:bodyPr>
            <a:lstStyle/>
            <a:p>
              <a:pPr algn="ctr"/>
              <a:r>
                <a:rPr kumimoji="1" lang="ja-JP" altLang="en-US" sz="1100" dirty="0">
                  <a:solidFill>
                    <a:srgbClr val="E66A04"/>
                  </a:solidFill>
                  <a:latin typeface="HGP創英角ｺﾞｼｯｸUB" panose="020B0900000000000000" pitchFamily="50" charset="-128"/>
                  <a:ea typeface="HGP創英角ｺﾞｼｯｸUB" panose="020B0900000000000000" pitchFamily="50" charset="-128"/>
                </a:rPr>
                <a:t>たお</a:t>
              </a:r>
            </a:p>
          </p:txBody>
        </p:sp>
      </p:grpSp>
      <p:sp>
        <p:nvSpPr>
          <p:cNvPr id="4" name="テキスト ボックス 3">
            <a:extLst>
              <a:ext uri="{FF2B5EF4-FFF2-40B4-BE49-F238E27FC236}">
                <a16:creationId xmlns:a16="http://schemas.microsoft.com/office/drawing/2014/main" id="{E8B696A5-9F1D-67F3-F2F1-825B38E2C529}"/>
              </a:ext>
            </a:extLst>
          </p:cNvPr>
          <p:cNvSpPr txBox="1"/>
          <p:nvPr/>
        </p:nvSpPr>
        <p:spPr>
          <a:xfrm>
            <a:off x="881730" y="84879"/>
            <a:ext cx="1692000" cy="307777"/>
          </a:xfrm>
          <a:prstGeom prst="rect">
            <a:avLst/>
          </a:prstGeom>
          <a:noFill/>
        </p:spPr>
        <p:txBody>
          <a:bodyPr wrap="square" rtlCol="0">
            <a:spAutoFit/>
          </a:bodyPr>
          <a:lstStyle/>
          <a:p>
            <a:r>
              <a:rPr kumimoji="1" lang="ja-JP" altLang="en-US" sz="1400" dirty="0">
                <a:latin typeface="HGP創英角ｺﾞｼｯｸUB" panose="020B0900000000000000" pitchFamily="50" charset="-128"/>
                <a:ea typeface="HGP創英角ｺﾞｼｯｸUB" panose="020B0900000000000000" pitchFamily="50" charset="-128"/>
              </a:rPr>
              <a:t>き　　　けん　　　せい</a:t>
            </a:r>
            <a:endParaRPr kumimoji="1" lang="en-US" altLang="ja-JP" sz="1050" dirty="0">
              <a:effectLst/>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1536291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FBAC6B-7A83-0CBA-3B40-B3771DDB4CB2}"/>
            </a:ext>
          </a:extLst>
        </p:cNvPr>
        <p:cNvGrpSpPr/>
        <p:nvPr/>
      </p:nvGrpSpPr>
      <p:grpSpPr>
        <a:xfrm>
          <a:off x="0" y="0"/>
          <a:ext cx="0" cy="0"/>
          <a:chOff x="0" y="0"/>
          <a:chExt cx="0" cy="0"/>
        </a:xfrm>
      </p:grpSpPr>
      <p:pic>
        <p:nvPicPr>
          <p:cNvPr id="53" name="図 52">
            <a:extLst>
              <a:ext uri="{FF2B5EF4-FFF2-40B4-BE49-F238E27FC236}">
                <a16:creationId xmlns:a16="http://schemas.microsoft.com/office/drawing/2014/main" id="{99F4EA53-2122-7483-17B2-557A033010FD}"/>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 y="-1"/>
            <a:ext cx="5399999" cy="4049999"/>
          </a:xfrm>
          <a:prstGeom prst="rect">
            <a:avLst/>
          </a:prstGeom>
        </p:spPr>
      </p:pic>
      <p:pic>
        <p:nvPicPr>
          <p:cNvPr id="51" name="Picture 6" descr="がけ崩れモデルの画像">
            <a:extLst>
              <a:ext uri="{FF2B5EF4-FFF2-40B4-BE49-F238E27FC236}">
                <a16:creationId xmlns:a16="http://schemas.microsoft.com/office/drawing/2014/main" id="{F33912E2-362D-06F6-DF98-1538A6D2C3CC}"/>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3036" y="4110885"/>
            <a:ext cx="3240000" cy="2630878"/>
          </a:xfrm>
          <a:prstGeom prst="rect">
            <a:avLst/>
          </a:prstGeom>
          <a:noFill/>
          <a:extLst>
            <a:ext uri="{909E8E84-426E-40DD-AFC4-6F175D3DCCD1}">
              <a14:hiddenFill xmlns:a14="http://schemas.microsoft.com/office/drawing/2010/main">
                <a:solidFill>
                  <a:srgbClr val="FFFFFF"/>
                </a:solidFill>
              </a14:hiddenFill>
            </a:ext>
          </a:extLst>
        </p:spPr>
      </p:pic>
      <p:grpSp>
        <p:nvGrpSpPr>
          <p:cNvPr id="8" name="グループ化 7">
            <a:extLst>
              <a:ext uri="{FF2B5EF4-FFF2-40B4-BE49-F238E27FC236}">
                <a16:creationId xmlns:a16="http://schemas.microsoft.com/office/drawing/2014/main" id="{94ABBCE1-058A-A18F-5E37-438FC4B3425E}"/>
              </a:ext>
            </a:extLst>
          </p:cNvPr>
          <p:cNvGrpSpPr/>
          <p:nvPr/>
        </p:nvGrpSpPr>
        <p:grpSpPr>
          <a:xfrm>
            <a:off x="137958" y="186321"/>
            <a:ext cx="2609850" cy="901280"/>
            <a:chOff x="152400" y="5823319"/>
            <a:chExt cx="2609850" cy="901280"/>
          </a:xfrm>
        </p:grpSpPr>
        <p:grpSp>
          <p:nvGrpSpPr>
            <p:cNvPr id="9" name="グループ化 8">
              <a:extLst>
                <a:ext uri="{FF2B5EF4-FFF2-40B4-BE49-F238E27FC236}">
                  <a16:creationId xmlns:a16="http://schemas.microsoft.com/office/drawing/2014/main" id="{D5569D81-FAE5-28E3-22BC-2B648FE42ABE}"/>
                </a:ext>
              </a:extLst>
            </p:cNvPr>
            <p:cNvGrpSpPr/>
            <p:nvPr/>
          </p:nvGrpSpPr>
          <p:grpSpPr>
            <a:xfrm>
              <a:off x="152400" y="5823319"/>
              <a:ext cx="2609850" cy="901280"/>
              <a:chOff x="860965" y="5451895"/>
              <a:chExt cx="2609850" cy="901280"/>
            </a:xfrm>
          </p:grpSpPr>
          <p:sp>
            <p:nvSpPr>
              <p:cNvPr id="11" name="円/楕円 10">
                <a:extLst>
                  <a:ext uri="{FF2B5EF4-FFF2-40B4-BE49-F238E27FC236}">
                    <a16:creationId xmlns:a16="http://schemas.microsoft.com/office/drawing/2014/main" id="{9C08C3B4-B5B7-D0AD-C1E7-54584BA5AF12}"/>
                  </a:ext>
                </a:extLst>
              </p:cNvPr>
              <p:cNvSpPr/>
              <p:nvPr/>
            </p:nvSpPr>
            <p:spPr>
              <a:xfrm>
                <a:off x="860965" y="5451895"/>
                <a:ext cx="2609850" cy="901280"/>
              </a:xfrm>
              <a:prstGeom prst="ellipse">
                <a:avLst/>
              </a:prstGeom>
              <a:solidFill>
                <a:schemeClr val="bg1"/>
              </a:solidFill>
              <a:ln w="38100">
                <a:solidFill>
                  <a:srgbClr val="E66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17C0B59A-BAE8-1E35-CCF6-7381EF9332B8}"/>
                  </a:ext>
                </a:extLst>
              </p:cNvPr>
              <p:cNvSpPr txBox="1"/>
              <p:nvPr/>
            </p:nvSpPr>
            <p:spPr>
              <a:xfrm>
                <a:off x="1047635" y="5510492"/>
                <a:ext cx="2243693" cy="707886"/>
              </a:xfrm>
              <a:prstGeom prst="rect">
                <a:avLst/>
              </a:prstGeom>
              <a:noFill/>
            </p:spPr>
            <p:txBody>
              <a:bodyPr wrap="square" rtlCol="0">
                <a:spAutoFit/>
              </a:bodyPr>
              <a:lstStyle/>
              <a:p>
                <a:pPr algn="ctr"/>
                <a:r>
                  <a:rPr kumimoji="1" lang="ja-JP" altLang="en-US" sz="4000" dirty="0">
                    <a:solidFill>
                      <a:srgbClr val="E66A04"/>
                    </a:solidFill>
                    <a:latin typeface="HGP創英角ｺﾞｼｯｸUB" panose="020B0900000000000000" pitchFamily="50" charset="-128"/>
                    <a:ea typeface="HGP創英角ｺﾞｼｯｸUB" panose="020B0900000000000000" pitchFamily="50" charset="-128"/>
                  </a:rPr>
                  <a:t>がけ崩れ</a:t>
                </a:r>
              </a:p>
            </p:txBody>
          </p:sp>
        </p:grpSp>
        <p:sp>
          <p:nvSpPr>
            <p:cNvPr id="10" name="テキスト ボックス 9">
              <a:extLst>
                <a:ext uri="{FF2B5EF4-FFF2-40B4-BE49-F238E27FC236}">
                  <a16:creationId xmlns:a16="http://schemas.microsoft.com/office/drawing/2014/main" id="{CA6E868B-EF97-9B26-4C5F-8B2EAE9F5146}"/>
                </a:ext>
              </a:extLst>
            </p:cNvPr>
            <p:cNvSpPr txBox="1"/>
            <p:nvPr/>
          </p:nvSpPr>
          <p:spPr>
            <a:xfrm>
              <a:off x="1533609" y="5868820"/>
              <a:ext cx="325354" cy="169277"/>
            </a:xfrm>
            <a:prstGeom prst="rect">
              <a:avLst/>
            </a:prstGeom>
            <a:noFill/>
          </p:spPr>
          <p:txBody>
            <a:bodyPr wrap="square" lIns="0" tIns="0" rIns="0" bIns="0" rtlCol="0" anchor="ctr" anchorCtr="0">
              <a:spAutoFit/>
            </a:bodyPr>
            <a:lstStyle/>
            <a:p>
              <a:pPr algn="dist"/>
              <a:r>
                <a:rPr kumimoji="1" lang="ja-JP" altLang="en-US" sz="1100" dirty="0">
                  <a:solidFill>
                    <a:srgbClr val="E66A04"/>
                  </a:solidFill>
                  <a:latin typeface="HGP創英角ｺﾞｼｯｸUB" panose="020B0900000000000000" pitchFamily="50" charset="-128"/>
                  <a:ea typeface="HGP創英角ｺﾞｼｯｸUB" panose="020B0900000000000000" pitchFamily="50" charset="-128"/>
                </a:rPr>
                <a:t>くず</a:t>
              </a:r>
            </a:p>
          </p:txBody>
        </p:sp>
      </p:grpSp>
      <p:sp>
        <p:nvSpPr>
          <p:cNvPr id="14" name="テキスト ボックス 13">
            <a:extLst>
              <a:ext uri="{FF2B5EF4-FFF2-40B4-BE49-F238E27FC236}">
                <a16:creationId xmlns:a16="http://schemas.microsoft.com/office/drawing/2014/main" id="{8F53D62A-2EB1-E6DC-2660-69BF79AFDC19}"/>
              </a:ext>
            </a:extLst>
          </p:cNvPr>
          <p:cNvSpPr txBox="1"/>
          <p:nvPr/>
        </p:nvSpPr>
        <p:spPr>
          <a:xfrm>
            <a:off x="3620686" y="106418"/>
            <a:ext cx="1615827" cy="384721"/>
          </a:xfrm>
          <a:prstGeom prst="rect">
            <a:avLst/>
          </a:prstGeom>
          <a:noFill/>
        </p:spPr>
        <p:txBody>
          <a:bodyPr wrap="none" lIns="0" tIns="0" rIns="0" bIns="0" rtlCol="0">
            <a:spAutoFit/>
          </a:bodyPr>
          <a:lstStyle/>
          <a:p>
            <a:pPr algn="r"/>
            <a:r>
              <a:rPr kumimoji="1" lang="ja-JP" altLang="en-US" sz="1400" b="1"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令和元年東日本台風</a:t>
            </a:r>
            <a:endParaRPr kumimoji="1" lang="en-US" altLang="ja-JP" sz="1400" b="1"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endParaRPr>
          </a:p>
          <a:p>
            <a:pPr algn="r"/>
            <a:r>
              <a:rPr kumimoji="1" lang="ja-JP" altLang="en-US" sz="11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a:t>
            </a:r>
            <a:r>
              <a:rPr kumimoji="1" lang="en-US" altLang="ja-JP" sz="11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2019</a:t>
            </a:r>
            <a:r>
              <a:rPr kumimoji="1" lang="ja-JP" altLang="en-US" sz="11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年</a:t>
            </a:r>
            <a:r>
              <a:rPr kumimoji="1" lang="en-US" altLang="ja-JP" sz="11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10</a:t>
            </a:r>
            <a:r>
              <a:rPr kumimoji="1" lang="ja-JP" altLang="en-US" sz="11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月</a:t>
            </a:r>
            <a:r>
              <a:rPr kumimoji="1" lang="en-US" altLang="ja-JP" sz="11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12</a:t>
            </a:r>
            <a:r>
              <a:rPr kumimoji="1" lang="ja-JP" altLang="en-US" sz="11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日撮影）</a:t>
            </a:r>
          </a:p>
        </p:txBody>
      </p:sp>
      <p:sp>
        <p:nvSpPr>
          <p:cNvPr id="16" name="正方形/長方形 15">
            <a:extLst>
              <a:ext uri="{FF2B5EF4-FFF2-40B4-BE49-F238E27FC236}">
                <a16:creationId xmlns:a16="http://schemas.microsoft.com/office/drawing/2014/main" id="{BC28128B-F937-371F-2EB4-003A928F546D}"/>
              </a:ext>
            </a:extLst>
          </p:cNvPr>
          <p:cNvSpPr/>
          <p:nvPr/>
        </p:nvSpPr>
        <p:spPr>
          <a:xfrm>
            <a:off x="198319" y="3587441"/>
            <a:ext cx="1962397" cy="400110"/>
          </a:xfrm>
          <a:prstGeom prst="rect">
            <a:avLst/>
          </a:prstGeom>
        </p:spPr>
        <p:txBody>
          <a:bodyPr wrap="none">
            <a:spAutoFit/>
          </a:bodyPr>
          <a:lstStyle/>
          <a:p>
            <a:r>
              <a:rPr lang="ja-JP" altLang="en-US" sz="2000" dirty="0">
                <a:effectLst>
                  <a:glow rad="127000">
                    <a:schemeClr val="bg1"/>
                  </a:glow>
                </a:effectLst>
                <a:latin typeface="HGP創英角ｺﾞｼｯｸUB" panose="020B0900000000000000" pitchFamily="50" charset="-128"/>
                <a:ea typeface="HGP創英角ｺﾞｼｯｸUB" panose="020B0900000000000000" pitchFamily="50" charset="-128"/>
              </a:rPr>
              <a:t>群馬</a:t>
            </a:r>
            <a:r>
              <a:rPr lang="ja-JP" altLang="en-US" sz="1600" dirty="0">
                <a:effectLst>
                  <a:glow rad="127000">
                    <a:schemeClr val="bg1"/>
                  </a:glow>
                </a:effectLst>
                <a:latin typeface="HGP創英角ｺﾞｼｯｸUB" panose="020B0900000000000000" pitchFamily="50" charset="-128"/>
                <a:ea typeface="HGP創英角ｺﾞｼｯｸUB" panose="020B0900000000000000" pitchFamily="50" charset="-128"/>
              </a:rPr>
              <a:t>県</a:t>
            </a:r>
            <a:r>
              <a:rPr lang="ja-JP" altLang="en-US" sz="2000" dirty="0">
                <a:effectLst>
                  <a:glow rad="127000">
                    <a:schemeClr val="bg1"/>
                  </a:glow>
                </a:effectLst>
                <a:latin typeface="HGP創英角ｺﾞｼｯｸUB" panose="020B0900000000000000" pitchFamily="50" charset="-128"/>
                <a:ea typeface="HGP創英角ｺﾞｼｯｸUB" panose="020B0900000000000000" pitchFamily="50" charset="-128"/>
              </a:rPr>
              <a:t> 下仁田</a:t>
            </a:r>
            <a:r>
              <a:rPr lang="ja-JP" altLang="en-US" sz="1600" dirty="0">
                <a:effectLst>
                  <a:glow rad="127000">
                    <a:schemeClr val="bg1"/>
                  </a:glow>
                </a:effectLst>
                <a:latin typeface="HGP創英角ｺﾞｼｯｸUB" panose="020B0900000000000000" pitchFamily="50" charset="-128"/>
                <a:ea typeface="HGP創英角ｺﾞｼｯｸUB" panose="020B0900000000000000" pitchFamily="50" charset="-128"/>
              </a:rPr>
              <a:t>町</a:t>
            </a:r>
          </a:p>
        </p:txBody>
      </p:sp>
      <p:pic>
        <p:nvPicPr>
          <p:cNvPr id="2050" name="Picture 2" descr="がけ崩れメカニズムの画像">
            <a:extLst>
              <a:ext uri="{FF2B5EF4-FFF2-40B4-BE49-F238E27FC236}">
                <a16:creationId xmlns:a16="http://schemas.microsoft.com/office/drawing/2014/main" id="{E0BDCFA8-6FDF-D6B5-5D8C-AEB138BB5B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4000" y="3440279"/>
            <a:ext cx="5400000" cy="3417721"/>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ー 1">
            <a:extLst>
              <a:ext uri="{FF2B5EF4-FFF2-40B4-BE49-F238E27FC236}">
                <a16:creationId xmlns:a16="http://schemas.microsoft.com/office/drawing/2014/main" id="{C9125964-DEF8-6B80-2A33-222DEB9B2C47}"/>
              </a:ext>
            </a:extLst>
          </p:cNvPr>
          <p:cNvSpPr>
            <a:spLocks noGrp="1"/>
          </p:cNvSpPr>
          <p:nvPr>
            <p:ph type="sldNum" sz="quarter" idx="12"/>
          </p:nvPr>
        </p:nvSpPr>
        <p:spPr/>
        <p:txBody>
          <a:bodyPr/>
          <a:lstStyle/>
          <a:p>
            <a:fld id="{24C545B7-4A76-41C6-A249-81AA962B1F89}" type="slidenum">
              <a:rPr kumimoji="1" lang="ja-JP" altLang="en-US" smtClean="0"/>
              <a:t>15</a:t>
            </a:fld>
            <a:endParaRPr kumimoji="1" lang="ja-JP" altLang="en-US"/>
          </a:p>
        </p:txBody>
      </p:sp>
      <p:grpSp>
        <p:nvGrpSpPr>
          <p:cNvPr id="19" name="グループ化 18">
            <a:extLst>
              <a:ext uri="{FF2B5EF4-FFF2-40B4-BE49-F238E27FC236}">
                <a16:creationId xmlns:a16="http://schemas.microsoft.com/office/drawing/2014/main" id="{7FB2A7CB-12FF-F72F-5629-6880DBAEF8DC}"/>
              </a:ext>
            </a:extLst>
          </p:cNvPr>
          <p:cNvGrpSpPr/>
          <p:nvPr/>
        </p:nvGrpSpPr>
        <p:grpSpPr>
          <a:xfrm>
            <a:off x="356716" y="1331144"/>
            <a:ext cx="8430568" cy="1452462"/>
            <a:chOff x="356716" y="1331144"/>
            <a:chExt cx="8430568" cy="1452462"/>
          </a:xfrm>
          <a:effectLst>
            <a:outerShdw blurRad="63500" sx="102000" sy="102000" algn="ctr" rotWithShape="0">
              <a:prstClr val="black">
                <a:alpha val="40000"/>
              </a:prstClr>
            </a:outerShdw>
          </a:effectLst>
        </p:grpSpPr>
        <p:grpSp>
          <p:nvGrpSpPr>
            <p:cNvPr id="20" name="グループ化 19">
              <a:extLst>
                <a:ext uri="{FF2B5EF4-FFF2-40B4-BE49-F238E27FC236}">
                  <a16:creationId xmlns:a16="http://schemas.microsoft.com/office/drawing/2014/main" id="{1E6F462C-8234-C7C3-BA8B-BBCD50D46E47}"/>
                </a:ext>
              </a:extLst>
            </p:cNvPr>
            <p:cNvGrpSpPr/>
            <p:nvPr/>
          </p:nvGrpSpPr>
          <p:grpSpPr>
            <a:xfrm>
              <a:off x="356716" y="1331144"/>
              <a:ext cx="8430568" cy="1452462"/>
              <a:chOff x="356716" y="1331144"/>
              <a:chExt cx="8430568" cy="1452462"/>
            </a:xfrm>
          </p:grpSpPr>
          <p:grpSp>
            <p:nvGrpSpPr>
              <p:cNvPr id="22" name="グループ化 21">
                <a:extLst>
                  <a:ext uri="{FF2B5EF4-FFF2-40B4-BE49-F238E27FC236}">
                    <a16:creationId xmlns:a16="http://schemas.microsoft.com/office/drawing/2014/main" id="{7661B592-1F65-9437-41BB-D97476406D37}"/>
                  </a:ext>
                </a:extLst>
              </p:cNvPr>
              <p:cNvGrpSpPr/>
              <p:nvPr/>
            </p:nvGrpSpPr>
            <p:grpSpPr>
              <a:xfrm>
                <a:off x="356716" y="1343606"/>
                <a:ext cx="8430568" cy="1440000"/>
                <a:chOff x="356716" y="1343606"/>
                <a:chExt cx="8430568" cy="1440000"/>
              </a:xfrm>
            </p:grpSpPr>
            <p:grpSp>
              <p:nvGrpSpPr>
                <p:cNvPr id="24" name="グループ化 23">
                  <a:extLst>
                    <a:ext uri="{FF2B5EF4-FFF2-40B4-BE49-F238E27FC236}">
                      <a16:creationId xmlns:a16="http://schemas.microsoft.com/office/drawing/2014/main" id="{52AF667F-538C-4ACB-A2C7-425C6BB94188}"/>
                    </a:ext>
                  </a:extLst>
                </p:cNvPr>
                <p:cNvGrpSpPr/>
                <p:nvPr/>
              </p:nvGrpSpPr>
              <p:grpSpPr>
                <a:xfrm>
                  <a:off x="356716" y="1343606"/>
                  <a:ext cx="8430568" cy="1440000"/>
                  <a:chOff x="356716" y="1343606"/>
                  <a:chExt cx="8430568" cy="1440000"/>
                </a:xfrm>
              </p:grpSpPr>
              <p:sp>
                <p:nvSpPr>
                  <p:cNvPr id="49" name="正方形/長方形 48">
                    <a:extLst>
                      <a:ext uri="{FF2B5EF4-FFF2-40B4-BE49-F238E27FC236}">
                        <a16:creationId xmlns:a16="http://schemas.microsoft.com/office/drawing/2014/main" id="{30BACA81-FCCE-D9EC-0FAF-B94C67A2882D}"/>
                      </a:ext>
                    </a:extLst>
                  </p:cNvPr>
                  <p:cNvSpPr/>
                  <p:nvPr/>
                </p:nvSpPr>
                <p:spPr>
                  <a:xfrm>
                    <a:off x="356717" y="1343606"/>
                    <a:ext cx="8430567" cy="14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正方形/長方形 49">
                    <a:extLst>
                      <a:ext uri="{FF2B5EF4-FFF2-40B4-BE49-F238E27FC236}">
                        <a16:creationId xmlns:a16="http://schemas.microsoft.com/office/drawing/2014/main" id="{62DCD492-ABAA-E200-4DEF-21735FADB535}"/>
                      </a:ext>
                    </a:extLst>
                  </p:cNvPr>
                  <p:cNvSpPr/>
                  <p:nvPr/>
                </p:nvSpPr>
                <p:spPr>
                  <a:xfrm>
                    <a:off x="356716" y="1343606"/>
                    <a:ext cx="252000" cy="1440000"/>
                  </a:xfrm>
                  <a:prstGeom prst="rect">
                    <a:avLst/>
                  </a:prstGeom>
                  <a:solidFill>
                    <a:srgbClr val="E66A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5" name="テキスト ボックス 44">
                  <a:extLst>
                    <a:ext uri="{FF2B5EF4-FFF2-40B4-BE49-F238E27FC236}">
                      <a16:creationId xmlns:a16="http://schemas.microsoft.com/office/drawing/2014/main" id="{76F03B5A-0DA0-D892-42FB-415CC1E08B84}"/>
                    </a:ext>
                  </a:extLst>
                </p:cNvPr>
                <p:cNvSpPr txBox="1"/>
                <p:nvPr/>
              </p:nvSpPr>
              <p:spPr>
                <a:xfrm>
                  <a:off x="619927" y="1429126"/>
                  <a:ext cx="7606570" cy="1245277"/>
                </a:xfrm>
                <a:prstGeom prst="rect">
                  <a:avLst/>
                </a:prstGeom>
                <a:noFill/>
              </p:spPr>
              <p:txBody>
                <a:bodyPr wrap="none" rtlCol="0">
                  <a:spAutoFit/>
                </a:bodyPr>
                <a:lstStyle/>
                <a:p>
                  <a:pPr>
                    <a:lnSpc>
                      <a:spcPts val="4800"/>
                    </a:lnSpc>
                  </a:pPr>
                  <a:r>
                    <a:rPr kumimoji="1" lang="ja-JP" altLang="en-US" sz="3500" dirty="0">
                      <a:latin typeface="HGP創英角ｺﾞｼｯｸUB" panose="020B0900000000000000" pitchFamily="50" charset="-128"/>
                      <a:ea typeface="HGP創英角ｺﾞｼｯｸUB" panose="020B0900000000000000" pitchFamily="50" charset="-128"/>
                    </a:rPr>
                    <a:t>大雨で水がしみこんだり、地震で大きく</a:t>
                  </a:r>
                  <a:endParaRPr kumimoji="1" lang="en-US" altLang="ja-JP" sz="3500" dirty="0">
                    <a:latin typeface="HGP創英角ｺﾞｼｯｸUB" panose="020B0900000000000000" pitchFamily="50" charset="-128"/>
                    <a:ea typeface="HGP創英角ｺﾞｼｯｸUB" panose="020B0900000000000000" pitchFamily="50" charset="-128"/>
                  </a:endParaRPr>
                </a:p>
                <a:p>
                  <a:pPr>
                    <a:lnSpc>
                      <a:spcPts val="4800"/>
                    </a:lnSpc>
                  </a:pPr>
                  <a:r>
                    <a:rPr kumimoji="1" lang="ja-JP" altLang="en-US" sz="3500" dirty="0">
                      <a:latin typeface="HGP創英角ｺﾞｼｯｸUB" panose="020B0900000000000000" pitchFamily="50" charset="-128"/>
                      <a:ea typeface="HGP創英角ｺﾞｼｯｸUB" panose="020B0900000000000000" pitchFamily="50" charset="-128"/>
                    </a:rPr>
                    <a:t>ゆれたりして、がけ（急斜面）がくずれる。</a:t>
                  </a:r>
                  <a:endParaRPr kumimoji="1" lang="en-US" altLang="ja-JP" sz="3500" dirty="0">
                    <a:latin typeface="HGP創英角ｺﾞｼｯｸUB" panose="020B0900000000000000" pitchFamily="50" charset="-128"/>
                    <a:ea typeface="HGP創英角ｺﾞｼｯｸUB" panose="020B0900000000000000" pitchFamily="50" charset="-128"/>
                  </a:endParaRPr>
                </a:p>
              </p:txBody>
            </p:sp>
          </p:grpSp>
          <p:sp>
            <p:nvSpPr>
              <p:cNvPr id="23" name="テキスト ボックス 22">
                <a:extLst>
                  <a:ext uri="{FF2B5EF4-FFF2-40B4-BE49-F238E27FC236}">
                    <a16:creationId xmlns:a16="http://schemas.microsoft.com/office/drawing/2014/main" id="{F35923C2-CF31-A319-AC02-ED022529AFA2}"/>
                  </a:ext>
                </a:extLst>
              </p:cNvPr>
              <p:cNvSpPr txBox="1"/>
              <p:nvPr/>
            </p:nvSpPr>
            <p:spPr>
              <a:xfrm>
                <a:off x="5515897" y="1331144"/>
                <a:ext cx="796746" cy="261610"/>
              </a:xfrm>
              <a:prstGeom prst="rect">
                <a:avLst/>
              </a:prstGeom>
              <a:noFill/>
            </p:spPr>
            <p:txBody>
              <a:bodyPr wrap="square" rtlCol="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じ　しん</a:t>
                </a:r>
              </a:p>
            </p:txBody>
          </p:sp>
        </p:grpSp>
        <p:sp>
          <p:nvSpPr>
            <p:cNvPr id="21" name="テキスト ボックス 20">
              <a:extLst>
                <a:ext uri="{FF2B5EF4-FFF2-40B4-BE49-F238E27FC236}">
                  <a16:creationId xmlns:a16="http://schemas.microsoft.com/office/drawing/2014/main" id="{4A82E265-8E83-374A-41D8-9A770EA2CC1A}"/>
                </a:ext>
              </a:extLst>
            </p:cNvPr>
            <p:cNvSpPr txBox="1"/>
            <p:nvPr/>
          </p:nvSpPr>
          <p:spPr>
            <a:xfrm>
              <a:off x="4247015" y="1955929"/>
              <a:ext cx="1423740" cy="261610"/>
            </a:xfrm>
            <a:prstGeom prst="rect">
              <a:avLst/>
            </a:prstGeom>
            <a:noFill/>
          </p:spPr>
          <p:txBody>
            <a:bodyPr wrap="square" rtlCol="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きゅう</a:t>
              </a:r>
              <a:r>
                <a:rPr kumimoji="1" lang="ja-JP" altLang="en-US" sz="200" dirty="0">
                  <a:latin typeface="HGP創英角ｺﾞｼｯｸUB" panose="020B0900000000000000" pitchFamily="50" charset="-128"/>
                  <a:ea typeface="HGP創英角ｺﾞｼｯｸUB" panose="020B0900000000000000" pitchFamily="50" charset="-128"/>
                </a:rPr>
                <a:t>　</a:t>
              </a:r>
              <a:r>
                <a:rPr kumimoji="1" lang="ja-JP" altLang="en-US" sz="1100" dirty="0">
                  <a:latin typeface="HGP創英角ｺﾞｼｯｸUB" panose="020B0900000000000000" pitchFamily="50" charset="-128"/>
                  <a:ea typeface="HGP創英角ｺﾞｼｯｸUB" panose="020B0900000000000000" pitchFamily="50" charset="-128"/>
                </a:rPr>
                <a:t>しゃ</a:t>
              </a:r>
              <a:r>
                <a:rPr kumimoji="1" lang="ja-JP" altLang="en-US" sz="500" dirty="0">
                  <a:latin typeface="HGP創英角ｺﾞｼｯｸUB" panose="020B0900000000000000" pitchFamily="50" charset="-128"/>
                  <a:ea typeface="HGP創英角ｺﾞｼｯｸUB" panose="020B0900000000000000" pitchFamily="50" charset="-128"/>
                </a:rPr>
                <a:t>　</a:t>
              </a:r>
              <a:r>
                <a:rPr kumimoji="1" lang="ja-JP" altLang="en-US" sz="1100" dirty="0">
                  <a:latin typeface="HGP創英角ｺﾞｼｯｸUB" panose="020B0900000000000000" pitchFamily="50" charset="-128"/>
                  <a:ea typeface="HGP創英角ｺﾞｼｯｸUB" panose="020B0900000000000000" pitchFamily="50" charset="-128"/>
                </a:rPr>
                <a:t>めん</a:t>
              </a:r>
            </a:p>
          </p:txBody>
        </p:sp>
      </p:grpSp>
      <p:sp>
        <p:nvSpPr>
          <p:cNvPr id="3" name="テキスト ボックス 2">
            <a:extLst>
              <a:ext uri="{FF2B5EF4-FFF2-40B4-BE49-F238E27FC236}">
                <a16:creationId xmlns:a16="http://schemas.microsoft.com/office/drawing/2014/main" id="{466C18FF-D8CF-FD04-7794-024DB4EE6219}"/>
              </a:ext>
            </a:extLst>
          </p:cNvPr>
          <p:cNvSpPr txBox="1"/>
          <p:nvPr/>
        </p:nvSpPr>
        <p:spPr>
          <a:xfrm>
            <a:off x="1022179" y="3504784"/>
            <a:ext cx="1116000" cy="215444"/>
          </a:xfrm>
          <a:prstGeom prst="rect">
            <a:avLst/>
          </a:prstGeom>
          <a:noFill/>
        </p:spPr>
        <p:txBody>
          <a:bodyPr wrap="square" rtlCol="0">
            <a:spAutoFit/>
          </a:bodyPr>
          <a:lstStyle/>
          <a:p>
            <a:pPr algn="dist"/>
            <a:r>
              <a:rPr lang="ja-JP" altLang="en-US" sz="800" dirty="0">
                <a:effectLst>
                  <a:glow rad="127000">
                    <a:schemeClr val="bg1"/>
                  </a:glow>
                </a:effectLst>
                <a:latin typeface="HGP創英角ｺﾞｼｯｸUB" panose="020B0900000000000000" pitchFamily="50" charset="-128"/>
                <a:ea typeface="HGP創英角ｺﾞｼｯｸUB" panose="020B0900000000000000" pitchFamily="50" charset="-128"/>
              </a:rPr>
              <a:t>しも　に　た　</a:t>
            </a:r>
            <a:r>
              <a:rPr lang="ja-JP" altLang="en-US" sz="700" dirty="0">
                <a:effectLst>
                  <a:glow rad="127000">
                    <a:schemeClr val="bg1"/>
                  </a:glow>
                </a:effectLst>
                <a:latin typeface="HGP創英角ｺﾞｼｯｸUB" panose="020B0900000000000000" pitchFamily="50" charset="-128"/>
                <a:ea typeface="HGP創英角ｺﾞｼｯｸUB" panose="020B0900000000000000" pitchFamily="50" charset="-128"/>
              </a:rPr>
              <a:t>まち</a:t>
            </a:r>
            <a:endParaRPr kumimoji="1" lang="ja-JP" altLang="en-US" sz="800" dirty="0">
              <a:latin typeface="HGP創英角ｺﾞｼｯｸUB" panose="020B0900000000000000" pitchFamily="50" charset="-128"/>
              <a:ea typeface="HGP創英角ｺﾞｼｯｸUB" panose="020B0900000000000000" pitchFamily="50" charset="-128"/>
            </a:endParaRPr>
          </a:p>
        </p:txBody>
      </p:sp>
      <p:sp>
        <p:nvSpPr>
          <p:cNvPr id="4" name="テキスト ボックス 3">
            <a:extLst>
              <a:ext uri="{FF2B5EF4-FFF2-40B4-BE49-F238E27FC236}">
                <a16:creationId xmlns:a16="http://schemas.microsoft.com/office/drawing/2014/main" id="{6F3AB2F8-5E0D-3552-1B96-640F8FD924BF}"/>
              </a:ext>
            </a:extLst>
          </p:cNvPr>
          <p:cNvSpPr txBox="1"/>
          <p:nvPr/>
        </p:nvSpPr>
        <p:spPr>
          <a:xfrm>
            <a:off x="214923" y="3503864"/>
            <a:ext cx="612000" cy="215444"/>
          </a:xfrm>
          <a:prstGeom prst="rect">
            <a:avLst/>
          </a:prstGeom>
          <a:noFill/>
        </p:spPr>
        <p:txBody>
          <a:bodyPr wrap="square" rtlCol="0">
            <a:spAutoFit/>
          </a:bodyPr>
          <a:lstStyle/>
          <a:p>
            <a:pPr algn="ctr"/>
            <a:r>
              <a:rPr lang="ja-JP" altLang="en-US" sz="800" dirty="0">
                <a:effectLst>
                  <a:glow rad="127000">
                    <a:schemeClr val="bg1"/>
                  </a:glow>
                </a:effectLst>
                <a:latin typeface="HGP創英角ｺﾞｼｯｸUB" panose="020B0900000000000000" pitchFamily="50" charset="-128"/>
                <a:ea typeface="HGP創英角ｺﾞｼｯｸUB" panose="020B0900000000000000" pitchFamily="50" charset="-128"/>
              </a:rPr>
              <a:t>ぐん　　ま</a:t>
            </a:r>
          </a:p>
        </p:txBody>
      </p:sp>
      <p:sp>
        <p:nvSpPr>
          <p:cNvPr id="15" name="正方形/長方形 14">
            <a:extLst>
              <a:ext uri="{FF2B5EF4-FFF2-40B4-BE49-F238E27FC236}">
                <a16:creationId xmlns:a16="http://schemas.microsoft.com/office/drawing/2014/main" id="{C69E25C7-5EA1-C7F7-0C94-ED864324A41E}"/>
              </a:ext>
            </a:extLst>
          </p:cNvPr>
          <p:cNvSpPr/>
          <p:nvPr/>
        </p:nvSpPr>
        <p:spPr>
          <a:xfrm>
            <a:off x="92054" y="6622749"/>
            <a:ext cx="1731564" cy="215444"/>
          </a:xfrm>
          <a:prstGeom prst="rect">
            <a:avLst/>
          </a:prstGeom>
        </p:spPr>
        <p:txBody>
          <a:bodyPr wrap="none">
            <a:spAutoFit/>
          </a:bodyPr>
          <a:lstStyle/>
          <a:p>
            <a:pPr algn="r"/>
            <a:r>
              <a:rPr lang="zh-TW" altLang="en-US" sz="800" dirty="0">
                <a:effectLst>
                  <a:glow rad="127000">
                    <a:schemeClr val="bg1"/>
                  </a:glow>
                </a:effectLst>
                <a:latin typeface="MS PGothic" panose="020B0600070205080204" pitchFamily="50" charset="-128"/>
                <a:ea typeface="MS PGothic" panose="020B0600070205080204" pitchFamily="50" charset="-128"/>
              </a:rPr>
              <a:t>写真</a:t>
            </a:r>
            <a:r>
              <a:rPr lang="ja-JP" altLang="en-US" sz="800" dirty="0">
                <a:effectLst>
                  <a:glow rad="127000">
                    <a:schemeClr val="bg1"/>
                  </a:glow>
                </a:effectLst>
                <a:latin typeface="MS PGothic" panose="020B0600070205080204" pitchFamily="50" charset="-128"/>
                <a:ea typeface="MS PGothic" panose="020B0600070205080204" pitchFamily="50" charset="-128"/>
              </a:rPr>
              <a:t>およびアニメーション</a:t>
            </a:r>
            <a:r>
              <a:rPr lang="zh-TW" altLang="en-US" sz="800" dirty="0">
                <a:effectLst>
                  <a:glow rad="127000">
                    <a:schemeClr val="bg1"/>
                  </a:glow>
                </a:effectLst>
                <a:latin typeface="MS PGothic" panose="020B0600070205080204" pitchFamily="50" charset="-128"/>
                <a:ea typeface="MS PGothic" panose="020B0600070205080204" pitchFamily="50" charset="-128"/>
              </a:rPr>
              <a:t>｜群馬県</a:t>
            </a:r>
          </a:p>
        </p:txBody>
      </p:sp>
    </p:spTree>
    <p:extLst>
      <p:ext uri="{BB962C8B-B14F-4D97-AF65-F5344CB8AC3E}">
        <p14:creationId xmlns:p14="http://schemas.microsoft.com/office/powerpoint/2010/main" val="1690010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a:extLst>
              <a:ext uri="{FF2B5EF4-FFF2-40B4-BE49-F238E27FC236}">
                <a16:creationId xmlns:a16="http://schemas.microsoft.com/office/drawing/2014/main" id="{2D8ED1C9-6D17-CCBF-2280-6E4F20F61E4A}"/>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p:blipFill>
        <p:spPr>
          <a:xfrm>
            <a:off x="0" y="381000"/>
            <a:ext cx="9144000" cy="6096000"/>
          </a:xfrm>
          <a:prstGeom prst="rect">
            <a:avLst/>
          </a:prstGeom>
        </p:spPr>
      </p:pic>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t>16</a:t>
            </a:fld>
            <a:endParaRPr kumimoji="1" lang="ja-JP" altLang="en-US"/>
          </a:p>
        </p:txBody>
      </p:sp>
      <p:sp>
        <p:nvSpPr>
          <p:cNvPr id="39" name="下矢印 38"/>
          <p:cNvSpPr/>
          <p:nvPr/>
        </p:nvSpPr>
        <p:spPr>
          <a:xfrm>
            <a:off x="4254388" y="2855337"/>
            <a:ext cx="635224" cy="1819943"/>
          </a:xfrm>
          <a:prstGeom prst="downArrow">
            <a:avLst>
              <a:gd name="adj1" fmla="val 50000"/>
              <a:gd name="adj2" fmla="val 63575"/>
            </a:avLst>
          </a:prstGeom>
          <a:solidFill>
            <a:srgbClr val="E66A0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nvGrpSpPr>
          <p:cNvPr id="5" name="グループ化 4"/>
          <p:cNvGrpSpPr/>
          <p:nvPr/>
        </p:nvGrpSpPr>
        <p:grpSpPr>
          <a:xfrm>
            <a:off x="345382" y="4720847"/>
            <a:ext cx="8430568" cy="1446145"/>
            <a:chOff x="345382" y="4720847"/>
            <a:chExt cx="8430568" cy="1446145"/>
          </a:xfrm>
          <a:effectLst>
            <a:outerShdw blurRad="63500" sx="102000" sy="102000" algn="ctr" rotWithShape="0">
              <a:prstClr val="black">
                <a:alpha val="40000"/>
              </a:prstClr>
            </a:outerShdw>
          </a:effectLst>
        </p:grpSpPr>
        <p:grpSp>
          <p:nvGrpSpPr>
            <p:cNvPr id="30" name="グループ化 29"/>
            <p:cNvGrpSpPr/>
            <p:nvPr/>
          </p:nvGrpSpPr>
          <p:grpSpPr>
            <a:xfrm>
              <a:off x="345382" y="4720847"/>
              <a:ext cx="8430568" cy="1446145"/>
              <a:chOff x="345382" y="4720847"/>
              <a:chExt cx="8430568" cy="1446145"/>
            </a:xfrm>
          </p:grpSpPr>
          <p:grpSp>
            <p:nvGrpSpPr>
              <p:cNvPr id="31" name="グループ化 30"/>
              <p:cNvGrpSpPr/>
              <p:nvPr/>
            </p:nvGrpSpPr>
            <p:grpSpPr>
              <a:xfrm>
                <a:off x="345382" y="4720847"/>
                <a:ext cx="8430568" cy="1446145"/>
                <a:chOff x="356716" y="1343606"/>
                <a:chExt cx="8430568" cy="794456"/>
              </a:xfrm>
            </p:grpSpPr>
            <p:sp>
              <p:nvSpPr>
                <p:cNvPr id="33" name="正方形/長方形 32"/>
                <p:cNvSpPr/>
                <p:nvPr/>
              </p:nvSpPr>
              <p:spPr>
                <a:xfrm>
                  <a:off x="356717" y="1343606"/>
                  <a:ext cx="8430567" cy="794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4" name="正方形/長方形 33"/>
                <p:cNvSpPr/>
                <p:nvPr/>
              </p:nvSpPr>
              <p:spPr>
                <a:xfrm>
                  <a:off x="356716" y="1343606"/>
                  <a:ext cx="252000" cy="794456"/>
                </a:xfrm>
                <a:prstGeom prst="rect">
                  <a:avLst/>
                </a:prstGeom>
                <a:solidFill>
                  <a:srgbClr val="E66A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sp>
            <p:nvSpPr>
              <p:cNvPr id="32" name="テキスト ボックス 31"/>
              <p:cNvSpPr txBox="1"/>
              <p:nvPr/>
            </p:nvSpPr>
            <p:spPr>
              <a:xfrm>
                <a:off x="619927" y="4838007"/>
                <a:ext cx="5796780" cy="1245277"/>
              </a:xfrm>
              <a:prstGeom prst="rect">
                <a:avLst/>
              </a:prstGeom>
              <a:noFill/>
            </p:spPr>
            <p:txBody>
              <a:bodyPr wrap="none" rtlCol="0">
                <a:spAutoFit/>
              </a:bodyPr>
              <a:lstStyle/>
              <a:p>
                <a:pPr>
                  <a:lnSpc>
                    <a:spcPts val="4800"/>
                  </a:lnSpc>
                </a:pPr>
                <a:r>
                  <a:rPr kumimoji="1" lang="ja-JP" altLang="en-US" sz="3500" dirty="0">
                    <a:latin typeface="HGP創英角ｺﾞｼｯｸUB" panose="020B0900000000000000" pitchFamily="50" charset="-128"/>
                    <a:ea typeface="HGP創英角ｺﾞｼｯｸUB" panose="020B0900000000000000" pitchFamily="50" charset="-128"/>
                  </a:rPr>
                  <a:t>崩れ落ちるまでの時間が短く、</a:t>
                </a:r>
                <a:endParaRPr kumimoji="1" lang="en-US" altLang="ja-JP" sz="3500" dirty="0">
                  <a:latin typeface="HGP創英角ｺﾞｼｯｸUB" panose="020B0900000000000000" pitchFamily="50" charset="-128"/>
                  <a:ea typeface="HGP創英角ｺﾞｼｯｸUB" panose="020B0900000000000000" pitchFamily="50" charset="-128"/>
                </a:endParaRPr>
              </a:p>
              <a:p>
                <a:pPr>
                  <a:lnSpc>
                    <a:spcPts val="4800"/>
                  </a:lnSpc>
                </a:pPr>
                <a:r>
                  <a:rPr kumimoji="1" lang="ja-JP" altLang="en-US" sz="3500" dirty="0">
                    <a:latin typeface="HGP創英角ｺﾞｼｯｸUB" panose="020B0900000000000000" pitchFamily="50" charset="-128"/>
                    <a:ea typeface="HGP創英角ｺﾞｼｯｸUB" panose="020B0900000000000000" pitchFamily="50" charset="-128"/>
                  </a:rPr>
                  <a:t>逃げ遅れる人も多い。</a:t>
                </a:r>
              </a:p>
            </p:txBody>
          </p:sp>
        </p:grpSp>
        <p:sp>
          <p:nvSpPr>
            <p:cNvPr id="42" name="テキスト ボックス 41"/>
            <p:cNvSpPr txBox="1"/>
            <p:nvPr/>
          </p:nvSpPr>
          <p:spPr>
            <a:xfrm>
              <a:off x="706179" y="4792440"/>
              <a:ext cx="451601" cy="261610"/>
            </a:xfrm>
            <a:prstGeom prst="rect">
              <a:avLst/>
            </a:prstGeom>
            <a:noFill/>
          </p:spPr>
          <p:txBody>
            <a:bodyPr wrap="square" rtlCol="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くず</a:t>
              </a:r>
            </a:p>
          </p:txBody>
        </p:sp>
        <p:sp>
          <p:nvSpPr>
            <p:cNvPr id="43" name="テキスト ボックス 42"/>
            <p:cNvSpPr txBox="1"/>
            <p:nvPr/>
          </p:nvSpPr>
          <p:spPr>
            <a:xfrm>
              <a:off x="700690" y="5363916"/>
              <a:ext cx="451601" cy="261610"/>
            </a:xfrm>
            <a:prstGeom prst="rect">
              <a:avLst/>
            </a:prstGeom>
            <a:noFill/>
          </p:spPr>
          <p:txBody>
            <a:bodyPr wrap="square" rtlCol="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に</a:t>
              </a:r>
            </a:p>
          </p:txBody>
        </p:sp>
        <p:sp>
          <p:nvSpPr>
            <p:cNvPr id="44" name="テキスト ボックス 43"/>
            <p:cNvSpPr txBox="1"/>
            <p:nvPr/>
          </p:nvSpPr>
          <p:spPr>
            <a:xfrm>
              <a:off x="1565273" y="5363916"/>
              <a:ext cx="451601" cy="261610"/>
            </a:xfrm>
            <a:prstGeom prst="rect">
              <a:avLst/>
            </a:prstGeom>
            <a:noFill/>
          </p:spPr>
          <p:txBody>
            <a:bodyPr wrap="square" rtlCol="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おく</a:t>
              </a:r>
            </a:p>
          </p:txBody>
        </p:sp>
      </p:grpSp>
      <p:grpSp>
        <p:nvGrpSpPr>
          <p:cNvPr id="6" name="グループ化 5"/>
          <p:cNvGrpSpPr/>
          <p:nvPr/>
        </p:nvGrpSpPr>
        <p:grpSpPr>
          <a:xfrm>
            <a:off x="6189786" y="3183640"/>
            <a:ext cx="2954214" cy="2689069"/>
            <a:chOff x="6189786" y="3183640"/>
            <a:chExt cx="2954214" cy="2689069"/>
          </a:xfrm>
          <a:effectLst>
            <a:outerShdw blurRad="50800" dist="38100" dir="2700000" algn="tl" rotWithShape="0">
              <a:prstClr val="black">
                <a:alpha val="40000"/>
              </a:prstClr>
            </a:outerShdw>
          </a:effectLst>
        </p:grpSpPr>
        <p:grpSp>
          <p:nvGrpSpPr>
            <p:cNvPr id="35" name="グループ化 34"/>
            <p:cNvGrpSpPr/>
            <p:nvPr/>
          </p:nvGrpSpPr>
          <p:grpSpPr>
            <a:xfrm>
              <a:off x="6189786" y="3183640"/>
              <a:ext cx="2954214" cy="2689069"/>
              <a:chOff x="6189786" y="3183640"/>
              <a:chExt cx="2954214" cy="2689069"/>
            </a:xfrm>
          </p:grpSpPr>
          <p:sp>
            <p:nvSpPr>
              <p:cNvPr id="36" name="爆発 1 35"/>
              <p:cNvSpPr/>
              <p:nvPr/>
            </p:nvSpPr>
            <p:spPr>
              <a:xfrm>
                <a:off x="6189786" y="3183640"/>
                <a:ext cx="2954214" cy="2689069"/>
              </a:xfrm>
              <a:prstGeom prst="irregularSeal1">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7" name="テキスト ボックス 36"/>
              <p:cNvSpPr txBox="1"/>
              <p:nvPr/>
            </p:nvSpPr>
            <p:spPr>
              <a:xfrm>
                <a:off x="6644448" y="4196723"/>
                <a:ext cx="2058577" cy="553998"/>
              </a:xfrm>
              <a:prstGeom prst="rect">
                <a:avLst/>
              </a:prstGeom>
              <a:noFill/>
            </p:spPr>
            <p:txBody>
              <a:bodyPr wrap="none" rtlCol="0">
                <a:spAutoFit/>
              </a:bodyPr>
              <a:lstStyle/>
              <a:p>
                <a:pPr algn="ctr"/>
                <a:r>
                  <a:rPr kumimoji="1" lang="ja-JP" altLang="en-US" sz="3000" dirty="0">
                    <a:latin typeface="HGP創英角ｺﾞｼｯｸUB" panose="020B0900000000000000" pitchFamily="50" charset="-128"/>
                    <a:ea typeface="HGP創英角ｺﾞｼｯｸUB" panose="020B0900000000000000" pitchFamily="50" charset="-128"/>
                  </a:rPr>
                  <a:t>危険が高い</a:t>
                </a:r>
              </a:p>
            </p:txBody>
          </p:sp>
        </p:grpSp>
        <p:sp>
          <p:nvSpPr>
            <p:cNvPr id="46" name="テキスト ボックス 45"/>
            <p:cNvSpPr txBox="1"/>
            <p:nvPr/>
          </p:nvSpPr>
          <p:spPr>
            <a:xfrm>
              <a:off x="6799007" y="4119896"/>
              <a:ext cx="722670" cy="246221"/>
            </a:xfrm>
            <a:prstGeom prst="rect">
              <a:avLst/>
            </a:prstGeom>
            <a:noFill/>
          </p:spPr>
          <p:txBody>
            <a:bodyPr wrap="square" rtlCol="0">
              <a:spAutoFit/>
            </a:bodyPr>
            <a:lstStyle/>
            <a:p>
              <a:pPr algn="dist"/>
              <a:r>
                <a:rPr kumimoji="1" lang="ja-JP" altLang="en-US" sz="1000" dirty="0">
                  <a:latin typeface="HGP創英角ｺﾞｼｯｸUB" panose="020B0900000000000000" pitchFamily="50" charset="-128"/>
                  <a:ea typeface="HGP創英角ｺﾞｼｯｸUB" panose="020B0900000000000000" pitchFamily="50" charset="-128"/>
                </a:rPr>
                <a:t>き　けん</a:t>
              </a:r>
            </a:p>
          </p:txBody>
        </p:sp>
      </p:grpSp>
      <p:grpSp>
        <p:nvGrpSpPr>
          <p:cNvPr id="8" name="グループ化 7"/>
          <p:cNvGrpSpPr/>
          <p:nvPr/>
        </p:nvGrpSpPr>
        <p:grpSpPr>
          <a:xfrm>
            <a:off x="137958" y="186321"/>
            <a:ext cx="2609850" cy="901280"/>
            <a:chOff x="152400" y="5823319"/>
            <a:chExt cx="2609850" cy="901280"/>
          </a:xfrm>
        </p:grpSpPr>
        <p:grpSp>
          <p:nvGrpSpPr>
            <p:cNvPr id="9" name="グループ化 8"/>
            <p:cNvGrpSpPr/>
            <p:nvPr/>
          </p:nvGrpSpPr>
          <p:grpSpPr>
            <a:xfrm>
              <a:off x="152400" y="5823319"/>
              <a:ext cx="2609850" cy="901280"/>
              <a:chOff x="860965" y="5451895"/>
              <a:chExt cx="2609850" cy="901280"/>
            </a:xfrm>
          </p:grpSpPr>
          <p:sp>
            <p:nvSpPr>
              <p:cNvPr id="11" name="円/楕円 10"/>
              <p:cNvSpPr/>
              <p:nvPr/>
            </p:nvSpPr>
            <p:spPr>
              <a:xfrm>
                <a:off x="860965" y="5451895"/>
                <a:ext cx="2609850" cy="901280"/>
              </a:xfrm>
              <a:prstGeom prst="ellipse">
                <a:avLst/>
              </a:prstGeom>
              <a:solidFill>
                <a:schemeClr val="bg1"/>
              </a:solidFill>
              <a:ln w="38100">
                <a:solidFill>
                  <a:srgbClr val="E66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1047635" y="5510492"/>
                <a:ext cx="2243693" cy="707886"/>
              </a:xfrm>
              <a:prstGeom prst="rect">
                <a:avLst/>
              </a:prstGeom>
              <a:noFill/>
            </p:spPr>
            <p:txBody>
              <a:bodyPr wrap="square" rtlCol="0">
                <a:spAutoFit/>
              </a:bodyPr>
              <a:lstStyle/>
              <a:p>
                <a:pPr algn="ctr"/>
                <a:r>
                  <a:rPr kumimoji="1" lang="ja-JP" altLang="en-US" sz="4000" dirty="0">
                    <a:solidFill>
                      <a:srgbClr val="E66A04"/>
                    </a:solidFill>
                    <a:latin typeface="HGP創英角ｺﾞｼｯｸUB" panose="020B0900000000000000" pitchFamily="50" charset="-128"/>
                    <a:ea typeface="HGP創英角ｺﾞｼｯｸUB" panose="020B0900000000000000" pitchFamily="50" charset="-128"/>
                  </a:rPr>
                  <a:t>がけ崩れ</a:t>
                </a:r>
              </a:p>
            </p:txBody>
          </p:sp>
        </p:grpSp>
        <p:sp>
          <p:nvSpPr>
            <p:cNvPr id="10" name="テキスト ボックス 9"/>
            <p:cNvSpPr txBox="1"/>
            <p:nvPr/>
          </p:nvSpPr>
          <p:spPr>
            <a:xfrm>
              <a:off x="1533609" y="5868820"/>
              <a:ext cx="325354" cy="169277"/>
            </a:xfrm>
            <a:prstGeom prst="rect">
              <a:avLst/>
            </a:prstGeom>
            <a:noFill/>
          </p:spPr>
          <p:txBody>
            <a:bodyPr wrap="square" lIns="0" tIns="0" rIns="0" bIns="0" rtlCol="0" anchor="ctr" anchorCtr="0">
              <a:spAutoFit/>
            </a:bodyPr>
            <a:lstStyle/>
            <a:p>
              <a:pPr algn="dist"/>
              <a:r>
                <a:rPr kumimoji="1" lang="ja-JP" altLang="en-US" sz="1100" dirty="0">
                  <a:solidFill>
                    <a:srgbClr val="E66A04"/>
                  </a:solidFill>
                  <a:latin typeface="HGP創英角ｺﾞｼｯｸUB" panose="020B0900000000000000" pitchFamily="50" charset="-128"/>
                  <a:ea typeface="HGP創英角ｺﾞｼｯｸUB" panose="020B0900000000000000" pitchFamily="50" charset="-128"/>
                </a:rPr>
                <a:t>くず</a:t>
              </a:r>
            </a:p>
          </p:txBody>
        </p:sp>
      </p:grpSp>
      <p:grpSp>
        <p:nvGrpSpPr>
          <p:cNvPr id="3" name="グループ化 2"/>
          <p:cNvGrpSpPr/>
          <p:nvPr/>
        </p:nvGrpSpPr>
        <p:grpSpPr>
          <a:xfrm>
            <a:off x="356716" y="1331144"/>
            <a:ext cx="8430568" cy="1452462"/>
            <a:chOff x="356716" y="1331144"/>
            <a:chExt cx="8430568" cy="1452462"/>
          </a:xfrm>
        </p:grpSpPr>
        <p:grpSp>
          <p:nvGrpSpPr>
            <p:cNvPr id="4" name="グループ化 3"/>
            <p:cNvGrpSpPr/>
            <p:nvPr/>
          </p:nvGrpSpPr>
          <p:grpSpPr>
            <a:xfrm>
              <a:off x="356716" y="1331144"/>
              <a:ext cx="8430568" cy="1452462"/>
              <a:chOff x="356716" y="1331144"/>
              <a:chExt cx="8430568" cy="1452462"/>
            </a:xfrm>
          </p:grpSpPr>
          <p:grpSp>
            <p:nvGrpSpPr>
              <p:cNvPr id="25" name="グループ化 24"/>
              <p:cNvGrpSpPr/>
              <p:nvPr/>
            </p:nvGrpSpPr>
            <p:grpSpPr>
              <a:xfrm>
                <a:off x="356716" y="1343606"/>
                <a:ext cx="8430568" cy="1440000"/>
                <a:chOff x="356716" y="1343606"/>
                <a:chExt cx="8430568" cy="1440000"/>
              </a:xfrm>
            </p:grpSpPr>
            <p:grpSp>
              <p:nvGrpSpPr>
                <p:cNvPr id="26" name="グループ化 25"/>
                <p:cNvGrpSpPr/>
                <p:nvPr/>
              </p:nvGrpSpPr>
              <p:grpSpPr>
                <a:xfrm>
                  <a:off x="356716" y="1343606"/>
                  <a:ext cx="8430568" cy="1440000"/>
                  <a:chOff x="356716" y="1343606"/>
                  <a:chExt cx="8430568" cy="1440000"/>
                </a:xfrm>
              </p:grpSpPr>
              <p:sp>
                <p:nvSpPr>
                  <p:cNvPr id="28" name="正方形/長方形 27"/>
                  <p:cNvSpPr/>
                  <p:nvPr/>
                </p:nvSpPr>
                <p:spPr>
                  <a:xfrm>
                    <a:off x="356717" y="1343606"/>
                    <a:ext cx="8430567" cy="14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9" name="正方形/長方形 28"/>
                  <p:cNvSpPr/>
                  <p:nvPr/>
                </p:nvSpPr>
                <p:spPr>
                  <a:xfrm>
                    <a:off x="356716" y="1343606"/>
                    <a:ext cx="252000" cy="1440000"/>
                  </a:xfrm>
                  <a:prstGeom prst="rect">
                    <a:avLst/>
                  </a:prstGeom>
                  <a:solidFill>
                    <a:srgbClr val="E66A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sp>
              <p:nvSpPr>
                <p:cNvPr id="27" name="テキスト ボックス 26"/>
                <p:cNvSpPr txBox="1"/>
                <p:nvPr/>
              </p:nvSpPr>
              <p:spPr>
                <a:xfrm>
                  <a:off x="619927" y="1429126"/>
                  <a:ext cx="7606570" cy="1245277"/>
                </a:xfrm>
                <a:prstGeom prst="rect">
                  <a:avLst/>
                </a:prstGeom>
                <a:noFill/>
              </p:spPr>
              <p:txBody>
                <a:bodyPr wrap="none" rtlCol="0">
                  <a:spAutoFit/>
                </a:bodyPr>
                <a:lstStyle/>
                <a:p>
                  <a:pPr>
                    <a:lnSpc>
                      <a:spcPts val="4800"/>
                    </a:lnSpc>
                  </a:pPr>
                  <a:r>
                    <a:rPr kumimoji="1" lang="ja-JP" altLang="en-US" sz="3500" dirty="0">
                      <a:latin typeface="HGP創英角ｺﾞｼｯｸUB" panose="020B0900000000000000" pitchFamily="50" charset="-128"/>
                      <a:ea typeface="HGP創英角ｺﾞｼｯｸUB" panose="020B0900000000000000" pitchFamily="50" charset="-128"/>
                    </a:rPr>
                    <a:t>大雨で水がしみこんだり、地震で大きく</a:t>
                  </a:r>
                  <a:endParaRPr kumimoji="1" lang="en-US" altLang="ja-JP" sz="3500" dirty="0">
                    <a:latin typeface="HGP創英角ｺﾞｼｯｸUB" panose="020B0900000000000000" pitchFamily="50" charset="-128"/>
                    <a:ea typeface="HGP創英角ｺﾞｼｯｸUB" panose="020B0900000000000000" pitchFamily="50" charset="-128"/>
                  </a:endParaRPr>
                </a:p>
                <a:p>
                  <a:pPr>
                    <a:lnSpc>
                      <a:spcPts val="4800"/>
                    </a:lnSpc>
                  </a:pPr>
                  <a:r>
                    <a:rPr kumimoji="1" lang="ja-JP" altLang="en-US" sz="3500" dirty="0">
                      <a:latin typeface="HGP創英角ｺﾞｼｯｸUB" panose="020B0900000000000000" pitchFamily="50" charset="-128"/>
                      <a:ea typeface="HGP創英角ｺﾞｼｯｸUB" panose="020B0900000000000000" pitchFamily="50" charset="-128"/>
                    </a:rPr>
                    <a:t>ゆれたりして、がけ（急斜面）がくずれる。</a:t>
                  </a:r>
                  <a:endParaRPr kumimoji="1" lang="en-US" altLang="ja-JP" sz="3500" dirty="0">
                    <a:latin typeface="HGP創英角ｺﾞｼｯｸUB" panose="020B0900000000000000" pitchFamily="50" charset="-128"/>
                    <a:ea typeface="HGP創英角ｺﾞｼｯｸUB" panose="020B0900000000000000" pitchFamily="50" charset="-128"/>
                  </a:endParaRPr>
                </a:p>
              </p:txBody>
            </p:sp>
          </p:grpSp>
          <p:sp>
            <p:nvSpPr>
              <p:cNvPr id="40" name="テキスト ボックス 39"/>
              <p:cNvSpPr txBox="1"/>
              <p:nvPr/>
            </p:nvSpPr>
            <p:spPr>
              <a:xfrm>
                <a:off x="5515897" y="1331144"/>
                <a:ext cx="796746" cy="261610"/>
              </a:xfrm>
              <a:prstGeom prst="rect">
                <a:avLst/>
              </a:prstGeom>
              <a:noFill/>
            </p:spPr>
            <p:txBody>
              <a:bodyPr wrap="square" rtlCol="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じ　しん</a:t>
                </a:r>
              </a:p>
            </p:txBody>
          </p:sp>
        </p:grpSp>
        <p:sp>
          <p:nvSpPr>
            <p:cNvPr id="47" name="テキスト ボックス 46"/>
            <p:cNvSpPr txBox="1"/>
            <p:nvPr/>
          </p:nvSpPr>
          <p:spPr>
            <a:xfrm>
              <a:off x="4247015" y="1955929"/>
              <a:ext cx="1423740" cy="261610"/>
            </a:xfrm>
            <a:prstGeom prst="rect">
              <a:avLst/>
            </a:prstGeom>
            <a:noFill/>
          </p:spPr>
          <p:txBody>
            <a:bodyPr wrap="square" rtlCol="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きゅう</a:t>
              </a:r>
              <a:r>
                <a:rPr kumimoji="1" lang="ja-JP" altLang="en-US" sz="200" dirty="0">
                  <a:latin typeface="HGP創英角ｺﾞｼｯｸUB" panose="020B0900000000000000" pitchFamily="50" charset="-128"/>
                  <a:ea typeface="HGP創英角ｺﾞｼｯｸUB" panose="020B0900000000000000" pitchFamily="50" charset="-128"/>
                </a:rPr>
                <a:t>　</a:t>
              </a:r>
              <a:r>
                <a:rPr kumimoji="1" lang="ja-JP" altLang="en-US" sz="1100" dirty="0">
                  <a:latin typeface="HGP創英角ｺﾞｼｯｸUB" panose="020B0900000000000000" pitchFamily="50" charset="-128"/>
                  <a:ea typeface="HGP創英角ｺﾞｼｯｸUB" panose="020B0900000000000000" pitchFamily="50" charset="-128"/>
                </a:rPr>
                <a:t>しゃ</a:t>
              </a:r>
              <a:r>
                <a:rPr kumimoji="1" lang="ja-JP" altLang="en-US" sz="500" dirty="0">
                  <a:latin typeface="HGP創英角ｺﾞｼｯｸUB" panose="020B0900000000000000" pitchFamily="50" charset="-128"/>
                  <a:ea typeface="HGP創英角ｺﾞｼｯｸUB" panose="020B0900000000000000" pitchFamily="50" charset="-128"/>
                </a:rPr>
                <a:t>　</a:t>
              </a:r>
              <a:r>
                <a:rPr kumimoji="1" lang="ja-JP" altLang="en-US" sz="1100" dirty="0">
                  <a:latin typeface="HGP創英角ｺﾞｼｯｸUB" panose="020B0900000000000000" pitchFamily="50" charset="-128"/>
                  <a:ea typeface="HGP創英角ｺﾞｼｯｸUB" panose="020B0900000000000000" pitchFamily="50" charset="-128"/>
                </a:rPr>
                <a:t>めん</a:t>
              </a:r>
            </a:p>
          </p:txBody>
        </p:sp>
      </p:grpSp>
      <p:sp>
        <p:nvSpPr>
          <p:cNvPr id="14" name="テキスト ボックス 13">
            <a:extLst>
              <a:ext uri="{FF2B5EF4-FFF2-40B4-BE49-F238E27FC236}">
                <a16:creationId xmlns:a16="http://schemas.microsoft.com/office/drawing/2014/main" id="{E4E6045B-67AA-4B7A-99F7-A4E1E66792DE}"/>
              </a:ext>
            </a:extLst>
          </p:cNvPr>
          <p:cNvSpPr txBox="1"/>
          <p:nvPr/>
        </p:nvSpPr>
        <p:spPr>
          <a:xfrm>
            <a:off x="6799007" y="493093"/>
            <a:ext cx="2091919" cy="492443"/>
          </a:xfrm>
          <a:prstGeom prst="rect">
            <a:avLst/>
          </a:prstGeom>
          <a:noFill/>
        </p:spPr>
        <p:txBody>
          <a:bodyPr wrap="none" lIns="0" tIns="0" rIns="0" bIns="0" rtlCol="0">
            <a:spAutoFit/>
          </a:bodyPr>
          <a:lstStyle/>
          <a:p>
            <a:pPr algn="r"/>
            <a:r>
              <a:rPr kumimoji="1" lang="ja-JP" altLang="en-US" b="1"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令和元年東日本台風</a:t>
            </a:r>
            <a:endParaRPr kumimoji="1" lang="en-US" altLang="ja-JP" b="1"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endParaRPr>
          </a:p>
          <a:p>
            <a:pPr algn="r"/>
            <a:r>
              <a:rPr kumimoji="1" lang="ja-JP" altLang="en-US" sz="14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a:t>
            </a:r>
            <a:r>
              <a:rPr kumimoji="1" lang="en-US" altLang="ja-JP" sz="14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2019</a:t>
            </a:r>
            <a:r>
              <a:rPr kumimoji="1" lang="ja-JP" altLang="en-US" sz="14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年</a:t>
            </a:r>
            <a:r>
              <a:rPr kumimoji="1" lang="en-US" altLang="ja-JP" sz="14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10</a:t>
            </a:r>
            <a:r>
              <a:rPr kumimoji="1" lang="ja-JP" altLang="en-US" sz="14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月</a:t>
            </a:r>
            <a:r>
              <a:rPr kumimoji="1" lang="en-US" altLang="ja-JP" sz="14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12</a:t>
            </a:r>
            <a:r>
              <a:rPr kumimoji="1" lang="ja-JP" altLang="en-US" sz="14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日撮影）</a:t>
            </a:r>
          </a:p>
        </p:txBody>
      </p:sp>
      <p:sp>
        <p:nvSpPr>
          <p:cNvPr id="15" name="正方形/長方形 14">
            <a:extLst>
              <a:ext uri="{FF2B5EF4-FFF2-40B4-BE49-F238E27FC236}">
                <a16:creationId xmlns:a16="http://schemas.microsoft.com/office/drawing/2014/main" id="{9C7E635F-7D91-C749-7B01-14D94B27D9ED}"/>
              </a:ext>
            </a:extLst>
          </p:cNvPr>
          <p:cNvSpPr/>
          <p:nvPr/>
        </p:nvSpPr>
        <p:spPr>
          <a:xfrm>
            <a:off x="4459234" y="424725"/>
            <a:ext cx="1962397" cy="400110"/>
          </a:xfrm>
          <a:prstGeom prst="rect">
            <a:avLst/>
          </a:prstGeom>
        </p:spPr>
        <p:txBody>
          <a:bodyPr wrap="none">
            <a:spAutoFit/>
          </a:bodyPr>
          <a:lstStyle/>
          <a:p>
            <a:r>
              <a:rPr lang="ja-JP" altLang="en-US" sz="2000" dirty="0">
                <a:effectLst>
                  <a:glow rad="127000">
                    <a:schemeClr val="bg1"/>
                  </a:glow>
                </a:effectLst>
                <a:latin typeface="HGP創英角ｺﾞｼｯｸUB" panose="020B0900000000000000" pitchFamily="50" charset="-128"/>
                <a:ea typeface="HGP創英角ｺﾞｼｯｸUB" panose="020B0900000000000000" pitchFamily="50" charset="-128"/>
              </a:rPr>
              <a:t>群馬</a:t>
            </a:r>
            <a:r>
              <a:rPr lang="ja-JP" altLang="en-US" sz="1600" dirty="0">
                <a:effectLst>
                  <a:glow rad="127000">
                    <a:schemeClr val="bg1"/>
                  </a:glow>
                </a:effectLst>
                <a:latin typeface="HGP創英角ｺﾞｼｯｸUB" panose="020B0900000000000000" pitchFamily="50" charset="-128"/>
                <a:ea typeface="HGP創英角ｺﾞｼｯｸUB" panose="020B0900000000000000" pitchFamily="50" charset="-128"/>
              </a:rPr>
              <a:t>県</a:t>
            </a:r>
            <a:r>
              <a:rPr lang="ja-JP" altLang="en-US" sz="2000" dirty="0">
                <a:effectLst>
                  <a:glow rad="127000">
                    <a:schemeClr val="bg1"/>
                  </a:glow>
                </a:effectLst>
                <a:latin typeface="HGP創英角ｺﾞｼｯｸUB" panose="020B0900000000000000" pitchFamily="50" charset="-128"/>
                <a:ea typeface="HGP創英角ｺﾞｼｯｸUB" panose="020B0900000000000000" pitchFamily="50" charset="-128"/>
              </a:rPr>
              <a:t> 下仁田</a:t>
            </a:r>
            <a:r>
              <a:rPr lang="ja-JP" altLang="en-US" sz="1600" dirty="0">
                <a:effectLst>
                  <a:glow rad="127000">
                    <a:schemeClr val="bg1"/>
                  </a:glow>
                </a:effectLst>
                <a:latin typeface="HGP創英角ｺﾞｼｯｸUB" panose="020B0900000000000000" pitchFamily="50" charset="-128"/>
                <a:ea typeface="HGP創英角ｺﾞｼｯｸUB" panose="020B0900000000000000" pitchFamily="50" charset="-128"/>
              </a:rPr>
              <a:t>町</a:t>
            </a:r>
          </a:p>
        </p:txBody>
      </p:sp>
      <p:sp>
        <p:nvSpPr>
          <p:cNvPr id="16" name="正方形/長方形 15">
            <a:extLst>
              <a:ext uri="{FF2B5EF4-FFF2-40B4-BE49-F238E27FC236}">
                <a16:creationId xmlns:a16="http://schemas.microsoft.com/office/drawing/2014/main" id="{27549D24-96CB-B26C-DF6B-EF39A89A5FFD}"/>
              </a:ext>
            </a:extLst>
          </p:cNvPr>
          <p:cNvSpPr/>
          <p:nvPr/>
        </p:nvSpPr>
        <p:spPr>
          <a:xfrm>
            <a:off x="8186136" y="167951"/>
            <a:ext cx="800219" cy="215444"/>
          </a:xfrm>
          <a:prstGeom prst="rect">
            <a:avLst/>
          </a:prstGeom>
        </p:spPr>
        <p:txBody>
          <a:bodyPr wrap="none">
            <a:spAutoFit/>
          </a:bodyPr>
          <a:lstStyle/>
          <a:p>
            <a:pPr algn="r"/>
            <a:r>
              <a:rPr lang="zh-TW" altLang="en-US" sz="800" dirty="0">
                <a:effectLst/>
                <a:latin typeface="MS PGothic" panose="020B0600070205080204" pitchFamily="50" charset="-128"/>
                <a:ea typeface="MS PGothic" panose="020B0600070205080204" pitchFamily="50" charset="-128"/>
              </a:rPr>
              <a:t>写真｜群馬県</a:t>
            </a:r>
          </a:p>
        </p:txBody>
      </p:sp>
      <p:sp>
        <p:nvSpPr>
          <p:cNvPr id="7" name="テキスト ボックス 6">
            <a:extLst>
              <a:ext uri="{FF2B5EF4-FFF2-40B4-BE49-F238E27FC236}">
                <a16:creationId xmlns:a16="http://schemas.microsoft.com/office/drawing/2014/main" id="{CF9FED53-54E8-4FB5-1246-FE3D7F8228B3}"/>
              </a:ext>
            </a:extLst>
          </p:cNvPr>
          <p:cNvSpPr txBox="1"/>
          <p:nvPr/>
        </p:nvSpPr>
        <p:spPr>
          <a:xfrm>
            <a:off x="5284956" y="360110"/>
            <a:ext cx="1116000" cy="215444"/>
          </a:xfrm>
          <a:prstGeom prst="rect">
            <a:avLst/>
          </a:prstGeom>
          <a:noFill/>
        </p:spPr>
        <p:txBody>
          <a:bodyPr wrap="square" rtlCol="0">
            <a:spAutoFit/>
          </a:bodyPr>
          <a:lstStyle/>
          <a:p>
            <a:pPr algn="dist"/>
            <a:r>
              <a:rPr lang="ja-JP" altLang="en-US" sz="800" dirty="0">
                <a:effectLst>
                  <a:glow rad="127000">
                    <a:schemeClr val="bg1"/>
                  </a:glow>
                </a:effectLst>
                <a:latin typeface="HGP創英角ｺﾞｼｯｸUB" panose="020B0900000000000000" pitchFamily="50" charset="-128"/>
                <a:ea typeface="HGP創英角ｺﾞｼｯｸUB" panose="020B0900000000000000" pitchFamily="50" charset="-128"/>
              </a:rPr>
              <a:t>しも　に　た　</a:t>
            </a:r>
            <a:r>
              <a:rPr lang="ja-JP" altLang="en-US" sz="700" dirty="0">
                <a:effectLst>
                  <a:glow rad="127000">
                    <a:schemeClr val="bg1"/>
                  </a:glow>
                </a:effectLst>
                <a:latin typeface="HGP創英角ｺﾞｼｯｸUB" panose="020B0900000000000000" pitchFamily="50" charset="-128"/>
                <a:ea typeface="HGP創英角ｺﾞｼｯｸUB" panose="020B0900000000000000" pitchFamily="50" charset="-128"/>
              </a:rPr>
              <a:t>まち</a:t>
            </a:r>
            <a:endParaRPr kumimoji="1" lang="ja-JP" altLang="en-US" sz="800" dirty="0">
              <a:latin typeface="HGP創英角ｺﾞｼｯｸUB" panose="020B0900000000000000" pitchFamily="50" charset="-128"/>
              <a:ea typeface="HGP創英角ｺﾞｼｯｸUB" panose="020B0900000000000000" pitchFamily="50" charset="-128"/>
            </a:endParaRPr>
          </a:p>
        </p:txBody>
      </p:sp>
      <p:sp>
        <p:nvSpPr>
          <p:cNvPr id="13" name="テキスト ボックス 12">
            <a:extLst>
              <a:ext uri="{FF2B5EF4-FFF2-40B4-BE49-F238E27FC236}">
                <a16:creationId xmlns:a16="http://schemas.microsoft.com/office/drawing/2014/main" id="{56E62078-379D-8B53-796E-ED8A43881B36}"/>
              </a:ext>
            </a:extLst>
          </p:cNvPr>
          <p:cNvSpPr txBox="1"/>
          <p:nvPr/>
        </p:nvSpPr>
        <p:spPr>
          <a:xfrm>
            <a:off x="4477700" y="359190"/>
            <a:ext cx="612000" cy="215444"/>
          </a:xfrm>
          <a:prstGeom prst="rect">
            <a:avLst/>
          </a:prstGeom>
          <a:noFill/>
        </p:spPr>
        <p:txBody>
          <a:bodyPr wrap="square" rtlCol="0">
            <a:spAutoFit/>
          </a:bodyPr>
          <a:lstStyle/>
          <a:p>
            <a:pPr algn="ctr"/>
            <a:r>
              <a:rPr lang="ja-JP" altLang="en-US" sz="800" dirty="0">
                <a:effectLst>
                  <a:glow rad="127000">
                    <a:schemeClr val="bg1"/>
                  </a:glow>
                </a:effectLst>
                <a:latin typeface="HGP創英角ｺﾞｼｯｸUB" panose="020B0900000000000000" pitchFamily="50" charset="-128"/>
                <a:ea typeface="HGP創英角ｺﾞｼｯｸUB" panose="020B0900000000000000" pitchFamily="50" charset="-128"/>
              </a:rPr>
              <a:t>ぐん　　ま</a:t>
            </a:r>
          </a:p>
        </p:txBody>
      </p:sp>
    </p:spTree>
    <p:extLst>
      <p:ext uri="{BB962C8B-B14F-4D97-AF65-F5344CB8AC3E}">
        <p14:creationId xmlns:p14="http://schemas.microsoft.com/office/powerpoint/2010/main" val="3807856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up)">
                                      <p:cBhvr>
                                        <p:cTn id="7" dur="500"/>
                                        <p:tgtEl>
                                          <p:spTgt spid="3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C34A6B-399F-62C9-96E1-509E186F006B}"/>
            </a:ext>
          </a:extLst>
        </p:cNvPr>
        <p:cNvGrpSpPr/>
        <p:nvPr/>
      </p:nvGrpSpPr>
      <p:grpSpPr>
        <a:xfrm>
          <a:off x="0" y="0"/>
          <a:ext cx="0" cy="0"/>
          <a:chOff x="0" y="0"/>
          <a:chExt cx="0" cy="0"/>
        </a:xfrm>
      </p:grpSpPr>
      <p:pic>
        <p:nvPicPr>
          <p:cNvPr id="3" name="がけ崩れ（長野県・旧安曇村猿なぎ洞門（現 松本市安曇））19911018：NPO法人土砂災害防止広報センター">
            <a:hlinkClick r:id="" action="ppaction://media"/>
            <a:extLst>
              <a:ext uri="{FF2B5EF4-FFF2-40B4-BE49-F238E27FC236}">
                <a16:creationId xmlns:a16="http://schemas.microsoft.com/office/drawing/2014/main" id="{02DFA26C-A96B-9D61-0635-8386828A063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7520" y="706295"/>
            <a:ext cx="8128959" cy="6096720"/>
          </a:xfrm>
          <a:prstGeom prst="rect">
            <a:avLst/>
          </a:prstGeom>
        </p:spPr>
      </p:pic>
      <p:grpSp>
        <p:nvGrpSpPr>
          <p:cNvPr id="8" name="グループ化 7">
            <a:extLst>
              <a:ext uri="{FF2B5EF4-FFF2-40B4-BE49-F238E27FC236}">
                <a16:creationId xmlns:a16="http://schemas.microsoft.com/office/drawing/2014/main" id="{C268B9DF-E680-C9EF-BF81-B38950BD99D0}"/>
              </a:ext>
            </a:extLst>
          </p:cNvPr>
          <p:cNvGrpSpPr/>
          <p:nvPr/>
        </p:nvGrpSpPr>
        <p:grpSpPr>
          <a:xfrm>
            <a:off x="137958" y="186321"/>
            <a:ext cx="2609850" cy="901280"/>
            <a:chOff x="152400" y="5823319"/>
            <a:chExt cx="2609850" cy="901280"/>
          </a:xfrm>
        </p:grpSpPr>
        <p:grpSp>
          <p:nvGrpSpPr>
            <p:cNvPr id="9" name="グループ化 8">
              <a:extLst>
                <a:ext uri="{FF2B5EF4-FFF2-40B4-BE49-F238E27FC236}">
                  <a16:creationId xmlns:a16="http://schemas.microsoft.com/office/drawing/2014/main" id="{6EC0C556-1A55-B4DA-C3FD-6051B1115CE2}"/>
                </a:ext>
              </a:extLst>
            </p:cNvPr>
            <p:cNvGrpSpPr/>
            <p:nvPr/>
          </p:nvGrpSpPr>
          <p:grpSpPr>
            <a:xfrm>
              <a:off x="152400" y="5823319"/>
              <a:ext cx="2609850" cy="901280"/>
              <a:chOff x="860965" y="5451895"/>
              <a:chExt cx="2609850" cy="901280"/>
            </a:xfrm>
          </p:grpSpPr>
          <p:sp>
            <p:nvSpPr>
              <p:cNvPr id="11" name="円/楕円 10">
                <a:extLst>
                  <a:ext uri="{FF2B5EF4-FFF2-40B4-BE49-F238E27FC236}">
                    <a16:creationId xmlns:a16="http://schemas.microsoft.com/office/drawing/2014/main" id="{A9930331-F73C-F7FE-9572-2FE5E559AA22}"/>
                  </a:ext>
                </a:extLst>
              </p:cNvPr>
              <p:cNvSpPr/>
              <p:nvPr/>
            </p:nvSpPr>
            <p:spPr>
              <a:xfrm>
                <a:off x="860965" y="5451895"/>
                <a:ext cx="2609850" cy="901280"/>
              </a:xfrm>
              <a:prstGeom prst="ellipse">
                <a:avLst/>
              </a:prstGeom>
              <a:solidFill>
                <a:schemeClr val="bg1"/>
              </a:solidFill>
              <a:ln w="38100">
                <a:solidFill>
                  <a:srgbClr val="E66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64F29F72-F67F-E683-19BF-11BDA5983D82}"/>
                  </a:ext>
                </a:extLst>
              </p:cNvPr>
              <p:cNvSpPr txBox="1"/>
              <p:nvPr/>
            </p:nvSpPr>
            <p:spPr>
              <a:xfrm>
                <a:off x="1047635" y="5510492"/>
                <a:ext cx="2243693" cy="707886"/>
              </a:xfrm>
              <a:prstGeom prst="rect">
                <a:avLst/>
              </a:prstGeom>
              <a:noFill/>
            </p:spPr>
            <p:txBody>
              <a:bodyPr wrap="square" rtlCol="0">
                <a:spAutoFit/>
              </a:bodyPr>
              <a:lstStyle/>
              <a:p>
                <a:pPr algn="ctr"/>
                <a:r>
                  <a:rPr kumimoji="1" lang="ja-JP" altLang="en-US" sz="4000" dirty="0">
                    <a:solidFill>
                      <a:srgbClr val="E66A04"/>
                    </a:solidFill>
                    <a:latin typeface="HGP創英角ｺﾞｼｯｸUB" panose="020B0900000000000000" pitchFamily="50" charset="-128"/>
                    <a:ea typeface="HGP創英角ｺﾞｼｯｸUB" panose="020B0900000000000000" pitchFamily="50" charset="-128"/>
                  </a:rPr>
                  <a:t>がけ崩れ</a:t>
                </a:r>
              </a:p>
            </p:txBody>
          </p:sp>
        </p:grpSp>
        <p:sp>
          <p:nvSpPr>
            <p:cNvPr id="10" name="テキスト ボックス 9">
              <a:extLst>
                <a:ext uri="{FF2B5EF4-FFF2-40B4-BE49-F238E27FC236}">
                  <a16:creationId xmlns:a16="http://schemas.microsoft.com/office/drawing/2014/main" id="{26DB9DC3-C3AE-8F32-4D6C-26A3BD45D827}"/>
                </a:ext>
              </a:extLst>
            </p:cNvPr>
            <p:cNvSpPr txBox="1"/>
            <p:nvPr/>
          </p:nvSpPr>
          <p:spPr>
            <a:xfrm>
              <a:off x="1533609" y="5868820"/>
              <a:ext cx="325354" cy="169277"/>
            </a:xfrm>
            <a:prstGeom prst="rect">
              <a:avLst/>
            </a:prstGeom>
            <a:noFill/>
          </p:spPr>
          <p:txBody>
            <a:bodyPr wrap="square" lIns="0" tIns="0" rIns="0" bIns="0" rtlCol="0" anchor="ctr" anchorCtr="0">
              <a:spAutoFit/>
            </a:bodyPr>
            <a:lstStyle/>
            <a:p>
              <a:pPr algn="dist"/>
              <a:r>
                <a:rPr kumimoji="1" lang="ja-JP" altLang="en-US" sz="1100" dirty="0">
                  <a:solidFill>
                    <a:srgbClr val="E66A04"/>
                  </a:solidFill>
                  <a:latin typeface="HGP創英角ｺﾞｼｯｸUB" panose="020B0900000000000000" pitchFamily="50" charset="-128"/>
                  <a:ea typeface="HGP創英角ｺﾞｼｯｸUB" panose="020B0900000000000000" pitchFamily="50" charset="-128"/>
                </a:rPr>
                <a:t>くず</a:t>
              </a:r>
            </a:p>
          </p:txBody>
        </p:sp>
      </p:grpSp>
      <p:sp>
        <p:nvSpPr>
          <p:cNvPr id="15" name="正方形/長方形 14">
            <a:extLst>
              <a:ext uri="{FF2B5EF4-FFF2-40B4-BE49-F238E27FC236}">
                <a16:creationId xmlns:a16="http://schemas.microsoft.com/office/drawing/2014/main" id="{6144A0FD-84F7-B5AE-460C-3E71AAB3924B}"/>
              </a:ext>
            </a:extLst>
          </p:cNvPr>
          <p:cNvSpPr/>
          <p:nvPr/>
        </p:nvSpPr>
        <p:spPr>
          <a:xfrm>
            <a:off x="5515987" y="147183"/>
            <a:ext cx="3466013" cy="584775"/>
          </a:xfrm>
          <a:prstGeom prst="rect">
            <a:avLst/>
          </a:prstGeom>
        </p:spPr>
        <p:txBody>
          <a:bodyPr wrap="none">
            <a:spAutoFit/>
          </a:bodyPr>
          <a:lstStyle/>
          <a:p>
            <a:r>
              <a:rPr lang="ja-JP" altLang="en-US" sz="800" dirty="0">
                <a:effectLst>
                  <a:glow rad="127000">
                    <a:schemeClr val="bg1"/>
                  </a:glow>
                </a:effectLst>
                <a:latin typeface="MS PGothic" panose="020B0600070205080204" pitchFamily="50" charset="-128"/>
                <a:ea typeface="MS PGothic" panose="020B0600070205080204" pitchFamily="50" charset="-128"/>
              </a:rPr>
              <a:t>動画</a:t>
            </a:r>
            <a:r>
              <a:rPr lang="zh-TW" altLang="en-US" sz="800" dirty="0">
                <a:effectLst>
                  <a:glow rad="127000">
                    <a:schemeClr val="bg1"/>
                  </a:glow>
                </a:effectLst>
                <a:latin typeface="MS PGothic" panose="020B0600070205080204" pitchFamily="50" charset="-128"/>
                <a:ea typeface="MS PGothic" panose="020B0600070205080204" pitchFamily="50" charset="-128"/>
              </a:rPr>
              <a:t>｜</a:t>
            </a:r>
            <a:r>
              <a:rPr lang="en-US" altLang="ja-JP" sz="800" dirty="0">
                <a:effectLst>
                  <a:glow rad="127000">
                    <a:schemeClr val="bg1"/>
                  </a:glow>
                </a:effectLst>
                <a:latin typeface="MS PGothic" panose="020B0600070205080204" pitchFamily="50" charset="-128"/>
                <a:ea typeface="MS PGothic" panose="020B0600070205080204" pitchFamily="50" charset="-128"/>
              </a:rPr>
              <a:t>NPO</a:t>
            </a:r>
            <a:r>
              <a:rPr lang="ja-JP" altLang="en-US" sz="800" dirty="0">
                <a:effectLst>
                  <a:glow rad="127000">
                    <a:schemeClr val="bg1"/>
                  </a:glow>
                </a:effectLst>
                <a:latin typeface="MS PGothic" panose="020B0600070205080204" pitchFamily="50" charset="-128"/>
                <a:ea typeface="MS PGothic" panose="020B0600070205080204" pitchFamily="50" charset="-128"/>
              </a:rPr>
              <a:t>法人土砂災害防止広報センター</a:t>
            </a:r>
            <a:br>
              <a:rPr lang="en-US" altLang="ja-JP" sz="800" dirty="0">
                <a:effectLst>
                  <a:glow rad="127000">
                    <a:schemeClr val="bg1"/>
                  </a:glow>
                </a:effectLst>
                <a:latin typeface="MS PGothic" panose="020B0600070205080204" pitchFamily="50" charset="-128"/>
                <a:ea typeface="MS PGothic" panose="020B0600070205080204" pitchFamily="50" charset="-128"/>
              </a:rPr>
            </a:br>
            <a:r>
              <a:rPr lang="ja-JP" altLang="en-US" sz="800" dirty="0">
                <a:effectLst>
                  <a:glow rad="127000">
                    <a:schemeClr val="bg1"/>
                  </a:glow>
                </a:effectLst>
                <a:latin typeface="MS PGothic" panose="020B0600070205080204" pitchFamily="50" charset="-128"/>
                <a:ea typeface="MS PGothic" panose="020B0600070205080204" pitchFamily="50" charset="-128"/>
              </a:rPr>
              <a:t>　　　　　撮影地）長野県・旧安曇村猿なぎ洞門（現 松本市安曇））</a:t>
            </a:r>
            <a:r>
              <a:rPr lang="en-US" altLang="ja-JP" sz="800" dirty="0">
                <a:effectLst>
                  <a:glow rad="127000">
                    <a:schemeClr val="bg1"/>
                  </a:glow>
                </a:effectLst>
                <a:latin typeface="MS PGothic" panose="020B0600070205080204" pitchFamily="50" charset="-128"/>
                <a:ea typeface="MS PGothic" panose="020B0600070205080204" pitchFamily="50" charset="-128"/>
              </a:rPr>
              <a:t>1991</a:t>
            </a:r>
            <a:r>
              <a:rPr lang="ja-JP" altLang="en-US" sz="800" dirty="0">
                <a:effectLst>
                  <a:glow rad="127000">
                    <a:schemeClr val="bg1"/>
                  </a:glow>
                </a:effectLst>
                <a:latin typeface="MS PGothic" panose="020B0600070205080204" pitchFamily="50" charset="-128"/>
                <a:ea typeface="MS PGothic" panose="020B0600070205080204" pitchFamily="50" charset="-128"/>
              </a:rPr>
              <a:t>年</a:t>
            </a:r>
            <a:r>
              <a:rPr lang="en-US" altLang="ja-JP" sz="800" dirty="0">
                <a:effectLst>
                  <a:glow rad="127000">
                    <a:schemeClr val="bg1"/>
                  </a:glow>
                </a:effectLst>
                <a:latin typeface="MS PGothic" panose="020B0600070205080204" pitchFamily="50" charset="-128"/>
                <a:ea typeface="MS PGothic" panose="020B0600070205080204" pitchFamily="50" charset="-128"/>
              </a:rPr>
              <a:t>10</a:t>
            </a:r>
            <a:r>
              <a:rPr lang="ja-JP" altLang="en-US" sz="800" dirty="0">
                <a:effectLst>
                  <a:glow rad="127000">
                    <a:schemeClr val="bg1"/>
                  </a:glow>
                </a:effectLst>
                <a:latin typeface="MS PGothic" panose="020B0600070205080204" pitchFamily="50" charset="-128"/>
                <a:ea typeface="MS PGothic" panose="020B0600070205080204" pitchFamily="50" charset="-128"/>
              </a:rPr>
              <a:t>月</a:t>
            </a:r>
            <a:endParaRPr lang="en-US" altLang="ja-JP" sz="800" dirty="0">
              <a:effectLst>
                <a:glow rad="127000">
                  <a:schemeClr val="bg1"/>
                </a:glow>
              </a:effectLst>
              <a:latin typeface="MS PGothic" panose="020B0600070205080204" pitchFamily="50" charset="-128"/>
              <a:ea typeface="MS PGothic" panose="020B0600070205080204" pitchFamily="50" charset="-128"/>
            </a:endParaRPr>
          </a:p>
          <a:p>
            <a:r>
              <a:rPr lang="ja-JP" altLang="en-US" sz="800" dirty="0">
                <a:effectLst>
                  <a:glow rad="127000">
                    <a:schemeClr val="bg1"/>
                  </a:glow>
                </a:effectLst>
                <a:latin typeface="MS PGothic" panose="020B0600070205080204" pitchFamily="50" charset="-128"/>
                <a:ea typeface="MS PGothic" panose="020B0600070205080204" pitchFamily="50" charset="-128"/>
              </a:rPr>
              <a:t>　　　　　</a:t>
            </a:r>
            <a:r>
              <a:rPr lang="en-US" altLang="ja-JP" sz="800" dirty="0">
                <a:solidFill>
                  <a:srgbClr val="FF0000"/>
                </a:solidFill>
                <a:effectLst>
                  <a:glow rad="127000">
                    <a:schemeClr val="bg1"/>
                  </a:glow>
                </a:effectLst>
                <a:latin typeface="MS PGothic" panose="020B0600070205080204" pitchFamily="50" charset="-128"/>
                <a:ea typeface="MS PGothic" panose="020B0600070205080204" pitchFamily="50" charset="-128"/>
              </a:rPr>
              <a:t>※</a:t>
            </a:r>
            <a:r>
              <a:rPr lang="ja-JP" altLang="en-US" sz="800" dirty="0">
                <a:solidFill>
                  <a:srgbClr val="FF0000"/>
                </a:solidFill>
                <a:effectLst>
                  <a:glow rad="127000">
                    <a:schemeClr val="bg1"/>
                  </a:glow>
                </a:effectLst>
                <a:latin typeface="MS PGothic" panose="020B0600070205080204" pitchFamily="50" charset="-128"/>
                <a:ea typeface="MS PGothic" panose="020B0600070205080204" pitchFamily="50" charset="-128"/>
              </a:rPr>
              <a:t>本動画は防災教育教材用に提供いただいた動画のため、</a:t>
            </a:r>
            <a:endParaRPr lang="en-US" altLang="ja-JP" sz="800" dirty="0">
              <a:solidFill>
                <a:srgbClr val="FF0000"/>
              </a:solidFill>
              <a:effectLst>
                <a:glow rad="127000">
                  <a:schemeClr val="bg1"/>
                </a:glow>
              </a:effectLst>
              <a:latin typeface="MS PGothic" panose="020B0600070205080204" pitchFamily="50" charset="-128"/>
              <a:ea typeface="MS PGothic" panose="020B0600070205080204" pitchFamily="50" charset="-128"/>
            </a:endParaRPr>
          </a:p>
          <a:p>
            <a:r>
              <a:rPr lang="ja-JP" altLang="en-US" sz="800" dirty="0">
                <a:solidFill>
                  <a:srgbClr val="FF0000"/>
                </a:solidFill>
                <a:effectLst>
                  <a:glow rad="127000">
                    <a:schemeClr val="bg1"/>
                  </a:glow>
                </a:effectLst>
                <a:latin typeface="MS PGothic" panose="020B0600070205080204" pitchFamily="50" charset="-128"/>
                <a:ea typeface="MS PGothic" panose="020B0600070205080204" pitchFamily="50" charset="-128"/>
              </a:rPr>
              <a:t>　 　　　　目的外の使用をしないようご注意ください。</a:t>
            </a:r>
            <a:endParaRPr lang="zh-TW" altLang="en-US" sz="800" dirty="0">
              <a:solidFill>
                <a:srgbClr val="FF0000"/>
              </a:solidFill>
              <a:effectLst>
                <a:glow rad="127000">
                  <a:schemeClr val="bg1"/>
                </a:glow>
              </a:effectLst>
              <a:latin typeface="MS PGothic" panose="020B0600070205080204" pitchFamily="50" charset="-128"/>
              <a:ea typeface="MS PGothic" panose="020B0600070205080204" pitchFamily="50" charset="-128"/>
            </a:endParaRPr>
          </a:p>
        </p:txBody>
      </p:sp>
      <p:sp>
        <p:nvSpPr>
          <p:cNvPr id="2" name="スライド番号プレースホルダー 1">
            <a:extLst>
              <a:ext uri="{FF2B5EF4-FFF2-40B4-BE49-F238E27FC236}">
                <a16:creationId xmlns:a16="http://schemas.microsoft.com/office/drawing/2014/main" id="{6B10DF85-5AD4-C3DF-10D9-40E1887FF8CB}"/>
              </a:ext>
            </a:extLst>
          </p:cNvPr>
          <p:cNvSpPr>
            <a:spLocks noGrp="1"/>
          </p:cNvSpPr>
          <p:nvPr>
            <p:ph type="sldNum" sz="quarter" idx="12"/>
          </p:nvPr>
        </p:nvSpPr>
        <p:spPr/>
        <p:txBody>
          <a:bodyPr/>
          <a:lstStyle/>
          <a:p>
            <a:fld id="{24C545B7-4A76-41C6-A249-81AA962B1F89}" type="slidenum">
              <a:rPr kumimoji="1" lang="ja-JP" altLang="en-US" smtClean="0"/>
              <a:t>17</a:t>
            </a:fld>
            <a:endParaRPr kumimoji="1" lang="ja-JP" altLang="en-US"/>
          </a:p>
        </p:txBody>
      </p:sp>
    </p:spTree>
    <p:extLst>
      <p:ext uri="{BB962C8B-B14F-4D97-AF65-F5344CB8AC3E}">
        <p14:creationId xmlns:p14="http://schemas.microsoft.com/office/powerpoint/2010/main" val="6949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6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グループ化 20"/>
          <p:cNvGrpSpPr/>
          <p:nvPr/>
        </p:nvGrpSpPr>
        <p:grpSpPr>
          <a:xfrm>
            <a:off x="6418036" y="186321"/>
            <a:ext cx="2609850" cy="901280"/>
            <a:chOff x="152400" y="5823319"/>
            <a:chExt cx="2609850" cy="901280"/>
          </a:xfrm>
        </p:grpSpPr>
        <p:grpSp>
          <p:nvGrpSpPr>
            <p:cNvPr id="22" name="グループ化 21"/>
            <p:cNvGrpSpPr/>
            <p:nvPr/>
          </p:nvGrpSpPr>
          <p:grpSpPr>
            <a:xfrm>
              <a:off x="152400" y="5823319"/>
              <a:ext cx="2609850" cy="901280"/>
              <a:chOff x="860965" y="5451895"/>
              <a:chExt cx="2609850" cy="901280"/>
            </a:xfrm>
          </p:grpSpPr>
          <p:sp>
            <p:nvSpPr>
              <p:cNvPr id="24" name="円/楕円 23"/>
              <p:cNvSpPr/>
              <p:nvPr/>
            </p:nvSpPr>
            <p:spPr>
              <a:xfrm>
                <a:off x="860965" y="5451895"/>
                <a:ext cx="2609850" cy="901280"/>
              </a:xfrm>
              <a:prstGeom prst="ellipse">
                <a:avLst/>
              </a:prstGeom>
              <a:solidFill>
                <a:schemeClr val="bg1"/>
              </a:solidFill>
              <a:ln w="38100">
                <a:solidFill>
                  <a:srgbClr val="E66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p:cNvSpPr txBox="1"/>
              <p:nvPr/>
            </p:nvSpPr>
            <p:spPr>
              <a:xfrm>
                <a:off x="1047635" y="5510492"/>
                <a:ext cx="2243693" cy="707886"/>
              </a:xfrm>
              <a:prstGeom prst="rect">
                <a:avLst/>
              </a:prstGeom>
              <a:noFill/>
            </p:spPr>
            <p:txBody>
              <a:bodyPr wrap="square" rtlCol="0">
                <a:spAutoFit/>
              </a:bodyPr>
              <a:lstStyle/>
              <a:p>
                <a:pPr algn="ctr"/>
                <a:r>
                  <a:rPr kumimoji="1" lang="ja-JP" altLang="en-US" sz="4000" dirty="0">
                    <a:solidFill>
                      <a:srgbClr val="E66A04"/>
                    </a:solidFill>
                    <a:latin typeface="HGP創英角ｺﾞｼｯｸUB" panose="020B0900000000000000" pitchFamily="50" charset="-128"/>
                    <a:ea typeface="HGP創英角ｺﾞｼｯｸUB" panose="020B0900000000000000" pitchFamily="50" charset="-128"/>
                  </a:rPr>
                  <a:t>がけ崩れ</a:t>
                </a:r>
              </a:p>
            </p:txBody>
          </p:sp>
        </p:grpSp>
        <p:sp>
          <p:nvSpPr>
            <p:cNvPr id="23" name="テキスト ボックス 22"/>
            <p:cNvSpPr txBox="1"/>
            <p:nvPr/>
          </p:nvSpPr>
          <p:spPr>
            <a:xfrm>
              <a:off x="1533609" y="5868820"/>
              <a:ext cx="325354" cy="169277"/>
            </a:xfrm>
            <a:prstGeom prst="rect">
              <a:avLst/>
            </a:prstGeom>
            <a:noFill/>
          </p:spPr>
          <p:txBody>
            <a:bodyPr wrap="square" lIns="0" tIns="0" rIns="0" bIns="0" rtlCol="0" anchor="ctr" anchorCtr="0">
              <a:spAutoFit/>
            </a:bodyPr>
            <a:lstStyle/>
            <a:p>
              <a:pPr algn="dist"/>
              <a:r>
                <a:rPr kumimoji="1" lang="ja-JP" altLang="en-US" sz="1100" dirty="0">
                  <a:solidFill>
                    <a:srgbClr val="E66A04"/>
                  </a:solidFill>
                  <a:latin typeface="HGP創英角ｺﾞｼｯｸUB" panose="020B0900000000000000" pitchFamily="50" charset="-128"/>
                  <a:ea typeface="HGP創英角ｺﾞｼｯｸUB" panose="020B0900000000000000" pitchFamily="50" charset="-128"/>
                </a:rPr>
                <a:t>くず</a:t>
              </a:r>
            </a:p>
          </p:txBody>
        </p:sp>
      </p:grpSp>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t>18</a:t>
            </a:fld>
            <a:endParaRPr kumimoji="1" lang="ja-JP" altLang="en-US"/>
          </a:p>
        </p:txBody>
      </p:sp>
      <p:grpSp>
        <p:nvGrpSpPr>
          <p:cNvPr id="3" name="グループ化 2"/>
          <p:cNvGrpSpPr/>
          <p:nvPr/>
        </p:nvGrpSpPr>
        <p:grpSpPr>
          <a:xfrm>
            <a:off x="172117" y="192178"/>
            <a:ext cx="2674800" cy="921600"/>
            <a:chOff x="172117" y="192178"/>
            <a:chExt cx="2674800" cy="921600"/>
          </a:xfrm>
        </p:grpSpPr>
        <p:grpSp>
          <p:nvGrpSpPr>
            <p:cNvPr id="17" name="グループ化 16"/>
            <p:cNvGrpSpPr/>
            <p:nvPr/>
          </p:nvGrpSpPr>
          <p:grpSpPr>
            <a:xfrm>
              <a:off x="172117" y="192178"/>
              <a:ext cx="2674800" cy="921600"/>
              <a:chOff x="5973269" y="4560971"/>
              <a:chExt cx="2674800" cy="921600"/>
            </a:xfrm>
          </p:grpSpPr>
          <p:sp>
            <p:nvSpPr>
              <p:cNvPr id="19" name="角丸四角形 18"/>
              <p:cNvSpPr/>
              <p:nvPr/>
            </p:nvSpPr>
            <p:spPr>
              <a:xfrm>
                <a:off x="5973269" y="4560971"/>
                <a:ext cx="2674800" cy="921600"/>
              </a:xfrm>
              <a:prstGeom prst="roundRect">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6121501" y="4667828"/>
                <a:ext cx="2390398" cy="754053"/>
              </a:xfrm>
              <a:prstGeom prst="rect">
                <a:avLst/>
              </a:prstGeom>
              <a:noFill/>
            </p:spPr>
            <p:txBody>
              <a:bodyPr wrap="none" rtlCol="0">
                <a:spAutoFit/>
              </a:bodyPr>
              <a:lstStyle/>
              <a:p>
                <a:r>
                  <a:rPr kumimoji="1" lang="ja-JP" altLang="en-US" sz="4300" dirty="0">
                    <a:solidFill>
                      <a:schemeClr val="bg1"/>
                    </a:solidFill>
                    <a:latin typeface="HGP創英角ｺﾞｼｯｸUB" panose="020B0900000000000000" pitchFamily="50" charset="-128"/>
                    <a:ea typeface="HGP創英角ｺﾞｼｯｸUB" panose="020B0900000000000000" pitchFamily="50" charset="-128"/>
                  </a:rPr>
                  <a:t>土砂災害</a:t>
                </a:r>
              </a:p>
            </p:txBody>
          </p:sp>
        </p:grpSp>
        <p:sp>
          <p:nvSpPr>
            <p:cNvPr id="26" name="テキスト ボックス 25"/>
            <p:cNvSpPr txBox="1"/>
            <p:nvPr/>
          </p:nvSpPr>
          <p:spPr>
            <a:xfrm>
              <a:off x="575187" y="196152"/>
              <a:ext cx="2007448" cy="215444"/>
            </a:xfrm>
            <a:prstGeom prst="rect">
              <a:avLst/>
            </a:prstGeom>
            <a:noFill/>
          </p:spPr>
          <p:txBody>
            <a:bodyPr wrap="square" lIns="0" tIns="0" rIns="0" bIns="0" rtlCol="0" anchor="ctr" anchorCtr="0">
              <a:spAutoFit/>
            </a:bodyPr>
            <a:lstStyle/>
            <a:p>
              <a:pPr algn="dist"/>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rPr>
                <a:t>ど</a:t>
              </a:r>
              <a:r>
                <a:rPr kumimoji="1" lang="ja-JP" altLang="en-US" sz="200" dirty="0">
                  <a:solidFill>
                    <a:schemeClr val="bg1"/>
                  </a:solidFill>
                  <a:latin typeface="HGP創英角ｺﾞｼｯｸUB" panose="020B0900000000000000" pitchFamily="50" charset="-128"/>
                  <a:ea typeface="HGP創英角ｺﾞｼｯｸUB" panose="020B0900000000000000" pitchFamily="50" charset="-128"/>
                </a:rPr>
                <a:t>　</a:t>
              </a:r>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rPr>
                <a:t>しゃさいがい</a:t>
              </a:r>
            </a:p>
          </p:txBody>
        </p:sp>
      </p:grpSp>
      <p:sp>
        <p:nvSpPr>
          <p:cNvPr id="6" name="正方形/長方形 5">
            <a:extLst>
              <a:ext uri="{FF2B5EF4-FFF2-40B4-BE49-F238E27FC236}">
                <a16:creationId xmlns:a16="http://schemas.microsoft.com/office/drawing/2014/main" id="{E8B6B047-27A9-994E-3491-ACCE00C70AB2}"/>
              </a:ext>
            </a:extLst>
          </p:cNvPr>
          <p:cNvSpPr/>
          <p:nvPr/>
        </p:nvSpPr>
        <p:spPr>
          <a:xfrm>
            <a:off x="255809" y="1195212"/>
            <a:ext cx="8632382" cy="5280402"/>
          </a:xfrm>
          <a:prstGeom prst="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000" marR="0" lvl="0" indent="-144000" algn="ctr"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地域の写真を貼り付けてください。</a:t>
            </a:r>
            <a:endParaRPr kumimoji="1" lang="en-US" altLang="ja-JP" sz="36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endParaRPr>
          </a:p>
          <a:p>
            <a:pPr marL="180000" marR="0" lvl="0" indent="-144000" algn="ctr" defTabSz="457200" rtl="0" eaLnBrk="1" fontAlgn="auto" latinLnBrk="0" hangingPunct="1">
              <a:lnSpc>
                <a:spcPct val="100000"/>
              </a:lnSpc>
              <a:spcBef>
                <a:spcPts val="0"/>
              </a:spcBef>
              <a:spcAft>
                <a:spcPts val="0"/>
              </a:spcAft>
              <a:buClrTx/>
              <a:buSzTx/>
              <a:buFontTx/>
              <a:buNone/>
              <a:tabLst/>
              <a:defRPr/>
            </a:pPr>
            <a:endParaRPr kumimoji="1" lang="en-US" altLang="ja-JP" sz="28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endParaRPr>
          </a:p>
          <a:p>
            <a:pPr marL="1524000" marR="0" lvl="0" indent="-506413" defTabSz="4572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	</a:t>
            </a:r>
            <a:r>
              <a:rPr kumimoji="1" lang="ja-JP" altLang="en-US" sz="28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適した写真がない場合は、</a:t>
            </a:r>
            <a:br>
              <a:rPr kumimoji="1" lang="en-US" altLang="ja-JP" sz="28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br>
            <a:r>
              <a:rPr kumimoji="1" lang="ja-JP" altLang="en-US" sz="28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このスライドを削除してください。</a:t>
            </a:r>
            <a:endParaRPr kumimoji="1" lang="en-US" altLang="ja-JP" sz="28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endParaRPr>
          </a:p>
        </p:txBody>
      </p:sp>
    </p:spTree>
    <p:extLst>
      <p:ext uri="{BB962C8B-B14F-4D97-AF65-F5344CB8AC3E}">
        <p14:creationId xmlns:p14="http://schemas.microsoft.com/office/powerpoint/2010/main" val="13139039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8759C0-1542-52B3-7B6A-AF081BAE1946}"/>
            </a:ext>
          </a:extLst>
        </p:cNvPr>
        <p:cNvGrpSpPr/>
        <p:nvPr/>
      </p:nvGrpSpPr>
      <p:grpSpPr>
        <a:xfrm>
          <a:off x="0" y="0"/>
          <a:ext cx="0" cy="0"/>
          <a:chOff x="0" y="0"/>
          <a:chExt cx="0" cy="0"/>
        </a:xfrm>
      </p:grpSpPr>
      <p:pic>
        <p:nvPicPr>
          <p:cNvPr id="8" name="図 7">
            <a:extLst>
              <a:ext uri="{FF2B5EF4-FFF2-40B4-BE49-F238E27FC236}">
                <a16:creationId xmlns:a16="http://schemas.microsoft.com/office/drawing/2014/main" id="{A6F55879-2BEF-9656-48E9-CEA0DB59A5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400000" cy="4040560"/>
          </a:xfrm>
          <a:prstGeom prst="rect">
            <a:avLst/>
          </a:prstGeom>
        </p:spPr>
      </p:pic>
      <p:grpSp>
        <p:nvGrpSpPr>
          <p:cNvPr id="19" name="グループ化 18">
            <a:extLst>
              <a:ext uri="{FF2B5EF4-FFF2-40B4-BE49-F238E27FC236}">
                <a16:creationId xmlns:a16="http://schemas.microsoft.com/office/drawing/2014/main" id="{780687AD-5F1C-6200-B675-A07A28C61FDE}"/>
              </a:ext>
            </a:extLst>
          </p:cNvPr>
          <p:cNvGrpSpPr/>
          <p:nvPr/>
        </p:nvGrpSpPr>
        <p:grpSpPr>
          <a:xfrm>
            <a:off x="137958" y="186321"/>
            <a:ext cx="2609850" cy="901280"/>
            <a:chOff x="860965" y="5451895"/>
            <a:chExt cx="2609850" cy="901280"/>
          </a:xfrm>
        </p:grpSpPr>
        <p:sp>
          <p:nvSpPr>
            <p:cNvPr id="21" name="円/楕円 20">
              <a:extLst>
                <a:ext uri="{FF2B5EF4-FFF2-40B4-BE49-F238E27FC236}">
                  <a16:creationId xmlns:a16="http://schemas.microsoft.com/office/drawing/2014/main" id="{C3C3E095-7532-7219-24ED-57C3EF3C3BB1}"/>
                </a:ext>
              </a:extLst>
            </p:cNvPr>
            <p:cNvSpPr/>
            <p:nvPr/>
          </p:nvSpPr>
          <p:spPr>
            <a:xfrm>
              <a:off x="860965" y="5451895"/>
              <a:ext cx="2609850" cy="901280"/>
            </a:xfrm>
            <a:prstGeom prst="ellipse">
              <a:avLst/>
            </a:prstGeom>
            <a:solidFill>
              <a:schemeClr val="bg1"/>
            </a:solidFill>
            <a:ln w="38100">
              <a:solidFill>
                <a:srgbClr val="549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1E324672-6B04-FB72-4129-4C29C73D5EC9}"/>
                </a:ext>
              </a:extLst>
            </p:cNvPr>
            <p:cNvSpPr txBox="1"/>
            <p:nvPr/>
          </p:nvSpPr>
          <p:spPr>
            <a:xfrm>
              <a:off x="1047635" y="5510492"/>
              <a:ext cx="2243693" cy="707886"/>
            </a:xfrm>
            <a:prstGeom prst="rect">
              <a:avLst/>
            </a:prstGeom>
            <a:noFill/>
          </p:spPr>
          <p:txBody>
            <a:bodyPr wrap="square" rtlCol="0">
              <a:spAutoFit/>
            </a:bodyPr>
            <a:lstStyle/>
            <a:p>
              <a:pPr algn="ctr"/>
              <a:r>
                <a:rPr kumimoji="1" lang="ja-JP" altLang="en-US" sz="4000" dirty="0">
                  <a:solidFill>
                    <a:srgbClr val="549B2A"/>
                  </a:solidFill>
                  <a:latin typeface="HGP創英角ｺﾞｼｯｸUB" panose="020B0900000000000000" pitchFamily="50" charset="-128"/>
                  <a:ea typeface="HGP創英角ｺﾞｼｯｸUB" panose="020B0900000000000000" pitchFamily="50" charset="-128"/>
                </a:rPr>
                <a:t>土石流</a:t>
              </a:r>
            </a:p>
          </p:txBody>
        </p:sp>
      </p:grpSp>
      <p:pic>
        <p:nvPicPr>
          <p:cNvPr id="3074" name="Picture 2" descr="土石流発生のしくみの画像">
            <a:extLst>
              <a:ext uri="{FF2B5EF4-FFF2-40B4-BE49-F238E27FC236}">
                <a16:creationId xmlns:a16="http://schemas.microsoft.com/office/drawing/2014/main" id="{257264AA-245A-EAC7-429C-8CABD60CF3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4000" y="3895975"/>
            <a:ext cx="5400000" cy="2962025"/>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ー 1">
            <a:extLst>
              <a:ext uri="{FF2B5EF4-FFF2-40B4-BE49-F238E27FC236}">
                <a16:creationId xmlns:a16="http://schemas.microsoft.com/office/drawing/2014/main" id="{43EE97F6-E5F6-9AF9-1BD5-26945CDE6A0C}"/>
              </a:ext>
            </a:extLst>
          </p:cNvPr>
          <p:cNvSpPr>
            <a:spLocks noGrp="1"/>
          </p:cNvSpPr>
          <p:nvPr>
            <p:ph type="sldNum" sz="quarter" idx="12"/>
          </p:nvPr>
        </p:nvSpPr>
        <p:spPr/>
        <p:txBody>
          <a:bodyPr/>
          <a:lstStyle/>
          <a:p>
            <a:fld id="{24C545B7-4A76-41C6-A249-81AA962B1F89}" type="slidenum">
              <a:rPr kumimoji="1" lang="ja-JP" altLang="en-US" smtClean="0"/>
              <a:t>19</a:t>
            </a:fld>
            <a:endParaRPr kumimoji="1" lang="ja-JP" altLang="en-US"/>
          </a:p>
        </p:txBody>
      </p:sp>
      <p:pic>
        <p:nvPicPr>
          <p:cNvPr id="12" name="Picture 4" descr="土石流モデルの画像">
            <a:extLst>
              <a:ext uri="{FF2B5EF4-FFF2-40B4-BE49-F238E27FC236}">
                <a16:creationId xmlns:a16="http://schemas.microsoft.com/office/drawing/2014/main" id="{5B5E27EA-D62F-9522-5320-0FE95A5F2452}"/>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1389" y="4047876"/>
            <a:ext cx="3125025" cy="270000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グループ化 12">
            <a:extLst>
              <a:ext uri="{FF2B5EF4-FFF2-40B4-BE49-F238E27FC236}">
                <a16:creationId xmlns:a16="http://schemas.microsoft.com/office/drawing/2014/main" id="{07F18B11-06AB-288D-01E7-1A8A61088A3D}"/>
              </a:ext>
            </a:extLst>
          </p:cNvPr>
          <p:cNvGrpSpPr/>
          <p:nvPr/>
        </p:nvGrpSpPr>
        <p:grpSpPr>
          <a:xfrm>
            <a:off x="356716" y="1343606"/>
            <a:ext cx="8430568" cy="794456"/>
            <a:chOff x="356716" y="1343606"/>
            <a:chExt cx="8430568" cy="794456"/>
          </a:xfrm>
          <a:effectLst>
            <a:outerShdw blurRad="63500" sx="102000" sy="102000" algn="ctr" rotWithShape="0">
              <a:prstClr val="black">
                <a:alpha val="40000"/>
              </a:prstClr>
            </a:outerShdw>
          </a:effectLst>
        </p:grpSpPr>
        <p:grpSp>
          <p:nvGrpSpPr>
            <p:cNvPr id="14" name="グループ化 13">
              <a:extLst>
                <a:ext uri="{FF2B5EF4-FFF2-40B4-BE49-F238E27FC236}">
                  <a16:creationId xmlns:a16="http://schemas.microsoft.com/office/drawing/2014/main" id="{3C6CBDF8-DB11-A4F5-D9E4-9DD2B6D49B6B}"/>
                </a:ext>
              </a:extLst>
            </p:cNvPr>
            <p:cNvGrpSpPr/>
            <p:nvPr/>
          </p:nvGrpSpPr>
          <p:grpSpPr>
            <a:xfrm>
              <a:off x="356716" y="1343606"/>
              <a:ext cx="8430568" cy="794456"/>
              <a:chOff x="356716" y="1343606"/>
              <a:chExt cx="8430568" cy="794456"/>
            </a:xfrm>
          </p:grpSpPr>
          <p:grpSp>
            <p:nvGrpSpPr>
              <p:cNvPr id="23" name="グループ化 22">
                <a:extLst>
                  <a:ext uri="{FF2B5EF4-FFF2-40B4-BE49-F238E27FC236}">
                    <a16:creationId xmlns:a16="http://schemas.microsoft.com/office/drawing/2014/main" id="{361D0E76-C829-91A1-A1FD-DC978DB4EC75}"/>
                  </a:ext>
                </a:extLst>
              </p:cNvPr>
              <p:cNvGrpSpPr/>
              <p:nvPr/>
            </p:nvGrpSpPr>
            <p:grpSpPr>
              <a:xfrm>
                <a:off x="356716" y="1343606"/>
                <a:ext cx="8430568" cy="794456"/>
                <a:chOff x="356716" y="1343606"/>
                <a:chExt cx="8430568" cy="794456"/>
              </a:xfrm>
            </p:grpSpPr>
            <p:sp>
              <p:nvSpPr>
                <p:cNvPr id="49" name="正方形/長方形 48">
                  <a:extLst>
                    <a:ext uri="{FF2B5EF4-FFF2-40B4-BE49-F238E27FC236}">
                      <a16:creationId xmlns:a16="http://schemas.microsoft.com/office/drawing/2014/main" id="{BA15D80F-D898-9146-10DC-45279911DDD4}"/>
                    </a:ext>
                  </a:extLst>
                </p:cNvPr>
                <p:cNvSpPr/>
                <p:nvPr/>
              </p:nvSpPr>
              <p:spPr>
                <a:xfrm>
                  <a:off x="356717" y="1343606"/>
                  <a:ext cx="8430567" cy="794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正方形/長方形 49">
                  <a:extLst>
                    <a:ext uri="{FF2B5EF4-FFF2-40B4-BE49-F238E27FC236}">
                      <a16:creationId xmlns:a16="http://schemas.microsoft.com/office/drawing/2014/main" id="{4D374C59-DF21-F436-A105-B9F5374037D6}"/>
                    </a:ext>
                  </a:extLst>
                </p:cNvPr>
                <p:cNvSpPr/>
                <p:nvPr/>
              </p:nvSpPr>
              <p:spPr>
                <a:xfrm>
                  <a:off x="356716" y="1343606"/>
                  <a:ext cx="252000" cy="794456"/>
                </a:xfrm>
                <a:prstGeom prst="rect">
                  <a:avLst/>
                </a:prstGeom>
                <a:solidFill>
                  <a:srgbClr val="549B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4" name="テキスト ボックス 23">
                <a:extLst>
                  <a:ext uri="{FF2B5EF4-FFF2-40B4-BE49-F238E27FC236}">
                    <a16:creationId xmlns:a16="http://schemas.microsoft.com/office/drawing/2014/main" id="{A29D8FD7-7030-FEB0-8A30-64744990B44D}"/>
                  </a:ext>
                </a:extLst>
              </p:cNvPr>
              <p:cNvSpPr txBox="1"/>
              <p:nvPr/>
            </p:nvSpPr>
            <p:spPr>
              <a:xfrm>
                <a:off x="619927" y="1442883"/>
                <a:ext cx="7888698" cy="630942"/>
              </a:xfrm>
              <a:prstGeom prst="rect">
                <a:avLst/>
              </a:prstGeom>
              <a:noFill/>
            </p:spPr>
            <p:txBody>
              <a:bodyPr wrap="none" rtlCol="0">
                <a:spAutoFit/>
              </a:bodyPr>
              <a:lstStyle/>
              <a:p>
                <a:r>
                  <a:rPr kumimoji="1" lang="ja-JP" altLang="en-US" sz="3500" dirty="0">
                    <a:latin typeface="HGP創英角ｺﾞｼｯｸUB" panose="020B0900000000000000" pitchFamily="50" charset="-128"/>
                    <a:ea typeface="HGP創英角ｺﾞｼｯｸUB" panose="020B0900000000000000" pitchFamily="50" charset="-128"/>
                  </a:rPr>
                  <a:t>大雨や地震で土砂が</a:t>
                </a:r>
                <a:r>
                  <a:rPr kumimoji="1" lang="ja-JP" altLang="en-US" sz="3500" dirty="0">
                    <a:solidFill>
                      <a:srgbClr val="B52F25"/>
                    </a:solidFill>
                    <a:latin typeface="HGP創英角ｺﾞｼｯｸUB" panose="020B0900000000000000" pitchFamily="50" charset="-128"/>
                    <a:ea typeface="HGP創英角ｺﾞｼｯｸUB" panose="020B0900000000000000" pitchFamily="50" charset="-128"/>
                  </a:rPr>
                  <a:t>勢いよく</a:t>
                </a:r>
                <a:r>
                  <a:rPr kumimoji="1" lang="ja-JP" altLang="en-US" sz="3500" dirty="0">
                    <a:latin typeface="HGP創英角ｺﾞｼｯｸUB" panose="020B0900000000000000" pitchFamily="50" charset="-128"/>
                    <a:ea typeface="HGP創英角ｺﾞｼｯｸUB" panose="020B0900000000000000" pitchFamily="50" charset="-128"/>
                  </a:rPr>
                  <a:t>流れてくる。</a:t>
                </a:r>
              </a:p>
            </p:txBody>
          </p:sp>
        </p:grpSp>
        <p:sp>
          <p:nvSpPr>
            <p:cNvPr id="15" name="テキスト ボックス 14">
              <a:extLst>
                <a:ext uri="{FF2B5EF4-FFF2-40B4-BE49-F238E27FC236}">
                  <a16:creationId xmlns:a16="http://schemas.microsoft.com/office/drawing/2014/main" id="{23882935-05A6-D695-FE86-0AA101DC691A}"/>
                </a:ext>
              </a:extLst>
            </p:cNvPr>
            <p:cNvSpPr txBox="1"/>
            <p:nvPr/>
          </p:nvSpPr>
          <p:spPr>
            <a:xfrm>
              <a:off x="2094270" y="1359837"/>
              <a:ext cx="823451" cy="261610"/>
            </a:xfrm>
            <a:prstGeom prst="rect">
              <a:avLst/>
            </a:prstGeom>
            <a:noFill/>
          </p:spPr>
          <p:txBody>
            <a:bodyPr wrap="square" rtlCol="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じ　しん</a:t>
              </a:r>
            </a:p>
          </p:txBody>
        </p:sp>
        <p:sp>
          <p:nvSpPr>
            <p:cNvPr id="16" name="テキスト ボックス 15">
              <a:extLst>
                <a:ext uri="{FF2B5EF4-FFF2-40B4-BE49-F238E27FC236}">
                  <a16:creationId xmlns:a16="http://schemas.microsoft.com/office/drawing/2014/main" id="{85C2381D-366F-0181-D052-4BA84D5F08E8}"/>
                </a:ext>
              </a:extLst>
            </p:cNvPr>
            <p:cNvSpPr txBox="1"/>
            <p:nvPr/>
          </p:nvSpPr>
          <p:spPr>
            <a:xfrm>
              <a:off x="3358826" y="1359837"/>
              <a:ext cx="811097" cy="261610"/>
            </a:xfrm>
            <a:prstGeom prst="rect">
              <a:avLst/>
            </a:prstGeom>
            <a:noFill/>
          </p:spPr>
          <p:txBody>
            <a:bodyPr wrap="square" rtlCol="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ど　しゃ</a:t>
              </a:r>
            </a:p>
          </p:txBody>
        </p:sp>
        <p:sp>
          <p:nvSpPr>
            <p:cNvPr id="17" name="テキスト ボックス 16">
              <a:extLst>
                <a:ext uri="{FF2B5EF4-FFF2-40B4-BE49-F238E27FC236}">
                  <a16:creationId xmlns:a16="http://schemas.microsoft.com/office/drawing/2014/main" id="{C241BEEE-45C5-5883-AFCD-19DE6DE226FC}"/>
                </a:ext>
              </a:extLst>
            </p:cNvPr>
            <p:cNvSpPr txBox="1"/>
            <p:nvPr/>
          </p:nvSpPr>
          <p:spPr>
            <a:xfrm>
              <a:off x="4514986" y="1357084"/>
              <a:ext cx="590415" cy="261610"/>
            </a:xfrm>
            <a:prstGeom prst="rect">
              <a:avLst/>
            </a:prstGeom>
            <a:noFill/>
          </p:spPr>
          <p:txBody>
            <a:bodyPr wrap="square" rtlCol="0">
              <a:spAutoFit/>
            </a:bodyPr>
            <a:lstStyle/>
            <a:p>
              <a:pPr algn="dist"/>
              <a:r>
                <a:rPr kumimoji="1" lang="ja-JP" altLang="en-US" sz="1100" dirty="0">
                  <a:solidFill>
                    <a:srgbClr val="B52F25"/>
                  </a:solidFill>
                  <a:latin typeface="HGP創英角ｺﾞｼｯｸUB" panose="020B0900000000000000" pitchFamily="50" charset="-128"/>
                  <a:ea typeface="HGP創英角ｺﾞｼｯｸUB" panose="020B0900000000000000" pitchFamily="50" charset="-128"/>
                </a:rPr>
                <a:t>いきお</a:t>
              </a:r>
            </a:p>
          </p:txBody>
        </p:sp>
      </p:grpSp>
      <p:sp>
        <p:nvSpPr>
          <p:cNvPr id="51" name="テキスト ボックス 50">
            <a:extLst>
              <a:ext uri="{FF2B5EF4-FFF2-40B4-BE49-F238E27FC236}">
                <a16:creationId xmlns:a16="http://schemas.microsoft.com/office/drawing/2014/main" id="{DA8FB7FD-8066-F4B9-1A07-25265E9E70D5}"/>
              </a:ext>
            </a:extLst>
          </p:cNvPr>
          <p:cNvSpPr txBox="1"/>
          <p:nvPr/>
        </p:nvSpPr>
        <p:spPr>
          <a:xfrm>
            <a:off x="3620686" y="106418"/>
            <a:ext cx="1615827" cy="384721"/>
          </a:xfrm>
          <a:prstGeom prst="rect">
            <a:avLst/>
          </a:prstGeom>
          <a:noFill/>
        </p:spPr>
        <p:txBody>
          <a:bodyPr wrap="none" lIns="0" tIns="0" rIns="0" bIns="0" rtlCol="0">
            <a:spAutoFit/>
          </a:bodyPr>
          <a:lstStyle/>
          <a:p>
            <a:pPr algn="r"/>
            <a:r>
              <a:rPr kumimoji="1" lang="ja-JP" altLang="en-US" sz="1400" b="1"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令和元年東日本台風</a:t>
            </a:r>
            <a:endParaRPr kumimoji="1" lang="en-US" altLang="ja-JP" sz="1400" b="1"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endParaRPr>
          </a:p>
          <a:p>
            <a:pPr algn="r"/>
            <a:r>
              <a:rPr kumimoji="1" lang="ja-JP" altLang="en-US" sz="11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a:t>
            </a:r>
            <a:r>
              <a:rPr kumimoji="1" lang="en-US" altLang="ja-JP" sz="11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2019</a:t>
            </a:r>
            <a:r>
              <a:rPr kumimoji="1" lang="ja-JP" altLang="en-US" sz="11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年</a:t>
            </a:r>
            <a:r>
              <a:rPr kumimoji="1" lang="en-US" altLang="ja-JP" sz="11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10</a:t>
            </a:r>
            <a:r>
              <a:rPr kumimoji="1" lang="ja-JP" altLang="en-US" sz="11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月</a:t>
            </a:r>
            <a:r>
              <a:rPr kumimoji="1" lang="en-US" altLang="ja-JP" sz="11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13</a:t>
            </a:r>
            <a:r>
              <a:rPr kumimoji="1" lang="ja-JP" altLang="en-US" sz="11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日撮影）</a:t>
            </a:r>
          </a:p>
        </p:txBody>
      </p:sp>
      <p:sp>
        <p:nvSpPr>
          <p:cNvPr id="52" name="正方形/長方形 51">
            <a:extLst>
              <a:ext uri="{FF2B5EF4-FFF2-40B4-BE49-F238E27FC236}">
                <a16:creationId xmlns:a16="http://schemas.microsoft.com/office/drawing/2014/main" id="{B723A8EC-3D43-FC7B-8B14-550A2B697DF2}"/>
              </a:ext>
            </a:extLst>
          </p:cNvPr>
          <p:cNvSpPr/>
          <p:nvPr/>
        </p:nvSpPr>
        <p:spPr>
          <a:xfrm>
            <a:off x="198319" y="3587441"/>
            <a:ext cx="1946367" cy="400110"/>
          </a:xfrm>
          <a:prstGeom prst="rect">
            <a:avLst/>
          </a:prstGeom>
        </p:spPr>
        <p:txBody>
          <a:bodyPr wrap="none">
            <a:spAutoFit/>
          </a:bodyPr>
          <a:lstStyle/>
          <a:p>
            <a:r>
              <a:rPr lang="ja-JP" altLang="en-US" sz="2000">
                <a:effectLst>
                  <a:glow rad="127000">
                    <a:schemeClr val="bg1"/>
                  </a:glow>
                </a:effectLst>
                <a:latin typeface="HGP創英角ｺﾞｼｯｸUB" panose="020B0900000000000000" pitchFamily="50" charset="-128"/>
                <a:ea typeface="HGP創英角ｺﾞｼｯｸUB" panose="020B0900000000000000" pitchFamily="50" charset="-128"/>
              </a:rPr>
              <a:t>群馬</a:t>
            </a:r>
            <a:r>
              <a:rPr lang="ja-JP" altLang="en-US" sz="1600">
                <a:effectLst>
                  <a:glow rad="127000">
                    <a:schemeClr val="bg1"/>
                  </a:glow>
                </a:effectLst>
                <a:latin typeface="HGP創英角ｺﾞｼｯｸUB" panose="020B0900000000000000" pitchFamily="50" charset="-128"/>
                <a:ea typeface="HGP創英角ｺﾞｼｯｸUB" panose="020B0900000000000000" pitchFamily="50" charset="-128"/>
              </a:rPr>
              <a:t>県 </a:t>
            </a:r>
            <a:r>
              <a:rPr lang="ja-JP" altLang="en-US" sz="2000">
                <a:effectLst>
                  <a:glow rad="127000">
                    <a:schemeClr val="bg1"/>
                  </a:glow>
                </a:effectLst>
                <a:latin typeface="HGP創英角ｺﾞｼｯｸUB" panose="020B0900000000000000" pitchFamily="50" charset="-128"/>
                <a:ea typeface="HGP創英角ｺﾞｼｯｸUB" panose="020B0900000000000000" pitchFamily="50" charset="-128"/>
              </a:rPr>
              <a:t>下仁田</a:t>
            </a:r>
            <a:r>
              <a:rPr lang="ja-JP" altLang="en-US" sz="1600">
                <a:effectLst>
                  <a:glow rad="127000">
                    <a:schemeClr val="bg1"/>
                  </a:glow>
                </a:effectLst>
                <a:latin typeface="HGP創英角ｺﾞｼｯｸUB" panose="020B0900000000000000" pitchFamily="50" charset="-128"/>
                <a:ea typeface="HGP創英角ｺﾞｼｯｸUB" panose="020B0900000000000000" pitchFamily="50" charset="-128"/>
              </a:rPr>
              <a:t>町</a:t>
            </a:r>
            <a:endParaRPr lang="ja-JP" altLang="en-US" sz="1600" dirty="0">
              <a:effectLst>
                <a:glow rad="127000">
                  <a:schemeClr val="bg1"/>
                </a:glow>
              </a:effectLst>
              <a:latin typeface="HGP創英角ｺﾞｼｯｸUB" panose="020B0900000000000000" pitchFamily="50" charset="-128"/>
              <a:ea typeface="HGP創英角ｺﾞｼｯｸUB" panose="020B0900000000000000" pitchFamily="50" charset="-128"/>
            </a:endParaRPr>
          </a:p>
        </p:txBody>
      </p:sp>
      <p:sp>
        <p:nvSpPr>
          <p:cNvPr id="3" name="テキスト ボックス 2">
            <a:extLst>
              <a:ext uri="{FF2B5EF4-FFF2-40B4-BE49-F238E27FC236}">
                <a16:creationId xmlns:a16="http://schemas.microsoft.com/office/drawing/2014/main" id="{753CD3FB-4551-B218-3F31-0CB7C337305A}"/>
              </a:ext>
            </a:extLst>
          </p:cNvPr>
          <p:cNvSpPr txBox="1"/>
          <p:nvPr/>
        </p:nvSpPr>
        <p:spPr>
          <a:xfrm>
            <a:off x="1004249" y="3504784"/>
            <a:ext cx="1116000" cy="215444"/>
          </a:xfrm>
          <a:prstGeom prst="rect">
            <a:avLst/>
          </a:prstGeom>
          <a:noFill/>
        </p:spPr>
        <p:txBody>
          <a:bodyPr wrap="square" rtlCol="0">
            <a:spAutoFit/>
          </a:bodyPr>
          <a:lstStyle/>
          <a:p>
            <a:pPr algn="dist"/>
            <a:r>
              <a:rPr lang="ja-JP" altLang="en-US" sz="800" dirty="0">
                <a:effectLst>
                  <a:glow rad="127000">
                    <a:schemeClr val="bg1"/>
                  </a:glow>
                </a:effectLst>
                <a:latin typeface="HGP創英角ｺﾞｼｯｸUB" panose="020B0900000000000000" pitchFamily="50" charset="-128"/>
                <a:ea typeface="HGP創英角ｺﾞｼｯｸUB" panose="020B0900000000000000" pitchFamily="50" charset="-128"/>
              </a:rPr>
              <a:t>しも　に　た　</a:t>
            </a:r>
            <a:r>
              <a:rPr lang="ja-JP" altLang="en-US" sz="700" dirty="0">
                <a:effectLst>
                  <a:glow rad="127000">
                    <a:schemeClr val="bg1"/>
                  </a:glow>
                </a:effectLst>
                <a:latin typeface="HGP創英角ｺﾞｼｯｸUB" panose="020B0900000000000000" pitchFamily="50" charset="-128"/>
                <a:ea typeface="HGP創英角ｺﾞｼｯｸUB" panose="020B0900000000000000" pitchFamily="50" charset="-128"/>
              </a:rPr>
              <a:t>まち</a:t>
            </a:r>
            <a:endParaRPr kumimoji="1" lang="ja-JP" altLang="en-US" sz="800" dirty="0">
              <a:latin typeface="HGP創英角ｺﾞｼｯｸUB" panose="020B0900000000000000" pitchFamily="50" charset="-128"/>
              <a:ea typeface="HGP創英角ｺﾞｼｯｸUB" panose="020B0900000000000000" pitchFamily="50" charset="-128"/>
            </a:endParaRPr>
          </a:p>
        </p:txBody>
      </p:sp>
      <p:sp>
        <p:nvSpPr>
          <p:cNvPr id="4" name="テキスト ボックス 3">
            <a:extLst>
              <a:ext uri="{FF2B5EF4-FFF2-40B4-BE49-F238E27FC236}">
                <a16:creationId xmlns:a16="http://schemas.microsoft.com/office/drawing/2014/main" id="{2A6C2AC6-EACF-547F-58AF-BD1FC2B85B63}"/>
              </a:ext>
            </a:extLst>
          </p:cNvPr>
          <p:cNvSpPr txBox="1"/>
          <p:nvPr/>
        </p:nvSpPr>
        <p:spPr>
          <a:xfrm>
            <a:off x="214923" y="3503864"/>
            <a:ext cx="612000" cy="215444"/>
          </a:xfrm>
          <a:prstGeom prst="rect">
            <a:avLst/>
          </a:prstGeom>
          <a:noFill/>
        </p:spPr>
        <p:txBody>
          <a:bodyPr wrap="square" rtlCol="0">
            <a:spAutoFit/>
          </a:bodyPr>
          <a:lstStyle/>
          <a:p>
            <a:pPr algn="ctr"/>
            <a:r>
              <a:rPr lang="ja-JP" altLang="en-US" sz="800" dirty="0">
                <a:effectLst>
                  <a:glow rad="127000">
                    <a:schemeClr val="bg1"/>
                  </a:glow>
                </a:effectLst>
                <a:latin typeface="HGP創英角ｺﾞｼｯｸUB" panose="020B0900000000000000" pitchFamily="50" charset="-128"/>
                <a:ea typeface="HGP創英角ｺﾞｼｯｸUB" panose="020B0900000000000000" pitchFamily="50" charset="-128"/>
              </a:rPr>
              <a:t>ぐん　　ま</a:t>
            </a:r>
          </a:p>
        </p:txBody>
      </p:sp>
      <p:sp>
        <p:nvSpPr>
          <p:cNvPr id="9" name="正方形/長方形 8">
            <a:extLst>
              <a:ext uri="{FF2B5EF4-FFF2-40B4-BE49-F238E27FC236}">
                <a16:creationId xmlns:a16="http://schemas.microsoft.com/office/drawing/2014/main" id="{CECBD35B-6934-5915-B475-045BFF67CFED}"/>
              </a:ext>
            </a:extLst>
          </p:cNvPr>
          <p:cNvSpPr/>
          <p:nvPr/>
        </p:nvSpPr>
        <p:spPr>
          <a:xfrm>
            <a:off x="92054" y="6622749"/>
            <a:ext cx="1731564" cy="215444"/>
          </a:xfrm>
          <a:prstGeom prst="rect">
            <a:avLst/>
          </a:prstGeom>
        </p:spPr>
        <p:txBody>
          <a:bodyPr wrap="none">
            <a:spAutoFit/>
          </a:bodyPr>
          <a:lstStyle/>
          <a:p>
            <a:pPr algn="r"/>
            <a:r>
              <a:rPr lang="zh-TW" altLang="en-US" sz="800" dirty="0">
                <a:effectLst>
                  <a:glow rad="127000">
                    <a:schemeClr val="bg1"/>
                  </a:glow>
                </a:effectLst>
                <a:latin typeface="MS PGothic" panose="020B0600070205080204" pitchFamily="50" charset="-128"/>
                <a:ea typeface="MS PGothic" panose="020B0600070205080204" pitchFamily="50" charset="-128"/>
              </a:rPr>
              <a:t>写真</a:t>
            </a:r>
            <a:r>
              <a:rPr lang="ja-JP" altLang="en-US" sz="800" dirty="0">
                <a:effectLst>
                  <a:glow rad="127000">
                    <a:schemeClr val="bg1"/>
                  </a:glow>
                </a:effectLst>
                <a:latin typeface="MS PGothic" panose="020B0600070205080204" pitchFamily="50" charset="-128"/>
                <a:ea typeface="MS PGothic" panose="020B0600070205080204" pitchFamily="50" charset="-128"/>
              </a:rPr>
              <a:t>およびアニメーション</a:t>
            </a:r>
            <a:r>
              <a:rPr lang="zh-TW" altLang="en-US" sz="800" dirty="0">
                <a:effectLst>
                  <a:glow rad="127000">
                    <a:schemeClr val="bg1"/>
                  </a:glow>
                </a:effectLst>
                <a:latin typeface="MS PGothic" panose="020B0600070205080204" pitchFamily="50" charset="-128"/>
                <a:ea typeface="MS PGothic" panose="020B0600070205080204" pitchFamily="50" charset="-128"/>
              </a:rPr>
              <a:t>｜群馬県</a:t>
            </a:r>
          </a:p>
        </p:txBody>
      </p:sp>
    </p:spTree>
    <p:extLst>
      <p:ext uri="{BB962C8B-B14F-4D97-AF65-F5344CB8AC3E}">
        <p14:creationId xmlns:p14="http://schemas.microsoft.com/office/powerpoint/2010/main" val="1379953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24C545B7-4A76-41C6-A249-81AA962B1F89}" type="slidenum">
              <a:rPr kumimoji="1" lang="ja-JP" altLang="en-US" smtClean="0"/>
              <a:t>2</a:t>
            </a:fld>
            <a:endParaRPr kumimoji="1" lang="ja-JP" altLang="en-US" dirty="0"/>
          </a:p>
        </p:txBody>
      </p:sp>
      <p:pic>
        <p:nvPicPr>
          <p:cNvPr id="8" name="Picture 4" descr="都市の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4024" y="1507393"/>
            <a:ext cx="6056404" cy="3645058"/>
          </a:xfrm>
          <a:prstGeom prst="rect">
            <a:avLst/>
          </a:prstGeom>
          <a:solidFill>
            <a:schemeClr val="bg1">
              <a:lumMod val="95000"/>
            </a:schemeClr>
          </a:solidFill>
        </p:spPr>
      </p:pic>
      <p:grpSp>
        <p:nvGrpSpPr>
          <p:cNvPr id="38" name="グループ化 37"/>
          <p:cNvGrpSpPr/>
          <p:nvPr/>
        </p:nvGrpSpPr>
        <p:grpSpPr>
          <a:xfrm>
            <a:off x="577103" y="1086264"/>
            <a:ext cx="8234388" cy="732381"/>
            <a:chOff x="577103" y="1009580"/>
            <a:chExt cx="8234388" cy="732381"/>
          </a:xfrm>
        </p:grpSpPr>
        <p:sp>
          <p:nvSpPr>
            <p:cNvPr id="3" name="思考の吹き出し: 雲形 2"/>
            <p:cNvSpPr/>
            <p:nvPr/>
          </p:nvSpPr>
          <p:spPr>
            <a:xfrm>
              <a:off x="577103" y="1044925"/>
              <a:ext cx="2637401" cy="506320"/>
            </a:xfrm>
            <a:prstGeom prst="cloudCallout">
              <a:avLst>
                <a:gd name="adj1" fmla="val -44329"/>
                <a:gd name="adj2" fmla="val 10261"/>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思考の吹き出し: 雲形 9"/>
            <p:cNvSpPr/>
            <p:nvPr/>
          </p:nvSpPr>
          <p:spPr>
            <a:xfrm>
              <a:off x="2661458" y="1181084"/>
              <a:ext cx="2637401" cy="506320"/>
            </a:xfrm>
            <a:prstGeom prst="cloudCallout">
              <a:avLst>
                <a:gd name="adj1" fmla="val -44329"/>
                <a:gd name="adj2" fmla="val 10261"/>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思考の吹き出し: 雲形 10"/>
            <p:cNvSpPr/>
            <p:nvPr/>
          </p:nvSpPr>
          <p:spPr>
            <a:xfrm>
              <a:off x="4386695" y="1009580"/>
              <a:ext cx="2637401" cy="506320"/>
            </a:xfrm>
            <a:prstGeom prst="cloudCallout">
              <a:avLst>
                <a:gd name="adj1" fmla="val -44329"/>
                <a:gd name="adj2" fmla="val 10261"/>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思考の吹き出し: 雲形 11"/>
            <p:cNvSpPr/>
            <p:nvPr/>
          </p:nvSpPr>
          <p:spPr>
            <a:xfrm>
              <a:off x="6174090" y="1235641"/>
              <a:ext cx="2637401" cy="506320"/>
            </a:xfrm>
            <a:prstGeom prst="cloudCallout">
              <a:avLst>
                <a:gd name="adj1" fmla="val -44329"/>
                <a:gd name="adj2" fmla="val 10261"/>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7" name="グループ化 36"/>
          <p:cNvGrpSpPr/>
          <p:nvPr/>
        </p:nvGrpSpPr>
        <p:grpSpPr>
          <a:xfrm>
            <a:off x="635003" y="1712109"/>
            <a:ext cx="7733059" cy="3646165"/>
            <a:chOff x="311728" y="1641929"/>
            <a:chExt cx="8201719" cy="3867140"/>
          </a:xfrm>
        </p:grpSpPr>
        <p:cxnSp>
          <p:nvCxnSpPr>
            <p:cNvPr id="13" name="直線コネクタ 12"/>
            <p:cNvCxnSpPr/>
            <p:nvPr/>
          </p:nvCxnSpPr>
          <p:spPr>
            <a:xfrm flipH="1">
              <a:off x="400522" y="1641929"/>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flipH="1">
              <a:off x="1126689" y="2148249"/>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flipH="1">
              <a:off x="1034053" y="1677857"/>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flipH="1">
              <a:off x="1760220" y="2315398"/>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flipH="1">
              <a:off x="2810203" y="1974025"/>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flipH="1">
              <a:off x="3913909" y="1804952"/>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flipH="1">
              <a:off x="3039433" y="2683903"/>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flipH="1">
              <a:off x="4841909" y="1914247"/>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flipH="1">
              <a:off x="5756308" y="1974043"/>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flipH="1">
              <a:off x="7312681" y="1849866"/>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flipH="1">
              <a:off x="6369091" y="3045656"/>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flipH="1">
              <a:off x="5960683" y="2648450"/>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flipH="1">
              <a:off x="6607262" y="1987672"/>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flipH="1">
              <a:off x="5109020" y="2503005"/>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flipH="1">
              <a:off x="3982394" y="2968688"/>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a:xfrm flipH="1">
              <a:off x="3502597" y="1990853"/>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flipH="1">
              <a:off x="1959249" y="3061754"/>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flipH="1">
              <a:off x="7704845" y="2181303"/>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flipH="1">
              <a:off x="1283366" y="2718970"/>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flipH="1">
              <a:off x="4313622" y="1733366"/>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flipH="1">
              <a:off x="5331828" y="1709497"/>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flipH="1">
              <a:off x="7109285" y="2925862"/>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p:nvCxnSpPr>
          <p:spPr>
            <a:xfrm flipH="1">
              <a:off x="311728" y="2796844"/>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flipH="1">
              <a:off x="1646657" y="3160957"/>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flipH="1">
              <a:off x="2878688" y="2266750"/>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flipH="1">
              <a:off x="4586658" y="2025254"/>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71" name="直線コネクタ 70"/>
            <p:cNvCxnSpPr/>
            <p:nvPr/>
          </p:nvCxnSpPr>
          <p:spPr>
            <a:xfrm flipH="1">
              <a:off x="7636072" y="3016303"/>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72" name="直線コネクタ 71"/>
            <p:cNvCxnSpPr/>
            <p:nvPr/>
          </p:nvCxnSpPr>
          <p:spPr>
            <a:xfrm flipH="1">
              <a:off x="3614001" y="3023349"/>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73" name="直線コネクタ 72"/>
            <p:cNvCxnSpPr/>
            <p:nvPr/>
          </p:nvCxnSpPr>
          <p:spPr>
            <a:xfrm flipH="1">
              <a:off x="4453302" y="3303128"/>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74" name="直線コネクタ 73"/>
            <p:cNvCxnSpPr/>
            <p:nvPr/>
          </p:nvCxnSpPr>
          <p:spPr>
            <a:xfrm flipH="1">
              <a:off x="4084909" y="3357789"/>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75" name="直線コネクタ 74"/>
            <p:cNvCxnSpPr/>
            <p:nvPr/>
          </p:nvCxnSpPr>
          <p:spPr>
            <a:xfrm flipH="1">
              <a:off x="3123463" y="3136845"/>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76" name="直線コネクタ 75"/>
            <p:cNvCxnSpPr/>
            <p:nvPr/>
          </p:nvCxnSpPr>
          <p:spPr>
            <a:xfrm flipH="1">
              <a:off x="2374138" y="3735223"/>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77" name="直線コネクタ 76"/>
            <p:cNvCxnSpPr/>
            <p:nvPr/>
          </p:nvCxnSpPr>
          <p:spPr>
            <a:xfrm flipH="1">
              <a:off x="1943362" y="3478218"/>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78" name="直線コネクタ 77"/>
            <p:cNvCxnSpPr/>
            <p:nvPr/>
          </p:nvCxnSpPr>
          <p:spPr>
            <a:xfrm flipH="1">
              <a:off x="5384223" y="3228425"/>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80" name="直線コネクタ 79"/>
            <p:cNvCxnSpPr/>
            <p:nvPr/>
          </p:nvCxnSpPr>
          <p:spPr>
            <a:xfrm flipH="1">
              <a:off x="6584989" y="3528711"/>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grpSp>
      <p:grpSp>
        <p:nvGrpSpPr>
          <p:cNvPr id="31" name="グループ化 30"/>
          <p:cNvGrpSpPr/>
          <p:nvPr/>
        </p:nvGrpSpPr>
        <p:grpSpPr>
          <a:xfrm>
            <a:off x="290287" y="5535"/>
            <a:ext cx="4375370" cy="887916"/>
            <a:chOff x="290287" y="5535"/>
            <a:chExt cx="4375370" cy="887916"/>
          </a:xfrm>
        </p:grpSpPr>
        <p:sp>
          <p:nvSpPr>
            <p:cNvPr id="9" name="角丸四角形 8"/>
            <p:cNvSpPr/>
            <p:nvPr/>
          </p:nvSpPr>
          <p:spPr>
            <a:xfrm>
              <a:off x="290287" y="81270"/>
              <a:ext cx="4375370" cy="81218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614827" y="191749"/>
              <a:ext cx="3363421" cy="630942"/>
            </a:xfrm>
            <a:prstGeom prst="rect">
              <a:avLst/>
            </a:prstGeom>
            <a:noFill/>
          </p:spPr>
          <p:txBody>
            <a:bodyPr wrap="none" rtlCol="0">
              <a:spAutoFit/>
            </a:bodyPr>
            <a:lstStyle/>
            <a:p>
              <a:r>
                <a:rPr kumimoji="1" lang="ja-JP" altLang="en-US" sz="35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大雨が降ると・・・</a:t>
              </a:r>
              <a:endParaRPr kumimoji="1" lang="en-US" altLang="ja-JP" sz="35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endParaRPr>
            </a:p>
          </p:txBody>
        </p:sp>
        <p:sp>
          <p:nvSpPr>
            <p:cNvPr id="93" name="テキスト ボックス 92"/>
            <p:cNvSpPr txBox="1"/>
            <p:nvPr/>
          </p:nvSpPr>
          <p:spPr>
            <a:xfrm>
              <a:off x="2037746" y="5535"/>
              <a:ext cx="375424" cy="338554"/>
            </a:xfrm>
            <a:prstGeom prst="rect">
              <a:avLst/>
            </a:prstGeom>
            <a:noFill/>
          </p:spPr>
          <p:txBody>
            <a:bodyPr wrap="none" rtlCol="0">
              <a:spAutoFit/>
            </a:bodyPr>
            <a:lstStyle/>
            <a:p>
              <a:r>
                <a:rPr kumimoji="1" lang="ja-JP" altLang="en-US" sz="16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ふ</a:t>
              </a:r>
            </a:p>
          </p:txBody>
        </p:sp>
      </p:grpSp>
      <p:sp>
        <p:nvSpPr>
          <p:cNvPr id="56" name="正方形/長方形 55"/>
          <p:cNvSpPr/>
          <p:nvPr/>
        </p:nvSpPr>
        <p:spPr>
          <a:xfrm>
            <a:off x="6614848" y="5047110"/>
            <a:ext cx="1981633" cy="215444"/>
          </a:xfrm>
          <a:prstGeom prst="rect">
            <a:avLst/>
          </a:prstGeom>
        </p:spPr>
        <p:txBody>
          <a:bodyPr wrap="none">
            <a:spAutoFit/>
          </a:bodyPr>
          <a:lstStyle/>
          <a:p>
            <a:r>
              <a:rPr lang="ja-JP" altLang="en-US" sz="800" dirty="0">
                <a:latin typeface="MS PGothic" panose="020B0600070205080204" pitchFamily="50" charset="-128"/>
                <a:ea typeface="MS PGothic" panose="020B0600070205080204" pitchFamily="50" charset="-128"/>
              </a:rPr>
              <a:t>イラスト｜国土交通省都市局 都市計画課</a:t>
            </a:r>
            <a:endParaRPr lang="en-US" altLang="ja-JP" sz="800" dirty="0">
              <a:latin typeface="MS PGothic" panose="020B0600070205080204" pitchFamily="50" charset="-128"/>
              <a:ea typeface="MS PGothic" panose="020B0600070205080204" pitchFamily="50" charset="-128"/>
            </a:endParaRPr>
          </a:p>
        </p:txBody>
      </p:sp>
      <p:grpSp>
        <p:nvGrpSpPr>
          <p:cNvPr id="7" name="グループ化 6"/>
          <p:cNvGrpSpPr/>
          <p:nvPr/>
        </p:nvGrpSpPr>
        <p:grpSpPr>
          <a:xfrm>
            <a:off x="0" y="5037242"/>
            <a:ext cx="9144000" cy="1657845"/>
            <a:chOff x="0" y="5037242"/>
            <a:chExt cx="9144000" cy="1657845"/>
          </a:xfrm>
        </p:grpSpPr>
        <p:sp>
          <p:nvSpPr>
            <p:cNvPr id="58" name="正方形/長方形 57"/>
            <p:cNvSpPr/>
            <p:nvPr/>
          </p:nvSpPr>
          <p:spPr>
            <a:xfrm>
              <a:off x="489253" y="5338119"/>
              <a:ext cx="8165495" cy="135696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テキスト ボックス 58"/>
            <p:cNvSpPr txBox="1"/>
            <p:nvPr/>
          </p:nvSpPr>
          <p:spPr>
            <a:xfrm>
              <a:off x="0" y="5577601"/>
              <a:ext cx="9144000" cy="861774"/>
            </a:xfrm>
            <a:prstGeom prst="rect">
              <a:avLst/>
            </a:prstGeom>
            <a:noFill/>
          </p:spPr>
          <p:txBody>
            <a:bodyPr wrap="square" rtlCol="0">
              <a:spAutoFit/>
            </a:bodyPr>
            <a:lstStyle/>
            <a:p>
              <a:pPr algn="ctr">
                <a:lnSpc>
                  <a:spcPts val="6000"/>
                </a:lnSpc>
              </a:pPr>
              <a:r>
                <a:rPr kumimoji="1" lang="ja-JP" altLang="en-US" sz="4500" dirty="0">
                  <a:effectLst/>
                  <a:latin typeface="HGP創英角ｺﾞｼｯｸUB" panose="020B0900000000000000" pitchFamily="50" charset="-128"/>
                  <a:ea typeface="HGP創英角ｺﾞｼｯｸUB" panose="020B0900000000000000" pitchFamily="50" charset="-128"/>
                </a:rPr>
                <a:t>どんな</a:t>
              </a:r>
              <a:r>
                <a:rPr kumimoji="1" lang="ja-JP" altLang="en-US" sz="5500" dirty="0">
                  <a:effectLst/>
                  <a:latin typeface="HGP創英角ｺﾞｼｯｸUB" panose="020B0900000000000000" pitchFamily="50" charset="-128"/>
                  <a:ea typeface="HGP創英角ｺﾞｼｯｸUB" panose="020B0900000000000000" pitchFamily="50" charset="-128"/>
                </a:rPr>
                <a:t>災害</a:t>
              </a:r>
              <a:r>
                <a:rPr kumimoji="1" lang="ja-JP" altLang="en-US" sz="4500" dirty="0">
                  <a:effectLst/>
                  <a:latin typeface="HGP創英角ｺﾞｼｯｸUB" panose="020B0900000000000000" pitchFamily="50" charset="-128"/>
                  <a:ea typeface="HGP創英角ｺﾞｼｯｸUB" panose="020B0900000000000000" pitchFamily="50" charset="-128"/>
                </a:rPr>
                <a:t>が起きますか？</a:t>
              </a:r>
              <a:endParaRPr kumimoji="1" lang="en-US" altLang="ja-JP" sz="4500" dirty="0">
                <a:effectLst/>
                <a:latin typeface="HGP創英角ｺﾞｼｯｸUB" panose="020B0900000000000000" pitchFamily="50" charset="-128"/>
                <a:ea typeface="HGP創英角ｺﾞｼｯｸUB" panose="020B0900000000000000" pitchFamily="50" charset="-128"/>
              </a:endParaRPr>
            </a:p>
          </p:txBody>
        </p:sp>
        <p:sp>
          <p:nvSpPr>
            <p:cNvPr id="60" name="二等辺三角形 59"/>
            <p:cNvSpPr/>
            <p:nvPr/>
          </p:nvSpPr>
          <p:spPr>
            <a:xfrm>
              <a:off x="4405313" y="5037242"/>
              <a:ext cx="333375" cy="345981"/>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テキスト ボックス 60"/>
            <p:cNvSpPr txBox="1"/>
            <p:nvPr/>
          </p:nvSpPr>
          <p:spPr>
            <a:xfrm>
              <a:off x="2831690" y="5400366"/>
              <a:ext cx="1345346" cy="338554"/>
            </a:xfrm>
            <a:prstGeom prst="rect">
              <a:avLst/>
            </a:prstGeom>
            <a:noFill/>
          </p:spPr>
          <p:txBody>
            <a:bodyPr wrap="square" rtlCol="0">
              <a:spAutoFit/>
            </a:bodyPr>
            <a:lstStyle/>
            <a:p>
              <a:pPr algn="dist"/>
              <a:r>
                <a:rPr kumimoji="1" lang="ja-JP" altLang="en-US" sz="1600" dirty="0">
                  <a:latin typeface="HGP創英角ｺﾞｼｯｸUB" panose="020B0900000000000000" pitchFamily="50" charset="-128"/>
                  <a:ea typeface="HGP創英角ｺﾞｼｯｸUB" panose="020B0900000000000000" pitchFamily="50" charset="-128"/>
                </a:rPr>
                <a:t>さいがい</a:t>
              </a:r>
            </a:p>
          </p:txBody>
        </p:sp>
      </p:grpSp>
    </p:spTree>
    <p:extLst>
      <p:ext uri="{BB962C8B-B14F-4D97-AF65-F5344CB8AC3E}">
        <p14:creationId xmlns:p14="http://schemas.microsoft.com/office/powerpoint/2010/main" val="465174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randombar(horizontal)">
                                      <p:cBhvr>
                                        <p:cTn id="11" dur="500"/>
                                        <p:tgtEl>
                                          <p:spTgt spid="38"/>
                                        </p:tgtEl>
                                      </p:cBhvr>
                                    </p:animEffect>
                                  </p:childTnLst>
                                </p:cTn>
                              </p:par>
                            </p:childTnLst>
                          </p:cTn>
                        </p:par>
                        <p:par>
                          <p:cTn id="12" fill="hold">
                            <p:stCondLst>
                              <p:cond delay="1000"/>
                            </p:stCondLst>
                            <p:childTnLst>
                              <p:par>
                                <p:cTn id="13" presetID="22" presetClass="entr" presetSubtype="1" repeatCount="10000" fill="hold" nodeType="after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up)">
                                      <p:cBhvr>
                                        <p:cTn id="15" dur="75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F697840C-25FB-1FA8-9F19-78E7B060557F}"/>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p:blipFill>
        <p:spPr>
          <a:xfrm>
            <a:off x="0" y="381000"/>
            <a:ext cx="9144000" cy="6096000"/>
          </a:xfrm>
          <a:prstGeom prst="rect">
            <a:avLst/>
          </a:prstGeom>
        </p:spPr>
      </p:pic>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t>20</a:t>
            </a:fld>
            <a:endParaRPr kumimoji="1" lang="ja-JP" altLang="en-US"/>
          </a:p>
        </p:txBody>
      </p:sp>
      <p:grpSp>
        <p:nvGrpSpPr>
          <p:cNvPr id="19" name="グループ化 18"/>
          <p:cNvGrpSpPr/>
          <p:nvPr/>
        </p:nvGrpSpPr>
        <p:grpSpPr>
          <a:xfrm>
            <a:off x="137958" y="186321"/>
            <a:ext cx="2609850" cy="901280"/>
            <a:chOff x="860965" y="5451895"/>
            <a:chExt cx="2609850" cy="901280"/>
          </a:xfrm>
        </p:grpSpPr>
        <p:sp>
          <p:nvSpPr>
            <p:cNvPr id="21" name="円/楕円 20"/>
            <p:cNvSpPr/>
            <p:nvPr/>
          </p:nvSpPr>
          <p:spPr>
            <a:xfrm>
              <a:off x="860965" y="5451895"/>
              <a:ext cx="2609850" cy="901280"/>
            </a:xfrm>
            <a:prstGeom prst="ellipse">
              <a:avLst/>
            </a:prstGeom>
            <a:solidFill>
              <a:schemeClr val="bg1"/>
            </a:solidFill>
            <a:ln w="38100">
              <a:solidFill>
                <a:srgbClr val="549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p:cNvSpPr txBox="1"/>
            <p:nvPr/>
          </p:nvSpPr>
          <p:spPr>
            <a:xfrm>
              <a:off x="1047635" y="5510492"/>
              <a:ext cx="2243693" cy="707886"/>
            </a:xfrm>
            <a:prstGeom prst="rect">
              <a:avLst/>
            </a:prstGeom>
            <a:noFill/>
          </p:spPr>
          <p:txBody>
            <a:bodyPr wrap="square" rtlCol="0">
              <a:spAutoFit/>
            </a:bodyPr>
            <a:lstStyle/>
            <a:p>
              <a:pPr algn="ctr"/>
              <a:r>
                <a:rPr kumimoji="1" lang="ja-JP" altLang="en-US" sz="4000" dirty="0">
                  <a:solidFill>
                    <a:srgbClr val="549B2A"/>
                  </a:solidFill>
                  <a:latin typeface="HGP創英角ｺﾞｼｯｸUB" panose="020B0900000000000000" pitchFamily="50" charset="-128"/>
                  <a:ea typeface="HGP創英角ｺﾞｼｯｸUB" panose="020B0900000000000000" pitchFamily="50" charset="-128"/>
                </a:rPr>
                <a:t>土石流</a:t>
              </a:r>
            </a:p>
          </p:txBody>
        </p:sp>
      </p:grpSp>
      <p:sp>
        <p:nvSpPr>
          <p:cNvPr id="39" name="下矢印 38"/>
          <p:cNvSpPr/>
          <p:nvPr/>
        </p:nvSpPr>
        <p:spPr>
          <a:xfrm>
            <a:off x="4254388" y="2519029"/>
            <a:ext cx="635224" cy="1819943"/>
          </a:xfrm>
          <a:prstGeom prst="downArrow">
            <a:avLst>
              <a:gd name="adj1" fmla="val 50000"/>
              <a:gd name="adj2" fmla="val 63575"/>
            </a:avLst>
          </a:prstGeom>
          <a:solidFill>
            <a:srgbClr val="549B2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p:cNvGrpSpPr/>
          <p:nvPr/>
        </p:nvGrpSpPr>
        <p:grpSpPr>
          <a:xfrm>
            <a:off x="356716" y="1343606"/>
            <a:ext cx="8430568" cy="794456"/>
            <a:chOff x="356716" y="1343606"/>
            <a:chExt cx="8430568" cy="794456"/>
          </a:xfrm>
          <a:effectLst>
            <a:outerShdw blurRad="63500" sx="102000" sy="102000" algn="ctr" rotWithShape="0">
              <a:prstClr val="black">
                <a:alpha val="40000"/>
              </a:prstClr>
            </a:outerShdw>
          </a:effectLst>
        </p:grpSpPr>
        <p:grpSp>
          <p:nvGrpSpPr>
            <p:cNvPr id="25" name="グループ化 24"/>
            <p:cNvGrpSpPr/>
            <p:nvPr/>
          </p:nvGrpSpPr>
          <p:grpSpPr>
            <a:xfrm>
              <a:off x="356716" y="1343606"/>
              <a:ext cx="8430568" cy="794456"/>
              <a:chOff x="356716" y="1343606"/>
              <a:chExt cx="8430568" cy="794456"/>
            </a:xfrm>
          </p:grpSpPr>
          <p:grpSp>
            <p:nvGrpSpPr>
              <p:cNvPr id="26" name="グループ化 25"/>
              <p:cNvGrpSpPr/>
              <p:nvPr/>
            </p:nvGrpSpPr>
            <p:grpSpPr>
              <a:xfrm>
                <a:off x="356716" y="1343606"/>
                <a:ext cx="8430568" cy="794456"/>
                <a:chOff x="356716" y="1343606"/>
                <a:chExt cx="8430568" cy="794456"/>
              </a:xfrm>
            </p:grpSpPr>
            <p:sp>
              <p:nvSpPr>
                <p:cNvPr id="28" name="正方形/長方形 27"/>
                <p:cNvSpPr/>
                <p:nvPr/>
              </p:nvSpPr>
              <p:spPr>
                <a:xfrm>
                  <a:off x="356717" y="1343606"/>
                  <a:ext cx="8430567" cy="794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p:cNvSpPr/>
                <p:nvPr/>
              </p:nvSpPr>
              <p:spPr>
                <a:xfrm>
                  <a:off x="356716" y="1343606"/>
                  <a:ext cx="252000" cy="794456"/>
                </a:xfrm>
                <a:prstGeom prst="rect">
                  <a:avLst/>
                </a:prstGeom>
                <a:solidFill>
                  <a:srgbClr val="549B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7" name="テキスト ボックス 26"/>
              <p:cNvSpPr txBox="1"/>
              <p:nvPr/>
            </p:nvSpPr>
            <p:spPr>
              <a:xfrm>
                <a:off x="619927" y="1442883"/>
                <a:ext cx="7888698" cy="630942"/>
              </a:xfrm>
              <a:prstGeom prst="rect">
                <a:avLst/>
              </a:prstGeom>
              <a:noFill/>
            </p:spPr>
            <p:txBody>
              <a:bodyPr wrap="none" rtlCol="0">
                <a:spAutoFit/>
              </a:bodyPr>
              <a:lstStyle/>
              <a:p>
                <a:r>
                  <a:rPr kumimoji="1" lang="ja-JP" altLang="en-US" sz="3500" dirty="0">
                    <a:latin typeface="HGP創英角ｺﾞｼｯｸUB" panose="020B0900000000000000" pitchFamily="50" charset="-128"/>
                    <a:ea typeface="HGP創英角ｺﾞｼｯｸUB" panose="020B0900000000000000" pitchFamily="50" charset="-128"/>
                  </a:rPr>
                  <a:t>大雨や地震で土砂が</a:t>
                </a:r>
                <a:r>
                  <a:rPr kumimoji="1" lang="ja-JP" altLang="en-US" sz="3500" dirty="0">
                    <a:solidFill>
                      <a:srgbClr val="B52F25"/>
                    </a:solidFill>
                    <a:latin typeface="HGP創英角ｺﾞｼｯｸUB" panose="020B0900000000000000" pitchFamily="50" charset="-128"/>
                    <a:ea typeface="HGP創英角ｺﾞｼｯｸUB" panose="020B0900000000000000" pitchFamily="50" charset="-128"/>
                  </a:rPr>
                  <a:t>勢いよく</a:t>
                </a:r>
                <a:r>
                  <a:rPr kumimoji="1" lang="ja-JP" altLang="en-US" sz="3500" dirty="0">
                    <a:latin typeface="HGP創英角ｺﾞｼｯｸUB" panose="020B0900000000000000" pitchFamily="50" charset="-128"/>
                    <a:ea typeface="HGP創英角ｺﾞｼｯｸUB" panose="020B0900000000000000" pitchFamily="50" charset="-128"/>
                  </a:rPr>
                  <a:t>流れてくる。</a:t>
                </a:r>
              </a:p>
            </p:txBody>
          </p:sp>
        </p:grpSp>
        <p:sp>
          <p:nvSpPr>
            <p:cNvPr id="38" name="テキスト ボックス 37"/>
            <p:cNvSpPr txBox="1"/>
            <p:nvPr/>
          </p:nvSpPr>
          <p:spPr>
            <a:xfrm>
              <a:off x="2094270" y="1359837"/>
              <a:ext cx="823451" cy="261610"/>
            </a:xfrm>
            <a:prstGeom prst="rect">
              <a:avLst/>
            </a:prstGeom>
            <a:noFill/>
          </p:spPr>
          <p:txBody>
            <a:bodyPr wrap="square" rtlCol="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じ　しん</a:t>
              </a:r>
            </a:p>
          </p:txBody>
        </p:sp>
        <p:sp>
          <p:nvSpPr>
            <p:cNvPr id="40" name="テキスト ボックス 39"/>
            <p:cNvSpPr txBox="1"/>
            <p:nvPr/>
          </p:nvSpPr>
          <p:spPr>
            <a:xfrm>
              <a:off x="3358826" y="1359837"/>
              <a:ext cx="811097" cy="261610"/>
            </a:xfrm>
            <a:prstGeom prst="rect">
              <a:avLst/>
            </a:prstGeom>
            <a:noFill/>
          </p:spPr>
          <p:txBody>
            <a:bodyPr wrap="square" rtlCol="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ど　しゃ</a:t>
              </a:r>
            </a:p>
          </p:txBody>
        </p:sp>
        <p:sp>
          <p:nvSpPr>
            <p:cNvPr id="41" name="テキスト ボックス 40"/>
            <p:cNvSpPr txBox="1"/>
            <p:nvPr/>
          </p:nvSpPr>
          <p:spPr>
            <a:xfrm>
              <a:off x="4514986" y="1357084"/>
              <a:ext cx="590415" cy="261610"/>
            </a:xfrm>
            <a:prstGeom prst="rect">
              <a:avLst/>
            </a:prstGeom>
            <a:noFill/>
          </p:spPr>
          <p:txBody>
            <a:bodyPr wrap="square" rtlCol="0">
              <a:spAutoFit/>
            </a:bodyPr>
            <a:lstStyle/>
            <a:p>
              <a:pPr algn="dist"/>
              <a:r>
                <a:rPr kumimoji="1" lang="ja-JP" altLang="en-US" sz="1100" dirty="0">
                  <a:solidFill>
                    <a:srgbClr val="B52F25"/>
                  </a:solidFill>
                  <a:latin typeface="HGP創英角ｺﾞｼｯｸUB" panose="020B0900000000000000" pitchFamily="50" charset="-128"/>
                  <a:ea typeface="HGP創英角ｺﾞｼｯｸUB" panose="020B0900000000000000" pitchFamily="50" charset="-128"/>
                </a:rPr>
                <a:t>いきお</a:t>
              </a:r>
            </a:p>
          </p:txBody>
        </p:sp>
      </p:grpSp>
      <p:grpSp>
        <p:nvGrpSpPr>
          <p:cNvPr id="4" name="グループ化 3"/>
          <p:cNvGrpSpPr/>
          <p:nvPr/>
        </p:nvGrpSpPr>
        <p:grpSpPr>
          <a:xfrm>
            <a:off x="345382" y="4720847"/>
            <a:ext cx="8430568" cy="1446145"/>
            <a:chOff x="345382" y="4720847"/>
            <a:chExt cx="8430568" cy="1446145"/>
          </a:xfrm>
          <a:effectLst>
            <a:outerShdw blurRad="63500" sx="102000" sy="102000" algn="ctr" rotWithShape="0">
              <a:prstClr val="black">
                <a:alpha val="40000"/>
              </a:prstClr>
            </a:outerShdw>
          </a:effectLst>
        </p:grpSpPr>
        <p:grpSp>
          <p:nvGrpSpPr>
            <p:cNvPr id="30" name="グループ化 29"/>
            <p:cNvGrpSpPr/>
            <p:nvPr/>
          </p:nvGrpSpPr>
          <p:grpSpPr>
            <a:xfrm>
              <a:off x="345382" y="4720847"/>
              <a:ext cx="8430568" cy="1446145"/>
              <a:chOff x="345382" y="4720847"/>
              <a:chExt cx="8430568" cy="1446145"/>
            </a:xfrm>
          </p:grpSpPr>
          <p:grpSp>
            <p:nvGrpSpPr>
              <p:cNvPr id="31" name="グループ化 30"/>
              <p:cNvGrpSpPr/>
              <p:nvPr/>
            </p:nvGrpSpPr>
            <p:grpSpPr>
              <a:xfrm>
                <a:off x="345382" y="4720847"/>
                <a:ext cx="8430568" cy="1446145"/>
                <a:chOff x="356716" y="1343606"/>
                <a:chExt cx="8430568" cy="794456"/>
              </a:xfrm>
            </p:grpSpPr>
            <p:sp>
              <p:nvSpPr>
                <p:cNvPr id="33" name="正方形/長方形 32"/>
                <p:cNvSpPr/>
                <p:nvPr/>
              </p:nvSpPr>
              <p:spPr>
                <a:xfrm>
                  <a:off x="356717" y="1343606"/>
                  <a:ext cx="8430567" cy="794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p:cNvSpPr/>
                <p:nvPr/>
              </p:nvSpPr>
              <p:spPr>
                <a:xfrm>
                  <a:off x="356716" y="1343606"/>
                  <a:ext cx="252000" cy="794456"/>
                </a:xfrm>
                <a:prstGeom prst="rect">
                  <a:avLst/>
                </a:prstGeom>
                <a:solidFill>
                  <a:srgbClr val="549B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2" name="テキスト ボックス 31"/>
              <p:cNvSpPr txBox="1"/>
              <p:nvPr/>
            </p:nvSpPr>
            <p:spPr>
              <a:xfrm>
                <a:off x="619927" y="4795672"/>
                <a:ext cx="5567550" cy="1245277"/>
              </a:xfrm>
              <a:prstGeom prst="rect">
                <a:avLst/>
              </a:prstGeom>
              <a:noFill/>
            </p:spPr>
            <p:txBody>
              <a:bodyPr wrap="none" rtlCol="0">
                <a:spAutoFit/>
              </a:bodyPr>
              <a:lstStyle/>
              <a:p>
                <a:pPr>
                  <a:lnSpc>
                    <a:spcPts val="4800"/>
                  </a:lnSpc>
                </a:pPr>
                <a:r>
                  <a:rPr kumimoji="1" lang="ja-JP" altLang="en-US" sz="3500" dirty="0">
                    <a:solidFill>
                      <a:srgbClr val="B52F25"/>
                    </a:solidFill>
                    <a:latin typeface="HGP創英角ｺﾞｼｯｸUB" panose="020B0900000000000000" pitchFamily="50" charset="-128"/>
                    <a:ea typeface="HGP創英角ｺﾞｼｯｸUB" panose="020B0900000000000000" pitchFamily="50" charset="-128"/>
                  </a:rPr>
                  <a:t>時速</a:t>
                </a:r>
                <a:r>
                  <a:rPr kumimoji="1" lang="en-US" altLang="ja-JP" sz="3500" dirty="0">
                    <a:solidFill>
                      <a:srgbClr val="B52F25"/>
                    </a:solidFill>
                    <a:latin typeface="HGP創英角ｺﾞｼｯｸUB" panose="020B0900000000000000" pitchFamily="50" charset="-128"/>
                    <a:ea typeface="HGP創英角ｺﾞｼｯｸUB" panose="020B0900000000000000" pitchFamily="50" charset="-128"/>
                  </a:rPr>
                  <a:t>20</a:t>
                </a:r>
                <a:r>
                  <a:rPr kumimoji="1" lang="ja-JP" altLang="en-US" sz="3500" dirty="0">
                    <a:solidFill>
                      <a:srgbClr val="B52F25"/>
                    </a:solidFill>
                    <a:latin typeface="HGP創英角ｺﾞｼｯｸUB" panose="020B0900000000000000" pitchFamily="50" charset="-128"/>
                    <a:ea typeface="HGP創英角ｺﾞｼｯｸUB" panose="020B0900000000000000" pitchFamily="50" charset="-128"/>
                  </a:rPr>
                  <a:t>～</a:t>
                </a:r>
                <a:r>
                  <a:rPr kumimoji="1" lang="en-US" altLang="ja-JP" sz="3500" dirty="0">
                    <a:solidFill>
                      <a:srgbClr val="B52F25"/>
                    </a:solidFill>
                    <a:latin typeface="HGP創英角ｺﾞｼｯｸUB" panose="020B0900000000000000" pitchFamily="50" charset="-128"/>
                    <a:ea typeface="HGP創英角ｺﾞｼｯｸUB" panose="020B0900000000000000" pitchFamily="50" charset="-128"/>
                  </a:rPr>
                  <a:t>40km</a:t>
                </a:r>
                <a:r>
                  <a:rPr kumimoji="1" lang="ja-JP" altLang="en-US" sz="3500" dirty="0">
                    <a:latin typeface="HGP創英角ｺﾞｼｯｸUB" panose="020B0900000000000000" pitchFamily="50" charset="-128"/>
                    <a:ea typeface="HGP創英角ｺﾞｼｯｸUB" panose="020B0900000000000000" pitchFamily="50" charset="-128"/>
                  </a:rPr>
                  <a:t>で</a:t>
                </a:r>
                <a:endParaRPr kumimoji="1" lang="en-US" altLang="ja-JP" sz="3500" dirty="0">
                  <a:latin typeface="HGP創英角ｺﾞｼｯｸUB" panose="020B0900000000000000" pitchFamily="50" charset="-128"/>
                  <a:ea typeface="HGP創英角ｺﾞｼｯｸUB" panose="020B0900000000000000" pitchFamily="50" charset="-128"/>
                </a:endParaRPr>
              </a:p>
              <a:p>
                <a:pPr>
                  <a:lnSpc>
                    <a:spcPts val="4800"/>
                  </a:lnSpc>
                </a:pPr>
                <a:r>
                  <a:rPr kumimoji="1" lang="ja-JP" altLang="en-US" sz="3500" dirty="0">
                    <a:latin typeface="HGP創英角ｺﾞｼｯｸUB" panose="020B0900000000000000" pitchFamily="50" charset="-128"/>
                    <a:ea typeface="HGP創英角ｺﾞｼｯｸUB" panose="020B0900000000000000" pitchFamily="50" charset="-128"/>
                  </a:rPr>
                  <a:t>一瞬で住居や畑を破壊する。</a:t>
                </a:r>
              </a:p>
            </p:txBody>
          </p:sp>
        </p:grpSp>
        <p:sp>
          <p:nvSpPr>
            <p:cNvPr id="42" name="テキスト ボックス 41"/>
            <p:cNvSpPr txBox="1"/>
            <p:nvPr/>
          </p:nvSpPr>
          <p:spPr>
            <a:xfrm>
              <a:off x="694048" y="5326586"/>
              <a:ext cx="960047" cy="261610"/>
            </a:xfrm>
            <a:prstGeom prst="rect">
              <a:avLst/>
            </a:prstGeom>
            <a:noFill/>
          </p:spPr>
          <p:txBody>
            <a:bodyPr wrap="square" rtlCol="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いっ　しゅん</a:t>
              </a:r>
            </a:p>
          </p:txBody>
        </p:sp>
        <p:sp>
          <p:nvSpPr>
            <p:cNvPr id="43" name="テキスト ボックス 42"/>
            <p:cNvSpPr txBox="1"/>
            <p:nvPr/>
          </p:nvSpPr>
          <p:spPr>
            <a:xfrm>
              <a:off x="4154712" y="5313114"/>
              <a:ext cx="844991" cy="261610"/>
            </a:xfrm>
            <a:prstGeom prst="rect">
              <a:avLst/>
            </a:prstGeom>
            <a:noFill/>
          </p:spPr>
          <p:txBody>
            <a:bodyPr wrap="square" rtlCol="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は　かい</a:t>
              </a:r>
            </a:p>
          </p:txBody>
        </p:sp>
        <p:sp>
          <p:nvSpPr>
            <p:cNvPr id="44" name="テキスト ボックス 43"/>
            <p:cNvSpPr txBox="1"/>
            <p:nvPr/>
          </p:nvSpPr>
          <p:spPr>
            <a:xfrm>
              <a:off x="1947189" y="5313114"/>
              <a:ext cx="914723" cy="261610"/>
            </a:xfrm>
            <a:prstGeom prst="rect">
              <a:avLst/>
            </a:prstGeom>
            <a:noFill/>
          </p:spPr>
          <p:txBody>
            <a:bodyPr wrap="square" rtlCol="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じゅう</a:t>
              </a:r>
              <a:r>
                <a:rPr kumimoji="1" lang="ja-JP" altLang="en-US" sz="500" dirty="0">
                  <a:latin typeface="HGP創英角ｺﾞｼｯｸUB" panose="020B0900000000000000" pitchFamily="50" charset="-128"/>
                  <a:ea typeface="HGP創英角ｺﾞｼｯｸUB" panose="020B0900000000000000" pitchFamily="50" charset="-128"/>
                </a:rPr>
                <a:t>　</a:t>
              </a:r>
              <a:r>
                <a:rPr kumimoji="1" lang="ja-JP" altLang="en-US" sz="1100" dirty="0">
                  <a:latin typeface="HGP創英角ｺﾞｼｯｸUB" panose="020B0900000000000000" pitchFamily="50" charset="-128"/>
                  <a:ea typeface="HGP創英角ｺﾞｼｯｸUB" panose="020B0900000000000000" pitchFamily="50" charset="-128"/>
                </a:rPr>
                <a:t>きょ</a:t>
              </a:r>
            </a:p>
          </p:txBody>
        </p:sp>
      </p:grpSp>
      <p:sp>
        <p:nvSpPr>
          <p:cNvPr id="7" name="テキスト ボックス 6">
            <a:extLst>
              <a:ext uri="{FF2B5EF4-FFF2-40B4-BE49-F238E27FC236}">
                <a16:creationId xmlns:a16="http://schemas.microsoft.com/office/drawing/2014/main" id="{BD9C0083-95F1-4851-3671-74CC1E327EB9}"/>
              </a:ext>
            </a:extLst>
          </p:cNvPr>
          <p:cNvSpPr txBox="1"/>
          <p:nvPr/>
        </p:nvSpPr>
        <p:spPr>
          <a:xfrm>
            <a:off x="6799007" y="493093"/>
            <a:ext cx="2091919" cy="492443"/>
          </a:xfrm>
          <a:prstGeom prst="rect">
            <a:avLst/>
          </a:prstGeom>
          <a:noFill/>
        </p:spPr>
        <p:txBody>
          <a:bodyPr wrap="none" lIns="0" tIns="0" rIns="0" bIns="0" rtlCol="0">
            <a:spAutoFit/>
          </a:bodyPr>
          <a:lstStyle/>
          <a:p>
            <a:pPr algn="r"/>
            <a:r>
              <a:rPr kumimoji="1" lang="ja-JP" altLang="en-US" b="1"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令和元年東日本台風</a:t>
            </a:r>
            <a:endParaRPr kumimoji="1" lang="en-US" altLang="ja-JP" b="1"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endParaRPr>
          </a:p>
          <a:p>
            <a:pPr algn="r"/>
            <a:r>
              <a:rPr kumimoji="1" lang="ja-JP" altLang="en-US" sz="14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a:t>
            </a:r>
            <a:r>
              <a:rPr kumimoji="1" lang="en-US" altLang="ja-JP" sz="14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2019</a:t>
            </a:r>
            <a:r>
              <a:rPr kumimoji="1" lang="ja-JP" altLang="en-US" sz="14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年</a:t>
            </a:r>
            <a:r>
              <a:rPr kumimoji="1" lang="en-US" altLang="ja-JP" sz="14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10</a:t>
            </a:r>
            <a:r>
              <a:rPr kumimoji="1" lang="ja-JP" altLang="en-US" sz="14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月</a:t>
            </a:r>
            <a:r>
              <a:rPr kumimoji="1" lang="en-US" altLang="ja-JP" sz="14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13</a:t>
            </a:r>
            <a:r>
              <a:rPr kumimoji="1" lang="ja-JP" altLang="en-US" sz="14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日撮影）</a:t>
            </a:r>
          </a:p>
        </p:txBody>
      </p:sp>
      <p:sp>
        <p:nvSpPr>
          <p:cNvPr id="8" name="正方形/長方形 7">
            <a:extLst>
              <a:ext uri="{FF2B5EF4-FFF2-40B4-BE49-F238E27FC236}">
                <a16:creationId xmlns:a16="http://schemas.microsoft.com/office/drawing/2014/main" id="{83D66FA3-4FF3-667F-7814-822844C69263}"/>
              </a:ext>
            </a:extLst>
          </p:cNvPr>
          <p:cNvSpPr/>
          <p:nvPr/>
        </p:nvSpPr>
        <p:spPr>
          <a:xfrm>
            <a:off x="4459234" y="424725"/>
            <a:ext cx="2185214" cy="400110"/>
          </a:xfrm>
          <a:prstGeom prst="rect">
            <a:avLst/>
          </a:prstGeom>
        </p:spPr>
        <p:txBody>
          <a:bodyPr wrap="none">
            <a:spAutoFit/>
          </a:bodyPr>
          <a:lstStyle/>
          <a:p>
            <a:r>
              <a:rPr lang="ja-JP" altLang="en-US" sz="2000" dirty="0">
                <a:effectLst>
                  <a:glow rad="127000">
                    <a:schemeClr val="bg1"/>
                  </a:glow>
                </a:effectLst>
                <a:latin typeface="HGP創英角ｺﾞｼｯｸUB" panose="020B0900000000000000" pitchFamily="50" charset="-128"/>
                <a:ea typeface="HGP創英角ｺﾞｼｯｸUB" panose="020B0900000000000000" pitchFamily="50" charset="-128"/>
              </a:rPr>
              <a:t>群馬</a:t>
            </a:r>
            <a:r>
              <a:rPr lang="ja-JP" altLang="en-US" sz="1600" dirty="0">
                <a:effectLst>
                  <a:glow rad="127000">
                    <a:schemeClr val="bg1"/>
                  </a:glow>
                </a:effectLst>
                <a:latin typeface="HGP創英角ｺﾞｼｯｸUB" panose="020B0900000000000000" pitchFamily="50" charset="-128"/>
                <a:ea typeface="HGP創英角ｺﾞｼｯｸUB" panose="020B0900000000000000" pitchFamily="50" charset="-128"/>
              </a:rPr>
              <a:t>県</a:t>
            </a:r>
            <a:r>
              <a:rPr lang="ja-JP" altLang="en-US" sz="2000" dirty="0">
                <a:effectLst>
                  <a:glow rad="127000">
                    <a:schemeClr val="bg1"/>
                  </a:glow>
                </a:effectLst>
                <a:latin typeface="HGP創英角ｺﾞｼｯｸUB" panose="020B0900000000000000" pitchFamily="50" charset="-128"/>
                <a:ea typeface="HGP創英角ｺﾞｼｯｸUB" panose="020B0900000000000000" pitchFamily="50" charset="-128"/>
              </a:rPr>
              <a:t> 富岡</a:t>
            </a:r>
            <a:r>
              <a:rPr lang="ja-JP" altLang="en-US" sz="1600" dirty="0">
                <a:effectLst>
                  <a:glow rad="127000">
                    <a:schemeClr val="bg1"/>
                  </a:glow>
                </a:effectLst>
                <a:latin typeface="HGP創英角ｺﾞｼｯｸUB" panose="020B0900000000000000" pitchFamily="50" charset="-128"/>
                <a:ea typeface="HGP創英角ｺﾞｼｯｸUB" panose="020B0900000000000000" pitchFamily="50" charset="-128"/>
              </a:rPr>
              <a:t>市 内匠</a:t>
            </a:r>
          </a:p>
        </p:txBody>
      </p:sp>
      <p:sp>
        <p:nvSpPr>
          <p:cNvPr id="9" name="正方形/長方形 8">
            <a:extLst>
              <a:ext uri="{FF2B5EF4-FFF2-40B4-BE49-F238E27FC236}">
                <a16:creationId xmlns:a16="http://schemas.microsoft.com/office/drawing/2014/main" id="{7A9231CC-5076-4B1C-80FD-D7FD2FFED93D}"/>
              </a:ext>
            </a:extLst>
          </p:cNvPr>
          <p:cNvSpPr/>
          <p:nvPr/>
        </p:nvSpPr>
        <p:spPr>
          <a:xfrm>
            <a:off x="8186136" y="167951"/>
            <a:ext cx="800219" cy="215444"/>
          </a:xfrm>
          <a:prstGeom prst="rect">
            <a:avLst/>
          </a:prstGeom>
        </p:spPr>
        <p:txBody>
          <a:bodyPr wrap="none">
            <a:spAutoFit/>
          </a:bodyPr>
          <a:lstStyle/>
          <a:p>
            <a:pPr algn="r"/>
            <a:r>
              <a:rPr lang="zh-TW" altLang="en-US" sz="800" dirty="0">
                <a:effectLst/>
                <a:latin typeface="MS PGothic" panose="020B0600070205080204" pitchFamily="50" charset="-128"/>
                <a:ea typeface="MS PGothic" panose="020B0600070205080204" pitchFamily="50" charset="-128"/>
              </a:rPr>
              <a:t>写真｜群馬県</a:t>
            </a:r>
          </a:p>
        </p:txBody>
      </p:sp>
      <p:grpSp>
        <p:nvGrpSpPr>
          <p:cNvPr id="14" name="グループ化 13">
            <a:extLst>
              <a:ext uri="{FF2B5EF4-FFF2-40B4-BE49-F238E27FC236}">
                <a16:creationId xmlns:a16="http://schemas.microsoft.com/office/drawing/2014/main" id="{BC0C5BE5-D8D1-B35B-8D23-D9102DA97ACC}"/>
              </a:ext>
            </a:extLst>
          </p:cNvPr>
          <p:cNvGrpSpPr/>
          <p:nvPr/>
        </p:nvGrpSpPr>
        <p:grpSpPr>
          <a:xfrm>
            <a:off x="5929436" y="3183640"/>
            <a:ext cx="2954214" cy="2689069"/>
            <a:chOff x="5929436" y="3183640"/>
            <a:chExt cx="2954214" cy="2689069"/>
          </a:xfrm>
        </p:grpSpPr>
        <p:grpSp>
          <p:nvGrpSpPr>
            <p:cNvPr id="5" name="グループ化 4"/>
            <p:cNvGrpSpPr/>
            <p:nvPr/>
          </p:nvGrpSpPr>
          <p:grpSpPr>
            <a:xfrm>
              <a:off x="5929436" y="3183640"/>
              <a:ext cx="2954214" cy="2689069"/>
              <a:chOff x="6189786" y="3183640"/>
              <a:chExt cx="2954214" cy="2689069"/>
            </a:xfrm>
          </p:grpSpPr>
          <p:grpSp>
            <p:nvGrpSpPr>
              <p:cNvPr id="35" name="グループ化 34"/>
              <p:cNvGrpSpPr/>
              <p:nvPr/>
            </p:nvGrpSpPr>
            <p:grpSpPr>
              <a:xfrm>
                <a:off x="6189786" y="3183640"/>
                <a:ext cx="2954214" cy="2689069"/>
                <a:chOff x="6189786" y="3183640"/>
                <a:chExt cx="2954214" cy="2689069"/>
              </a:xfrm>
              <a:effectLst>
                <a:outerShdw blurRad="50800" dist="38100" dir="2700000" algn="tl" rotWithShape="0">
                  <a:prstClr val="black">
                    <a:alpha val="40000"/>
                  </a:prstClr>
                </a:outerShdw>
              </a:effectLst>
            </p:grpSpPr>
            <p:sp>
              <p:nvSpPr>
                <p:cNvPr id="36" name="爆発 1 35"/>
                <p:cNvSpPr/>
                <p:nvPr/>
              </p:nvSpPr>
              <p:spPr>
                <a:xfrm>
                  <a:off x="6189786" y="3183640"/>
                  <a:ext cx="2954214" cy="2689069"/>
                </a:xfrm>
                <a:prstGeom prst="irregularSeal1">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テキスト ボックス 36"/>
                <p:cNvSpPr txBox="1"/>
                <p:nvPr/>
              </p:nvSpPr>
              <p:spPr>
                <a:xfrm>
                  <a:off x="6503550" y="3745119"/>
                  <a:ext cx="2340384" cy="1384995"/>
                </a:xfrm>
                <a:prstGeom prst="rect">
                  <a:avLst/>
                </a:prstGeom>
                <a:noFill/>
              </p:spPr>
              <p:txBody>
                <a:bodyPr wrap="none" lIns="0" tIns="0" rIns="0" bIns="0" rtlCol="0">
                  <a:spAutoFit/>
                </a:bodyPr>
                <a:lstStyle/>
                <a:p>
                  <a:pPr algn="ctr"/>
                  <a:r>
                    <a:rPr kumimoji="1" lang="ja-JP" altLang="en-US" sz="3000" dirty="0">
                      <a:effectLst>
                        <a:glow rad="190500">
                          <a:srgbClr val="FFC000"/>
                        </a:glow>
                      </a:effectLst>
                      <a:latin typeface="HGP創英角ｺﾞｼｯｸUB" panose="020B0900000000000000" pitchFamily="50" charset="-128"/>
                      <a:ea typeface="HGP創英角ｺﾞｼｯｸUB" panose="020B0900000000000000" pitchFamily="50" charset="-128"/>
                    </a:rPr>
                    <a:t>世界一速い</a:t>
                  </a:r>
                  <a:endParaRPr kumimoji="1" lang="en-US" altLang="ja-JP" sz="3000" dirty="0">
                    <a:effectLst>
                      <a:glow rad="190500">
                        <a:srgbClr val="FFC000"/>
                      </a:glow>
                    </a:effectLst>
                    <a:latin typeface="HGP創英角ｺﾞｼｯｸUB" panose="020B0900000000000000" pitchFamily="50" charset="-128"/>
                    <a:ea typeface="HGP創英角ｺﾞｼｯｸUB" panose="020B0900000000000000" pitchFamily="50" charset="-128"/>
                  </a:endParaRPr>
                </a:p>
                <a:p>
                  <a:pPr algn="ctr"/>
                  <a:r>
                    <a:rPr kumimoji="1" lang="ja-JP" altLang="en-US" sz="3000" dirty="0">
                      <a:effectLst>
                        <a:glow rad="190500">
                          <a:srgbClr val="FFC000"/>
                        </a:glow>
                      </a:effectLst>
                      <a:latin typeface="HGP創英角ｺﾞｼｯｸUB" panose="020B0900000000000000" pitchFamily="50" charset="-128"/>
                      <a:ea typeface="HGP創英角ｺﾞｼｯｸUB" panose="020B0900000000000000" pitchFamily="50" charset="-128"/>
                    </a:rPr>
                    <a:t>陸上選手</a:t>
                  </a:r>
                  <a:endParaRPr kumimoji="1" lang="en-US" altLang="ja-JP" sz="3000" dirty="0">
                    <a:effectLst>
                      <a:glow rad="190500">
                        <a:srgbClr val="FFC000"/>
                      </a:glow>
                    </a:effectLst>
                    <a:latin typeface="HGP創英角ｺﾞｼｯｸUB" panose="020B0900000000000000" pitchFamily="50" charset="-128"/>
                    <a:ea typeface="HGP創英角ｺﾞｼｯｸUB" panose="020B0900000000000000" pitchFamily="50" charset="-128"/>
                  </a:endParaRPr>
                </a:p>
                <a:p>
                  <a:pPr algn="ctr"/>
                  <a:r>
                    <a:rPr kumimoji="1" lang="ja-JP" altLang="en-US" sz="3000" dirty="0">
                      <a:effectLst>
                        <a:glow rad="190500">
                          <a:srgbClr val="FFC000"/>
                        </a:glow>
                      </a:effectLst>
                      <a:latin typeface="HGP創英角ｺﾞｼｯｸUB" panose="020B0900000000000000" pitchFamily="50" charset="-128"/>
                      <a:ea typeface="HGP創英角ｺﾞｼｯｸUB" panose="020B0900000000000000" pitchFamily="50" charset="-128"/>
                    </a:rPr>
                    <a:t>並みのスピード</a:t>
                  </a:r>
                  <a:endParaRPr kumimoji="1" lang="en-US" altLang="ja-JP" sz="3000" dirty="0">
                    <a:effectLst>
                      <a:glow rad="190500">
                        <a:srgbClr val="FFC000"/>
                      </a:glow>
                    </a:effectLst>
                    <a:latin typeface="HGP創英角ｺﾞｼｯｸUB" panose="020B0900000000000000" pitchFamily="50" charset="-128"/>
                    <a:ea typeface="HGP創英角ｺﾞｼｯｸUB" panose="020B0900000000000000" pitchFamily="50" charset="-128"/>
                  </a:endParaRPr>
                </a:p>
              </p:txBody>
            </p:sp>
          </p:grpSp>
          <p:sp>
            <p:nvSpPr>
              <p:cNvPr id="45" name="テキスト ボックス 44"/>
              <p:cNvSpPr txBox="1"/>
              <p:nvPr/>
            </p:nvSpPr>
            <p:spPr>
              <a:xfrm>
                <a:off x="6657240" y="4581468"/>
                <a:ext cx="113814" cy="153888"/>
              </a:xfrm>
              <a:prstGeom prst="rect">
                <a:avLst/>
              </a:prstGeom>
              <a:noFill/>
            </p:spPr>
            <p:txBody>
              <a:bodyPr wrap="none" lIns="0" tIns="0" rIns="0" bIns="0" rtlCol="0">
                <a:spAutoFit/>
              </a:bodyPr>
              <a:lstStyle/>
              <a:p>
                <a:pPr algn="dist"/>
                <a:r>
                  <a:rPr kumimoji="1" lang="ja-JP" altLang="en-US" sz="1000" dirty="0">
                    <a:latin typeface="HGP創英角ｺﾞｼｯｸUB" panose="020B0900000000000000" pitchFamily="50" charset="-128"/>
                    <a:ea typeface="HGP創英角ｺﾞｼｯｸUB" panose="020B0900000000000000" pitchFamily="50" charset="-128"/>
                  </a:rPr>
                  <a:t>な</a:t>
                </a:r>
              </a:p>
            </p:txBody>
          </p:sp>
        </p:grpSp>
        <p:sp>
          <p:nvSpPr>
            <p:cNvPr id="13" name="テキスト ボックス 12">
              <a:extLst>
                <a:ext uri="{FF2B5EF4-FFF2-40B4-BE49-F238E27FC236}">
                  <a16:creationId xmlns:a16="http://schemas.microsoft.com/office/drawing/2014/main" id="{9C11CDA1-C542-603F-FDD4-DD7B2EE352E1}"/>
                </a:ext>
              </a:extLst>
            </p:cNvPr>
            <p:cNvSpPr txBox="1"/>
            <p:nvPr/>
          </p:nvSpPr>
          <p:spPr>
            <a:xfrm>
              <a:off x="6749121" y="4147845"/>
              <a:ext cx="1332000" cy="153888"/>
            </a:xfrm>
            <a:prstGeom prst="rect">
              <a:avLst/>
            </a:prstGeom>
            <a:noFill/>
          </p:spPr>
          <p:txBody>
            <a:bodyPr wrap="square" lIns="0" tIns="0" rIns="0" bIns="0" rtlCol="0">
              <a:spAutoFit/>
            </a:bodyPr>
            <a:lstStyle/>
            <a:p>
              <a:pPr algn="dist"/>
              <a:r>
                <a:rPr kumimoji="1" lang="ja-JP" altLang="en-US" sz="1000" dirty="0">
                  <a:latin typeface="HGP創英角ｺﾞｼｯｸUB" panose="020B0900000000000000" pitchFamily="50" charset="-128"/>
                  <a:ea typeface="HGP創英角ｺﾞｼｯｸUB" panose="020B0900000000000000" pitchFamily="50" charset="-128"/>
                </a:rPr>
                <a:t>りく　じょう　せん　しゅ</a:t>
              </a:r>
            </a:p>
          </p:txBody>
        </p:sp>
      </p:grpSp>
      <p:sp>
        <p:nvSpPr>
          <p:cNvPr id="15" name="テキスト ボックス 14">
            <a:extLst>
              <a:ext uri="{FF2B5EF4-FFF2-40B4-BE49-F238E27FC236}">
                <a16:creationId xmlns:a16="http://schemas.microsoft.com/office/drawing/2014/main" id="{B2310405-6BBD-2A51-74EC-BDBD75072E2D}"/>
              </a:ext>
            </a:extLst>
          </p:cNvPr>
          <p:cNvSpPr txBox="1"/>
          <p:nvPr/>
        </p:nvSpPr>
        <p:spPr>
          <a:xfrm>
            <a:off x="5284623" y="350298"/>
            <a:ext cx="648000" cy="215444"/>
          </a:xfrm>
          <a:prstGeom prst="rect">
            <a:avLst/>
          </a:prstGeom>
          <a:noFill/>
        </p:spPr>
        <p:txBody>
          <a:bodyPr wrap="square" rtlCol="0">
            <a:spAutoFit/>
          </a:bodyPr>
          <a:lstStyle/>
          <a:p>
            <a:pPr algn="ctr"/>
            <a:r>
              <a:rPr lang="ja-JP" altLang="en-US" sz="800" dirty="0">
                <a:effectLst>
                  <a:glow rad="127000">
                    <a:schemeClr val="bg1"/>
                  </a:glow>
                </a:effectLst>
                <a:latin typeface="HGP創英角ｺﾞｼｯｸUB" panose="020B0900000000000000" pitchFamily="50" charset="-128"/>
                <a:ea typeface="HGP創英角ｺﾞｼｯｸUB" panose="020B0900000000000000" pitchFamily="50" charset="-128"/>
              </a:rPr>
              <a:t>とみ　おか</a:t>
            </a:r>
          </a:p>
        </p:txBody>
      </p:sp>
      <p:sp>
        <p:nvSpPr>
          <p:cNvPr id="16" name="テキスト ボックス 15">
            <a:extLst>
              <a:ext uri="{FF2B5EF4-FFF2-40B4-BE49-F238E27FC236}">
                <a16:creationId xmlns:a16="http://schemas.microsoft.com/office/drawing/2014/main" id="{314944C1-B49E-E21B-7EBE-51DA2C78032F}"/>
              </a:ext>
            </a:extLst>
          </p:cNvPr>
          <p:cNvSpPr txBox="1"/>
          <p:nvPr/>
        </p:nvSpPr>
        <p:spPr>
          <a:xfrm>
            <a:off x="4482123" y="350298"/>
            <a:ext cx="612000" cy="215444"/>
          </a:xfrm>
          <a:prstGeom prst="rect">
            <a:avLst/>
          </a:prstGeom>
          <a:noFill/>
        </p:spPr>
        <p:txBody>
          <a:bodyPr wrap="square" rtlCol="0">
            <a:spAutoFit/>
          </a:bodyPr>
          <a:lstStyle/>
          <a:p>
            <a:pPr algn="ctr"/>
            <a:r>
              <a:rPr lang="ja-JP" altLang="en-US" sz="800" dirty="0">
                <a:effectLst>
                  <a:glow rad="127000">
                    <a:schemeClr val="bg1"/>
                  </a:glow>
                </a:effectLst>
                <a:latin typeface="HGP創英角ｺﾞｼｯｸUB" panose="020B0900000000000000" pitchFamily="50" charset="-128"/>
                <a:ea typeface="HGP創英角ｺﾞｼｯｸUB" panose="020B0900000000000000" pitchFamily="50" charset="-128"/>
              </a:rPr>
              <a:t>ぐん　　ま</a:t>
            </a:r>
          </a:p>
        </p:txBody>
      </p:sp>
      <p:sp>
        <p:nvSpPr>
          <p:cNvPr id="17" name="テキスト ボックス 16">
            <a:extLst>
              <a:ext uri="{FF2B5EF4-FFF2-40B4-BE49-F238E27FC236}">
                <a16:creationId xmlns:a16="http://schemas.microsoft.com/office/drawing/2014/main" id="{36500B66-15B7-2859-4972-850C61FEE6B9}"/>
              </a:ext>
            </a:extLst>
          </p:cNvPr>
          <p:cNvSpPr txBox="1"/>
          <p:nvPr/>
        </p:nvSpPr>
        <p:spPr>
          <a:xfrm>
            <a:off x="6073190" y="406264"/>
            <a:ext cx="504000" cy="200055"/>
          </a:xfrm>
          <a:prstGeom prst="rect">
            <a:avLst/>
          </a:prstGeom>
          <a:noFill/>
        </p:spPr>
        <p:txBody>
          <a:bodyPr wrap="square" rtlCol="0">
            <a:spAutoFit/>
          </a:bodyPr>
          <a:lstStyle/>
          <a:p>
            <a:pPr algn="dist"/>
            <a:r>
              <a:rPr lang="ja-JP" altLang="en-US" sz="700" dirty="0">
                <a:effectLst>
                  <a:glow rad="127000">
                    <a:schemeClr val="bg1"/>
                  </a:glow>
                </a:effectLst>
                <a:latin typeface="HGP創英角ｺﾞｼｯｸUB" panose="020B0900000000000000" pitchFamily="50" charset="-128"/>
                <a:ea typeface="HGP創英角ｺﾞｼｯｸUB" panose="020B0900000000000000" pitchFamily="50" charset="-128"/>
              </a:rPr>
              <a:t>たくみ</a:t>
            </a:r>
          </a:p>
        </p:txBody>
      </p:sp>
    </p:spTree>
    <p:extLst>
      <p:ext uri="{BB962C8B-B14F-4D97-AF65-F5344CB8AC3E}">
        <p14:creationId xmlns:p14="http://schemas.microsoft.com/office/powerpoint/2010/main" val="311973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up)">
                                      <p:cBhvr>
                                        <p:cTn id="7" dur="500"/>
                                        <p:tgtEl>
                                          <p:spTgt spid="3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7F2699-7580-CF0E-6A3A-59B209952284}"/>
            </a:ext>
          </a:extLst>
        </p:cNvPr>
        <p:cNvGrpSpPr/>
        <p:nvPr/>
      </p:nvGrpSpPr>
      <p:grpSpPr>
        <a:xfrm>
          <a:off x="0" y="0"/>
          <a:ext cx="0" cy="0"/>
          <a:chOff x="0" y="0"/>
          <a:chExt cx="0" cy="0"/>
        </a:xfrm>
      </p:grpSpPr>
      <p:pic>
        <p:nvPicPr>
          <p:cNvPr id="11" name="土石流（長野県・南木曽町梨子沢）20140709_1741頃：国土交通省中部地方整備局（多治見砂防国道事務所）">
            <a:hlinkClick r:id="" action="ppaction://media"/>
            <a:extLst>
              <a:ext uri="{FF2B5EF4-FFF2-40B4-BE49-F238E27FC236}">
                <a16:creationId xmlns:a16="http://schemas.microsoft.com/office/drawing/2014/main" id="{E41A3825-8D90-F459-40C3-9C1F240F816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24000" y="486000"/>
            <a:ext cx="8496000" cy="6372000"/>
          </a:xfrm>
          <a:prstGeom prst="rect">
            <a:avLst/>
          </a:prstGeom>
        </p:spPr>
      </p:pic>
      <p:sp>
        <p:nvSpPr>
          <p:cNvPr id="2" name="スライド番号プレースホルダー 1">
            <a:extLst>
              <a:ext uri="{FF2B5EF4-FFF2-40B4-BE49-F238E27FC236}">
                <a16:creationId xmlns:a16="http://schemas.microsoft.com/office/drawing/2014/main" id="{CD6103D1-41BB-8D5E-7BD6-869564C9CD70}"/>
              </a:ext>
            </a:extLst>
          </p:cNvPr>
          <p:cNvSpPr>
            <a:spLocks noGrp="1"/>
          </p:cNvSpPr>
          <p:nvPr>
            <p:ph type="sldNum" sz="quarter" idx="12"/>
          </p:nvPr>
        </p:nvSpPr>
        <p:spPr/>
        <p:txBody>
          <a:bodyPr/>
          <a:lstStyle/>
          <a:p>
            <a:fld id="{24C545B7-4A76-41C6-A249-81AA962B1F89}" type="slidenum">
              <a:rPr kumimoji="1" lang="ja-JP" altLang="en-US" smtClean="0"/>
              <a:t>21</a:t>
            </a:fld>
            <a:endParaRPr kumimoji="1" lang="ja-JP" altLang="en-US"/>
          </a:p>
        </p:txBody>
      </p:sp>
      <p:grpSp>
        <p:nvGrpSpPr>
          <p:cNvPr id="19" name="グループ化 18">
            <a:extLst>
              <a:ext uri="{FF2B5EF4-FFF2-40B4-BE49-F238E27FC236}">
                <a16:creationId xmlns:a16="http://schemas.microsoft.com/office/drawing/2014/main" id="{BBAAC91F-AE12-C9F9-803A-2AAA24C57E81}"/>
              </a:ext>
            </a:extLst>
          </p:cNvPr>
          <p:cNvGrpSpPr/>
          <p:nvPr/>
        </p:nvGrpSpPr>
        <p:grpSpPr>
          <a:xfrm>
            <a:off x="137958" y="186321"/>
            <a:ext cx="2609850" cy="901280"/>
            <a:chOff x="860965" y="5451895"/>
            <a:chExt cx="2609850" cy="901280"/>
          </a:xfrm>
        </p:grpSpPr>
        <p:sp>
          <p:nvSpPr>
            <p:cNvPr id="21" name="円/楕円 20">
              <a:extLst>
                <a:ext uri="{FF2B5EF4-FFF2-40B4-BE49-F238E27FC236}">
                  <a16:creationId xmlns:a16="http://schemas.microsoft.com/office/drawing/2014/main" id="{0BE34D95-A804-2935-3430-C548C44881F4}"/>
                </a:ext>
              </a:extLst>
            </p:cNvPr>
            <p:cNvSpPr/>
            <p:nvPr/>
          </p:nvSpPr>
          <p:spPr>
            <a:xfrm>
              <a:off x="860965" y="5451895"/>
              <a:ext cx="2609850" cy="901280"/>
            </a:xfrm>
            <a:prstGeom prst="ellipse">
              <a:avLst/>
            </a:prstGeom>
            <a:solidFill>
              <a:schemeClr val="bg1"/>
            </a:solidFill>
            <a:ln w="38100">
              <a:solidFill>
                <a:srgbClr val="549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513F59C2-8FFE-81B6-D34E-A8EF6E21EE89}"/>
                </a:ext>
              </a:extLst>
            </p:cNvPr>
            <p:cNvSpPr txBox="1"/>
            <p:nvPr/>
          </p:nvSpPr>
          <p:spPr>
            <a:xfrm>
              <a:off x="1047635" y="5510492"/>
              <a:ext cx="2243693" cy="707886"/>
            </a:xfrm>
            <a:prstGeom prst="rect">
              <a:avLst/>
            </a:prstGeom>
            <a:noFill/>
          </p:spPr>
          <p:txBody>
            <a:bodyPr wrap="square" rtlCol="0">
              <a:spAutoFit/>
            </a:bodyPr>
            <a:lstStyle/>
            <a:p>
              <a:pPr algn="ctr"/>
              <a:r>
                <a:rPr kumimoji="1" lang="ja-JP" altLang="en-US" sz="4000" dirty="0">
                  <a:solidFill>
                    <a:srgbClr val="549B2A"/>
                  </a:solidFill>
                  <a:latin typeface="HGP創英角ｺﾞｼｯｸUB" panose="020B0900000000000000" pitchFamily="50" charset="-128"/>
                  <a:ea typeface="HGP創英角ｺﾞｼｯｸUB" panose="020B0900000000000000" pitchFamily="50" charset="-128"/>
                </a:rPr>
                <a:t>土石流</a:t>
              </a:r>
            </a:p>
          </p:txBody>
        </p:sp>
      </p:grpSp>
      <p:sp>
        <p:nvSpPr>
          <p:cNvPr id="12" name="正方形/長方形 11">
            <a:extLst>
              <a:ext uri="{FF2B5EF4-FFF2-40B4-BE49-F238E27FC236}">
                <a16:creationId xmlns:a16="http://schemas.microsoft.com/office/drawing/2014/main" id="{7FE15A97-B469-97A5-9822-82275D17812C}"/>
              </a:ext>
            </a:extLst>
          </p:cNvPr>
          <p:cNvSpPr/>
          <p:nvPr/>
        </p:nvSpPr>
        <p:spPr>
          <a:xfrm>
            <a:off x="5515987" y="147183"/>
            <a:ext cx="2852063" cy="338554"/>
          </a:xfrm>
          <a:prstGeom prst="rect">
            <a:avLst/>
          </a:prstGeom>
        </p:spPr>
        <p:txBody>
          <a:bodyPr wrap="none">
            <a:spAutoFit/>
          </a:bodyPr>
          <a:lstStyle/>
          <a:p>
            <a:r>
              <a:rPr lang="ja-JP" altLang="en-US" sz="800" dirty="0">
                <a:effectLst>
                  <a:glow rad="127000">
                    <a:schemeClr val="bg1"/>
                  </a:glow>
                </a:effectLst>
                <a:latin typeface="MS PGothic" panose="020B0600070205080204" pitchFamily="50" charset="-128"/>
                <a:ea typeface="MS PGothic" panose="020B0600070205080204" pitchFamily="50" charset="-128"/>
              </a:rPr>
              <a:t>動画</a:t>
            </a:r>
            <a:r>
              <a:rPr lang="zh-TW" altLang="en-US" sz="800" dirty="0">
                <a:effectLst>
                  <a:glow rad="127000">
                    <a:schemeClr val="bg1"/>
                  </a:glow>
                </a:effectLst>
                <a:latin typeface="MS PGothic" panose="020B0600070205080204" pitchFamily="50" charset="-128"/>
                <a:ea typeface="MS PGothic" panose="020B0600070205080204" pitchFamily="50" charset="-128"/>
              </a:rPr>
              <a:t>｜国土交通省中部地方整備局（多治見砂防国道事務所）</a:t>
            </a:r>
            <a:br>
              <a:rPr lang="en-US" altLang="ja-JP" sz="800" dirty="0">
                <a:effectLst>
                  <a:glow rad="127000">
                    <a:schemeClr val="bg1"/>
                  </a:glow>
                </a:effectLst>
                <a:latin typeface="MS PGothic" panose="020B0600070205080204" pitchFamily="50" charset="-128"/>
                <a:ea typeface="MS PGothic" panose="020B0600070205080204" pitchFamily="50" charset="-128"/>
              </a:rPr>
            </a:br>
            <a:r>
              <a:rPr lang="ja-JP" altLang="en-US" sz="800" dirty="0">
                <a:effectLst>
                  <a:glow rad="127000">
                    <a:schemeClr val="bg1"/>
                  </a:glow>
                </a:effectLst>
                <a:latin typeface="MS PGothic" panose="020B0600070205080204" pitchFamily="50" charset="-128"/>
                <a:ea typeface="MS PGothic" panose="020B0600070205080204" pitchFamily="50" charset="-128"/>
              </a:rPr>
              <a:t>　　　　　撮影地）長野県・南木曽町梨子沢　</a:t>
            </a:r>
            <a:r>
              <a:rPr lang="en-US" altLang="ja-JP" sz="800" dirty="0">
                <a:effectLst>
                  <a:glow rad="127000">
                    <a:schemeClr val="bg1"/>
                  </a:glow>
                </a:effectLst>
                <a:latin typeface="MS PGothic" panose="020B0600070205080204" pitchFamily="50" charset="-128"/>
                <a:ea typeface="MS PGothic" panose="020B0600070205080204" pitchFamily="50" charset="-128"/>
              </a:rPr>
              <a:t>2014</a:t>
            </a:r>
            <a:r>
              <a:rPr lang="ja-JP" altLang="en-US" sz="800" dirty="0">
                <a:effectLst>
                  <a:glow rad="127000">
                    <a:schemeClr val="bg1"/>
                  </a:glow>
                </a:effectLst>
                <a:latin typeface="MS PGothic" panose="020B0600070205080204" pitchFamily="50" charset="-128"/>
                <a:ea typeface="MS PGothic" panose="020B0600070205080204" pitchFamily="50" charset="-128"/>
              </a:rPr>
              <a:t>年</a:t>
            </a:r>
            <a:r>
              <a:rPr lang="en-US" altLang="ja-JP" sz="800" dirty="0">
                <a:effectLst>
                  <a:glow rad="127000">
                    <a:schemeClr val="bg1"/>
                  </a:glow>
                </a:effectLst>
                <a:latin typeface="MS PGothic" panose="020B0600070205080204" pitchFamily="50" charset="-128"/>
                <a:ea typeface="MS PGothic" panose="020B0600070205080204" pitchFamily="50" charset="-128"/>
              </a:rPr>
              <a:t>7</a:t>
            </a:r>
            <a:r>
              <a:rPr lang="ja-JP" altLang="en-US" sz="800" dirty="0">
                <a:effectLst>
                  <a:glow rad="127000">
                    <a:schemeClr val="bg1"/>
                  </a:glow>
                </a:effectLst>
                <a:latin typeface="MS PGothic" panose="020B0600070205080204" pitchFamily="50" charset="-128"/>
                <a:ea typeface="MS PGothic" panose="020B0600070205080204" pitchFamily="50" charset="-128"/>
              </a:rPr>
              <a:t>月</a:t>
            </a:r>
            <a:endParaRPr lang="zh-TW" altLang="en-US" sz="800" dirty="0">
              <a:effectLst>
                <a:glow rad="127000">
                  <a:schemeClr val="bg1"/>
                </a:glow>
              </a:effectLst>
              <a:latin typeface="MS PGothic" panose="020B0600070205080204" pitchFamily="50" charset="-128"/>
              <a:ea typeface="MS PGothic" panose="020B0600070205080204" pitchFamily="50" charset="-128"/>
            </a:endParaRPr>
          </a:p>
        </p:txBody>
      </p:sp>
    </p:spTree>
    <p:extLst>
      <p:ext uri="{BB962C8B-B14F-4D97-AF65-F5344CB8AC3E}">
        <p14:creationId xmlns:p14="http://schemas.microsoft.com/office/powerpoint/2010/main" val="1343520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61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t>22</a:t>
            </a:fld>
            <a:endParaRPr kumimoji="1" lang="ja-JP" altLang="en-US"/>
          </a:p>
        </p:txBody>
      </p:sp>
      <p:grpSp>
        <p:nvGrpSpPr>
          <p:cNvPr id="27" name="グループ化 26"/>
          <p:cNvGrpSpPr/>
          <p:nvPr/>
        </p:nvGrpSpPr>
        <p:grpSpPr>
          <a:xfrm>
            <a:off x="6418036" y="186321"/>
            <a:ext cx="2609850" cy="901280"/>
            <a:chOff x="860965" y="5451895"/>
            <a:chExt cx="2609850" cy="901280"/>
          </a:xfrm>
        </p:grpSpPr>
        <p:sp>
          <p:nvSpPr>
            <p:cNvPr id="29" name="円/楕円 28"/>
            <p:cNvSpPr/>
            <p:nvPr/>
          </p:nvSpPr>
          <p:spPr>
            <a:xfrm>
              <a:off x="860965" y="5451895"/>
              <a:ext cx="2609850" cy="901280"/>
            </a:xfrm>
            <a:prstGeom prst="ellipse">
              <a:avLst/>
            </a:prstGeom>
            <a:solidFill>
              <a:schemeClr val="bg1"/>
            </a:solidFill>
            <a:ln w="38100">
              <a:solidFill>
                <a:srgbClr val="549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p:cNvSpPr txBox="1"/>
            <p:nvPr/>
          </p:nvSpPr>
          <p:spPr>
            <a:xfrm>
              <a:off x="1047635" y="5510492"/>
              <a:ext cx="2243693" cy="707886"/>
            </a:xfrm>
            <a:prstGeom prst="rect">
              <a:avLst/>
            </a:prstGeom>
            <a:noFill/>
          </p:spPr>
          <p:txBody>
            <a:bodyPr wrap="square" rtlCol="0">
              <a:spAutoFit/>
            </a:bodyPr>
            <a:lstStyle/>
            <a:p>
              <a:pPr algn="ctr"/>
              <a:r>
                <a:rPr kumimoji="1" lang="ja-JP" altLang="en-US" sz="4000" dirty="0">
                  <a:solidFill>
                    <a:srgbClr val="549B2A"/>
                  </a:solidFill>
                  <a:latin typeface="HGP創英角ｺﾞｼｯｸUB" panose="020B0900000000000000" pitchFamily="50" charset="-128"/>
                  <a:ea typeface="HGP創英角ｺﾞｼｯｸUB" panose="020B0900000000000000" pitchFamily="50" charset="-128"/>
                </a:rPr>
                <a:t>土石流</a:t>
              </a:r>
            </a:p>
          </p:txBody>
        </p:sp>
      </p:grpSp>
      <p:grpSp>
        <p:nvGrpSpPr>
          <p:cNvPr id="3" name="グループ化 2"/>
          <p:cNvGrpSpPr/>
          <p:nvPr/>
        </p:nvGrpSpPr>
        <p:grpSpPr>
          <a:xfrm>
            <a:off x="172117" y="192178"/>
            <a:ext cx="2674800" cy="921600"/>
            <a:chOff x="172117" y="192178"/>
            <a:chExt cx="2674800" cy="921600"/>
          </a:xfrm>
        </p:grpSpPr>
        <p:grpSp>
          <p:nvGrpSpPr>
            <p:cNvPr id="17" name="グループ化 16"/>
            <p:cNvGrpSpPr/>
            <p:nvPr/>
          </p:nvGrpSpPr>
          <p:grpSpPr>
            <a:xfrm>
              <a:off x="172117" y="192178"/>
              <a:ext cx="2674800" cy="921600"/>
              <a:chOff x="5973269" y="4560971"/>
              <a:chExt cx="2674800" cy="921600"/>
            </a:xfrm>
          </p:grpSpPr>
          <p:sp>
            <p:nvSpPr>
              <p:cNvPr id="19" name="角丸四角形 18"/>
              <p:cNvSpPr/>
              <p:nvPr/>
            </p:nvSpPr>
            <p:spPr>
              <a:xfrm>
                <a:off x="5973269" y="4560971"/>
                <a:ext cx="2674800" cy="921600"/>
              </a:xfrm>
              <a:prstGeom prst="roundRect">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6121501" y="4667828"/>
                <a:ext cx="2390398" cy="754053"/>
              </a:xfrm>
              <a:prstGeom prst="rect">
                <a:avLst/>
              </a:prstGeom>
              <a:noFill/>
            </p:spPr>
            <p:txBody>
              <a:bodyPr wrap="none" rtlCol="0">
                <a:spAutoFit/>
              </a:bodyPr>
              <a:lstStyle/>
              <a:p>
                <a:r>
                  <a:rPr kumimoji="1" lang="ja-JP" altLang="en-US" sz="4300" dirty="0">
                    <a:solidFill>
                      <a:schemeClr val="bg1"/>
                    </a:solidFill>
                    <a:latin typeface="HGP創英角ｺﾞｼｯｸUB" panose="020B0900000000000000" pitchFamily="50" charset="-128"/>
                    <a:ea typeface="HGP創英角ｺﾞｼｯｸUB" panose="020B0900000000000000" pitchFamily="50" charset="-128"/>
                  </a:rPr>
                  <a:t>土砂災害</a:t>
                </a:r>
              </a:p>
            </p:txBody>
          </p:sp>
        </p:grpSp>
        <p:sp>
          <p:nvSpPr>
            <p:cNvPr id="22" name="テキスト ボックス 21"/>
            <p:cNvSpPr txBox="1"/>
            <p:nvPr/>
          </p:nvSpPr>
          <p:spPr>
            <a:xfrm>
              <a:off x="575187" y="196152"/>
              <a:ext cx="2007448" cy="215444"/>
            </a:xfrm>
            <a:prstGeom prst="rect">
              <a:avLst/>
            </a:prstGeom>
            <a:noFill/>
          </p:spPr>
          <p:txBody>
            <a:bodyPr wrap="square" lIns="0" tIns="0" rIns="0" bIns="0" rtlCol="0" anchor="ctr" anchorCtr="0">
              <a:spAutoFit/>
            </a:bodyPr>
            <a:lstStyle/>
            <a:p>
              <a:pPr algn="dist"/>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rPr>
                <a:t>ど</a:t>
              </a:r>
              <a:r>
                <a:rPr kumimoji="1" lang="ja-JP" altLang="en-US" sz="200" dirty="0">
                  <a:solidFill>
                    <a:schemeClr val="bg1"/>
                  </a:solidFill>
                  <a:latin typeface="HGP創英角ｺﾞｼｯｸUB" panose="020B0900000000000000" pitchFamily="50" charset="-128"/>
                  <a:ea typeface="HGP創英角ｺﾞｼｯｸUB" panose="020B0900000000000000" pitchFamily="50" charset="-128"/>
                </a:rPr>
                <a:t>　</a:t>
              </a:r>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rPr>
                <a:t>しゃさいがい</a:t>
              </a:r>
            </a:p>
          </p:txBody>
        </p:sp>
      </p:grpSp>
      <p:sp>
        <p:nvSpPr>
          <p:cNvPr id="4" name="正方形/長方形 3">
            <a:extLst>
              <a:ext uri="{FF2B5EF4-FFF2-40B4-BE49-F238E27FC236}">
                <a16:creationId xmlns:a16="http://schemas.microsoft.com/office/drawing/2014/main" id="{23DA2851-99C6-FCAE-8EAA-3AAE4FA00E35}"/>
              </a:ext>
            </a:extLst>
          </p:cNvPr>
          <p:cNvSpPr/>
          <p:nvPr/>
        </p:nvSpPr>
        <p:spPr>
          <a:xfrm>
            <a:off x="255809" y="1195212"/>
            <a:ext cx="8632382" cy="5280402"/>
          </a:xfrm>
          <a:prstGeom prst="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000" marR="0" lvl="0" indent="-144000" algn="ctr"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地域の写真を貼り付けてください。</a:t>
            </a:r>
            <a:endParaRPr kumimoji="1" lang="en-US" altLang="ja-JP" sz="36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endParaRPr>
          </a:p>
          <a:p>
            <a:pPr marL="180000" marR="0" lvl="0" indent="-144000" algn="ctr" defTabSz="457200" rtl="0" eaLnBrk="1" fontAlgn="auto" latinLnBrk="0" hangingPunct="1">
              <a:lnSpc>
                <a:spcPct val="100000"/>
              </a:lnSpc>
              <a:spcBef>
                <a:spcPts val="0"/>
              </a:spcBef>
              <a:spcAft>
                <a:spcPts val="0"/>
              </a:spcAft>
              <a:buClrTx/>
              <a:buSzTx/>
              <a:buFontTx/>
              <a:buNone/>
              <a:tabLst/>
              <a:defRPr/>
            </a:pPr>
            <a:endParaRPr kumimoji="1" lang="en-US" altLang="ja-JP" sz="28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endParaRPr>
          </a:p>
          <a:p>
            <a:pPr marL="1524000" marR="0" lvl="0" indent="-506413" defTabSz="4572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	</a:t>
            </a:r>
            <a:r>
              <a:rPr kumimoji="1" lang="ja-JP" altLang="en-US" sz="28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適した写真がない場合は、</a:t>
            </a:r>
            <a:br>
              <a:rPr kumimoji="1" lang="en-US" altLang="ja-JP" sz="28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br>
            <a:r>
              <a:rPr kumimoji="1" lang="ja-JP" altLang="en-US" sz="28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このスライドを削除してください。</a:t>
            </a:r>
            <a:endParaRPr kumimoji="1" lang="en-US" altLang="ja-JP" sz="28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endParaRPr>
          </a:p>
        </p:txBody>
      </p:sp>
    </p:spTree>
    <p:extLst>
      <p:ext uri="{BB962C8B-B14F-4D97-AF65-F5344CB8AC3E}">
        <p14:creationId xmlns:p14="http://schemas.microsoft.com/office/powerpoint/2010/main" val="30154130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59948-A5AE-D0BF-52D9-9909A57820D0}"/>
            </a:ext>
          </a:extLst>
        </p:cNvPr>
        <p:cNvGrpSpPr/>
        <p:nvPr/>
      </p:nvGrpSpPr>
      <p:grpSpPr>
        <a:xfrm>
          <a:off x="0" y="0"/>
          <a:ext cx="0" cy="0"/>
          <a:chOff x="0" y="0"/>
          <a:chExt cx="0" cy="0"/>
        </a:xfrm>
      </p:grpSpPr>
      <p:pic>
        <p:nvPicPr>
          <p:cNvPr id="9" name="図 8">
            <a:extLst>
              <a:ext uri="{FF2B5EF4-FFF2-40B4-BE49-F238E27FC236}">
                <a16:creationId xmlns:a16="http://schemas.microsoft.com/office/drawing/2014/main" id="{3CB19340-25E3-D094-FB82-F41A35AB97A6}"/>
              </a:ext>
            </a:extLst>
          </p:cNvPr>
          <p:cNvPicPr>
            <a:picLocks noChangeAspect="1"/>
          </p:cNvPicPr>
          <p:nvPr/>
        </p:nvPicPr>
        <p:blipFill rotWithShape="1">
          <a:blip r:embed="rId3"/>
          <a:srcRect l="9830" t="11064" r="10478" b="504"/>
          <a:stretch/>
        </p:blipFill>
        <p:spPr>
          <a:xfrm>
            <a:off x="-1" y="0"/>
            <a:ext cx="5400000" cy="4050000"/>
          </a:xfrm>
          <a:prstGeom prst="rect">
            <a:avLst/>
          </a:prstGeom>
        </p:spPr>
      </p:pic>
      <p:sp>
        <p:nvSpPr>
          <p:cNvPr id="10" name="テキスト ボックス 9">
            <a:extLst>
              <a:ext uri="{FF2B5EF4-FFF2-40B4-BE49-F238E27FC236}">
                <a16:creationId xmlns:a16="http://schemas.microsoft.com/office/drawing/2014/main" id="{868FEA34-6579-7E24-9828-9228033D924E}"/>
              </a:ext>
            </a:extLst>
          </p:cNvPr>
          <p:cNvSpPr txBox="1"/>
          <p:nvPr/>
        </p:nvSpPr>
        <p:spPr>
          <a:xfrm>
            <a:off x="3620686" y="106418"/>
            <a:ext cx="1615827" cy="384721"/>
          </a:xfrm>
          <a:prstGeom prst="rect">
            <a:avLst/>
          </a:prstGeom>
          <a:noFill/>
        </p:spPr>
        <p:txBody>
          <a:bodyPr wrap="none" lIns="0" tIns="0" rIns="0" bIns="0" rtlCol="0">
            <a:spAutoFit/>
          </a:bodyPr>
          <a:lstStyle/>
          <a:p>
            <a:pPr algn="r"/>
            <a:r>
              <a:rPr kumimoji="1" lang="ja-JP" altLang="en-US" sz="1400" b="1"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令和元年東日本台風</a:t>
            </a:r>
            <a:endParaRPr kumimoji="1" lang="en-US" altLang="ja-JP" sz="1400" b="1"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endParaRPr>
          </a:p>
          <a:p>
            <a:pPr algn="r"/>
            <a:r>
              <a:rPr kumimoji="1" lang="ja-JP" altLang="en-US" sz="11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a:t>
            </a:r>
            <a:r>
              <a:rPr kumimoji="1" lang="en-US" altLang="ja-JP" sz="11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2019</a:t>
            </a:r>
            <a:r>
              <a:rPr kumimoji="1" lang="ja-JP" altLang="en-US" sz="11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年</a:t>
            </a:r>
            <a:r>
              <a:rPr kumimoji="1" lang="en-US" altLang="ja-JP" sz="11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10</a:t>
            </a:r>
            <a:r>
              <a:rPr kumimoji="1" lang="ja-JP" altLang="en-US" sz="11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月</a:t>
            </a:r>
            <a:r>
              <a:rPr kumimoji="1" lang="en-US" altLang="ja-JP" sz="11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13</a:t>
            </a:r>
            <a:r>
              <a:rPr kumimoji="1" lang="ja-JP" altLang="en-US" sz="11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日撮影）</a:t>
            </a:r>
          </a:p>
        </p:txBody>
      </p:sp>
      <p:sp>
        <p:nvSpPr>
          <p:cNvPr id="11" name="正方形/長方形 10">
            <a:extLst>
              <a:ext uri="{FF2B5EF4-FFF2-40B4-BE49-F238E27FC236}">
                <a16:creationId xmlns:a16="http://schemas.microsoft.com/office/drawing/2014/main" id="{1B4CBCC7-FB12-C2B9-D06D-23111FF6561C}"/>
              </a:ext>
            </a:extLst>
          </p:cNvPr>
          <p:cNvSpPr/>
          <p:nvPr/>
        </p:nvSpPr>
        <p:spPr>
          <a:xfrm>
            <a:off x="198319" y="3587441"/>
            <a:ext cx="2185214" cy="400110"/>
          </a:xfrm>
          <a:prstGeom prst="rect">
            <a:avLst/>
          </a:prstGeom>
        </p:spPr>
        <p:txBody>
          <a:bodyPr wrap="none">
            <a:spAutoFit/>
          </a:bodyPr>
          <a:lstStyle/>
          <a:p>
            <a:r>
              <a:rPr lang="ja-JP" altLang="en-US" sz="2000" dirty="0">
                <a:effectLst>
                  <a:glow rad="127000">
                    <a:schemeClr val="bg1"/>
                  </a:glow>
                </a:effectLst>
                <a:latin typeface="HGP創英角ｺﾞｼｯｸUB" panose="020B0900000000000000" pitchFamily="50" charset="-128"/>
                <a:ea typeface="HGP創英角ｺﾞｼｯｸUB" panose="020B0900000000000000" pitchFamily="50" charset="-128"/>
              </a:rPr>
              <a:t>群馬</a:t>
            </a:r>
            <a:r>
              <a:rPr lang="ja-JP" altLang="en-US" sz="1600" dirty="0">
                <a:effectLst>
                  <a:glow rad="127000">
                    <a:schemeClr val="bg1"/>
                  </a:glow>
                </a:effectLst>
                <a:latin typeface="HGP創英角ｺﾞｼｯｸUB" panose="020B0900000000000000" pitchFamily="50" charset="-128"/>
                <a:ea typeface="HGP創英角ｺﾞｼｯｸUB" panose="020B0900000000000000" pitchFamily="50" charset="-128"/>
              </a:rPr>
              <a:t>県</a:t>
            </a:r>
            <a:r>
              <a:rPr lang="ja-JP" altLang="en-US" sz="2000" dirty="0">
                <a:effectLst>
                  <a:glow rad="127000">
                    <a:schemeClr val="bg1"/>
                  </a:glow>
                </a:effectLst>
                <a:latin typeface="HGP創英角ｺﾞｼｯｸUB" panose="020B0900000000000000" pitchFamily="50" charset="-128"/>
                <a:ea typeface="HGP創英角ｺﾞｼｯｸUB" panose="020B0900000000000000" pitchFamily="50" charset="-128"/>
              </a:rPr>
              <a:t> 富岡</a:t>
            </a:r>
            <a:r>
              <a:rPr lang="ja-JP" altLang="en-US" sz="1600" dirty="0">
                <a:effectLst>
                  <a:glow rad="127000">
                    <a:schemeClr val="bg1"/>
                  </a:glow>
                </a:effectLst>
                <a:latin typeface="HGP創英角ｺﾞｼｯｸUB" panose="020B0900000000000000" pitchFamily="50" charset="-128"/>
                <a:ea typeface="HGP創英角ｺﾞｼｯｸUB" panose="020B0900000000000000" pitchFamily="50" charset="-128"/>
              </a:rPr>
              <a:t>市 内匠</a:t>
            </a:r>
          </a:p>
        </p:txBody>
      </p:sp>
      <p:pic>
        <p:nvPicPr>
          <p:cNvPr id="4098" name="Picture 2" descr="地すべりメカニズムの画像">
            <a:extLst>
              <a:ext uri="{FF2B5EF4-FFF2-40B4-BE49-F238E27FC236}">
                <a16:creationId xmlns:a16="http://schemas.microsoft.com/office/drawing/2014/main" id="{160C1118-D95F-3AAE-14CC-66DEEB9F0A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4000" y="4363615"/>
            <a:ext cx="5400000" cy="2084810"/>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ー 1">
            <a:extLst>
              <a:ext uri="{FF2B5EF4-FFF2-40B4-BE49-F238E27FC236}">
                <a16:creationId xmlns:a16="http://schemas.microsoft.com/office/drawing/2014/main" id="{6D4D6E5D-9F71-171D-BE96-ADEB7A8860BB}"/>
              </a:ext>
            </a:extLst>
          </p:cNvPr>
          <p:cNvSpPr>
            <a:spLocks noGrp="1"/>
          </p:cNvSpPr>
          <p:nvPr>
            <p:ph type="sldNum" sz="quarter" idx="12"/>
          </p:nvPr>
        </p:nvSpPr>
        <p:spPr/>
        <p:txBody>
          <a:bodyPr/>
          <a:lstStyle/>
          <a:p>
            <a:fld id="{24C545B7-4A76-41C6-A249-81AA962B1F89}" type="slidenum">
              <a:rPr kumimoji="1" lang="ja-JP" altLang="en-US" smtClean="0"/>
              <a:t>23</a:t>
            </a:fld>
            <a:endParaRPr kumimoji="1" lang="ja-JP" altLang="en-US"/>
          </a:p>
        </p:txBody>
      </p:sp>
      <p:grpSp>
        <p:nvGrpSpPr>
          <p:cNvPr id="13" name="グループ化 12">
            <a:extLst>
              <a:ext uri="{FF2B5EF4-FFF2-40B4-BE49-F238E27FC236}">
                <a16:creationId xmlns:a16="http://schemas.microsoft.com/office/drawing/2014/main" id="{2470AA11-9E7B-4E8A-AE0A-C48335650B7D}"/>
              </a:ext>
            </a:extLst>
          </p:cNvPr>
          <p:cNvGrpSpPr/>
          <p:nvPr/>
        </p:nvGrpSpPr>
        <p:grpSpPr>
          <a:xfrm>
            <a:off x="137958" y="186321"/>
            <a:ext cx="2609850" cy="901280"/>
            <a:chOff x="860965" y="5451895"/>
            <a:chExt cx="2609850" cy="901280"/>
          </a:xfrm>
        </p:grpSpPr>
        <p:sp>
          <p:nvSpPr>
            <p:cNvPr id="14" name="円/楕円 13">
              <a:extLst>
                <a:ext uri="{FF2B5EF4-FFF2-40B4-BE49-F238E27FC236}">
                  <a16:creationId xmlns:a16="http://schemas.microsoft.com/office/drawing/2014/main" id="{00268D82-D485-F5BF-383C-1EBC151236F2}"/>
                </a:ext>
              </a:extLst>
            </p:cNvPr>
            <p:cNvSpPr/>
            <p:nvPr/>
          </p:nvSpPr>
          <p:spPr>
            <a:xfrm>
              <a:off x="860965" y="5451895"/>
              <a:ext cx="2609850" cy="901280"/>
            </a:xfrm>
            <a:prstGeom prst="ellipse">
              <a:avLst/>
            </a:prstGeom>
            <a:solidFill>
              <a:schemeClr val="bg1"/>
            </a:solidFill>
            <a:ln w="38100">
              <a:solidFill>
                <a:srgbClr val="AE48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84495A6E-B9CC-7BAD-9A8C-26D9E16CC800}"/>
                </a:ext>
              </a:extLst>
            </p:cNvPr>
            <p:cNvSpPr txBox="1"/>
            <p:nvPr/>
          </p:nvSpPr>
          <p:spPr>
            <a:xfrm>
              <a:off x="1047635" y="5510492"/>
              <a:ext cx="2243693" cy="707886"/>
            </a:xfrm>
            <a:prstGeom prst="rect">
              <a:avLst/>
            </a:prstGeom>
            <a:noFill/>
          </p:spPr>
          <p:txBody>
            <a:bodyPr wrap="square" rtlCol="0">
              <a:spAutoFit/>
            </a:bodyPr>
            <a:lstStyle/>
            <a:p>
              <a:pPr algn="ctr"/>
              <a:r>
                <a:rPr kumimoji="1" lang="ja-JP" altLang="en-US" sz="4000" dirty="0">
                  <a:solidFill>
                    <a:srgbClr val="AE487B"/>
                  </a:solidFill>
                  <a:latin typeface="HGP創英角ｺﾞｼｯｸUB" panose="020B0900000000000000" pitchFamily="50" charset="-128"/>
                  <a:ea typeface="HGP創英角ｺﾞｼｯｸUB" panose="020B0900000000000000" pitchFamily="50" charset="-128"/>
                </a:rPr>
                <a:t>地すべり</a:t>
              </a:r>
            </a:p>
          </p:txBody>
        </p:sp>
      </p:grpSp>
      <p:pic>
        <p:nvPicPr>
          <p:cNvPr id="4" name="Picture 2" descr="地すべりモデルの画像">
            <a:extLst>
              <a:ext uri="{FF2B5EF4-FFF2-40B4-BE49-F238E27FC236}">
                <a16:creationId xmlns:a16="http://schemas.microsoft.com/office/drawing/2014/main" id="{A2F7D901-96B3-62D5-D3BD-63ABF06E8859}"/>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7953" y="4014327"/>
            <a:ext cx="3240000" cy="2617947"/>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グループ化 11">
            <a:extLst>
              <a:ext uri="{FF2B5EF4-FFF2-40B4-BE49-F238E27FC236}">
                <a16:creationId xmlns:a16="http://schemas.microsoft.com/office/drawing/2014/main" id="{58C673A0-E56D-1E9D-D39F-434C47FF00EE}"/>
              </a:ext>
            </a:extLst>
          </p:cNvPr>
          <p:cNvGrpSpPr/>
          <p:nvPr/>
        </p:nvGrpSpPr>
        <p:grpSpPr>
          <a:xfrm>
            <a:off x="356717" y="1343606"/>
            <a:ext cx="8619985" cy="794456"/>
            <a:chOff x="356717" y="1343606"/>
            <a:chExt cx="8619985" cy="794456"/>
          </a:xfrm>
          <a:effectLst>
            <a:outerShdw blurRad="63500" sx="102000" sy="102000" algn="ctr" rotWithShape="0">
              <a:prstClr val="black">
                <a:alpha val="40000"/>
              </a:prstClr>
            </a:outerShdw>
          </a:effectLst>
        </p:grpSpPr>
        <p:grpSp>
          <p:nvGrpSpPr>
            <p:cNvPr id="16" name="グループ化 15">
              <a:extLst>
                <a:ext uri="{FF2B5EF4-FFF2-40B4-BE49-F238E27FC236}">
                  <a16:creationId xmlns:a16="http://schemas.microsoft.com/office/drawing/2014/main" id="{3D361D0E-2CA3-17CC-DF23-C371431B6562}"/>
                </a:ext>
              </a:extLst>
            </p:cNvPr>
            <p:cNvGrpSpPr/>
            <p:nvPr/>
          </p:nvGrpSpPr>
          <p:grpSpPr>
            <a:xfrm>
              <a:off x="356717" y="1343606"/>
              <a:ext cx="8619985" cy="794456"/>
              <a:chOff x="356717" y="1343606"/>
              <a:chExt cx="8619985" cy="794456"/>
            </a:xfrm>
          </p:grpSpPr>
          <p:grpSp>
            <p:nvGrpSpPr>
              <p:cNvPr id="18" name="グループ化 17">
                <a:extLst>
                  <a:ext uri="{FF2B5EF4-FFF2-40B4-BE49-F238E27FC236}">
                    <a16:creationId xmlns:a16="http://schemas.microsoft.com/office/drawing/2014/main" id="{780F7DFB-89DD-2C69-2CE5-F45E155BE3FE}"/>
                  </a:ext>
                </a:extLst>
              </p:cNvPr>
              <p:cNvGrpSpPr/>
              <p:nvPr/>
            </p:nvGrpSpPr>
            <p:grpSpPr>
              <a:xfrm>
                <a:off x="356717" y="1343606"/>
                <a:ext cx="8430567" cy="794456"/>
                <a:chOff x="356717" y="1343606"/>
                <a:chExt cx="8430567" cy="794456"/>
              </a:xfrm>
            </p:grpSpPr>
            <p:sp>
              <p:nvSpPr>
                <p:cNvPr id="42" name="正方形/長方形 41">
                  <a:extLst>
                    <a:ext uri="{FF2B5EF4-FFF2-40B4-BE49-F238E27FC236}">
                      <a16:creationId xmlns:a16="http://schemas.microsoft.com/office/drawing/2014/main" id="{50B35F97-4C58-1806-FD29-0DAF518CB1DD}"/>
                    </a:ext>
                  </a:extLst>
                </p:cNvPr>
                <p:cNvSpPr/>
                <p:nvPr/>
              </p:nvSpPr>
              <p:spPr>
                <a:xfrm>
                  <a:off x="356717" y="1343606"/>
                  <a:ext cx="8430567" cy="794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a:extLst>
                    <a:ext uri="{FF2B5EF4-FFF2-40B4-BE49-F238E27FC236}">
                      <a16:creationId xmlns:a16="http://schemas.microsoft.com/office/drawing/2014/main" id="{D30A1661-C0DE-3E26-6E3B-64D61C3BBFF1}"/>
                    </a:ext>
                  </a:extLst>
                </p:cNvPr>
                <p:cNvSpPr/>
                <p:nvPr/>
              </p:nvSpPr>
              <p:spPr>
                <a:xfrm>
                  <a:off x="356717" y="1343606"/>
                  <a:ext cx="252000" cy="794456"/>
                </a:xfrm>
                <a:prstGeom prst="rect">
                  <a:avLst/>
                </a:prstGeom>
                <a:solidFill>
                  <a:srgbClr val="AE48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1" name="テキスト ボックス 40">
                <a:extLst>
                  <a:ext uri="{FF2B5EF4-FFF2-40B4-BE49-F238E27FC236}">
                    <a16:creationId xmlns:a16="http://schemas.microsoft.com/office/drawing/2014/main" id="{7C88BEF5-696D-1F05-AC1F-79679A97E31D}"/>
                  </a:ext>
                </a:extLst>
              </p:cNvPr>
              <p:cNvSpPr txBox="1"/>
              <p:nvPr/>
            </p:nvSpPr>
            <p:spPr>
              <a:xfrm>
                <a:off x="619927" y="1479632"/>
                <a:ext cx="8356775" cy="569387"/>
              </a:xfrm>
              <a:prstGeom prst="rect">
                <a:avLst/>
              </a:prstGeom>
              <a:noFill/>
            </p:spPr>
            <p:txBody>
              <a:bodyPr wrap="none" rtlCol="0">
                <a:spAutoFit/>
              </a:bodyPr>
              <a:lstStyle/>
              <a:p>
                <a:r>
                  <a:rPr kumimoji="1" lang="ja-JP" altLang="en-US" sz="3000" dirty="0">
                    <a:latin typeface="HGP創英角ｺﾞｼｯｸUB" panose="020B0900000000000000" pitchFamily="50" charset="-128"/>
                    <a:ea typeface="HGP創英角ｺﾞｼｯｸUB" panose="020B0900000000000000" pitchFamily="50" charset="-128"/>
                  </a:rPr>
                  <a:t>ゆるやかな斜面の</a:t>
                </a:r>
                <a:r>
                  <a:rPr kumimoji="1" lang="ja-JP" altLang="en-US" sz="3000" dirty="0">
                    <a:solidFill>
                      <a:srgbClr val="B52F25"/>
                    </a:solidFill>
                    <a:latin typeface="HGP創英角ｺﾞｼｯｸUB" panose="020B0900000000000000" pitchFamily="50" charset="-128"/>
                    <a:ea typeface="HGP創英角ｺﾞｼｯｸUB" panose="020B0900000000000000" pitchFamily="50" charset="-128"/>
                  </a:rPr>
                  <a:t>土のかたまり</a:t>
                </a:r>
                <a:r>
                  <a:rPr kumimoji="1" lang="ja-JP" altLang="en-US" sz="3000" dirty="0">
                    <a:latin typeface="HGP創英角ｺﾞｼｯｸUB" panose="020B0900000000000000" pitchFamily="50" charset="-128"/>
                    <a:ea typeface="HGP創英角ｺﾞｼｯｸUB" panose="020B0900000000000000" pitchFamily="50" charset="-128"/>
                  </a:rPr>
                  <a:t>がすべり落ちていく。</a:t>
                </a:r>
              </a:p>
            </p:txBody>
          </p:sp>
        </p:grpSp>
        <p:sp>
          <p:nvSpPr>
            <p:cNvPr id="17" name="テキスト ボックス 16">
              <a:extLst>
                <a:ext uri="{FF2B5EF4-FFF2-40B4-BE49-F238E27FC236}">
                  <a16:creationId xmlns:a16="http://schemas.microsoft.com/office/drawing/2014/main" id="{3C14F25D-09DB-F6F0-C234-32E30B3AEEE3}"/>
                </a:ext>
              </a:extLst>
            </p:cNvPr>
            <p:cNvSpPr txBox="1"/>
            <p:nvPr/>
          </p:nvSpPr>
          <p:spPr>
            <a:xfrm>
              <a:off x="2382480" y="1344888"/>
              <a:ext cx="869540" cy="261610"/>
            </a:xfrm>
            <a:prstGeom prst="rect">
              <a:avLst/>
            </a:prstGeom>
            <a:noFill/>
          </p:spPr>
          <p:txBody>
            <a:bodyPr wrap="square" rtlCol="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しゃめん</a:t>
              </a:r>
            </a:p>
          </p:txBody>
        </p:sp>
      </p:grpSp>
      <p:sp>
        <p:nvSpPr>
          <p:cNvPr id="21" name="テキスト ボックス 20">
            <a:extLst>
              <a:ext uri="{FF2B5EF4-FFF2-40B4-BE49-F238E27FC236}">
                <a16:creationId xmlns:a16="http://schemas.microsoft.com/office/drawing/2014/main" id="{3AC56796-F1D2-A1F0-463A-AEE15509C684}"/>
              </a:ext>
            </a:extLst>
          </p:cNvPr>
          <p:cNvSpPr txBox="1"/>
          <p:nvPr/>
        </p:nvSpPr>
        <p:spPr>
          <a:xfrm>
            <a:off x="1017423" y="3511007"/>
            <a:ext cx="648000" cy="215444"/>
          </a:xfrm>
          <a:prstGeom prst="rect">
            <a:avLst/>
          </a:prstGeom>
          <a:noFill/>
        </p:spPr>
        <p:txBody>
          <a:bodyPr wrap="square" rtlCol="0">
            <a:spAutoFit/>
          </a:bodyPr>
          <a:lstStyle/>
          <a:p>
            <a:pPr algn="ctr"/>
            <a:r>
              <a:rPr lang="ja-JP" altLang="en-US" sz="800" dirty="0">
                <a:effectLst>
                  <a:glow rad="127000">
                    <a:schemeClr val="bg1"/>
                  </a:glow>
                </a:effectLst>
                <a:latin typeface="HGP創英角ｺﾞｼｯｸUB" panose="020B0900000000000000" pitchFamily="50" charset="-128"/>
                <a:ea typeface="HGP創英角ｺﾞｼｯｸUB" panose="020B0900000000000000" pitchFamily="50" charset="-128"/>
              </a:rPr>
              <a:t>とみ　おか</a:t>
            </a:r>
          </a:p>
        </p:txBody>
      </p:sp>
      <p:sp>
        <p:nvSpPr>
          <p:cNvPr id="22" name="テキスト ボックス 21">
            <a:extLst>
              <a:ext uri="{FF2B5EF4-FFF2-40B4-BE49-F238E27FC236}">
                <a16:creationId xmlns:a16="http://schemas.microsoft.com/office/drawing/2014/main" id="{4CA9C8E8-8A30-884C-C325-A5802E896E40}"/>
              </a:ext>
            </a:extLst>
          </p:cNvPr>
          <p:cNvSpPr txBox="1"/>
          <p:nvPr/>
        </p:nvSpPr>
        <p:spPr>
          <a:xfrm>
            <a:off x="214923" y="3511007"/>
            <a:ext cx="612000" cy="215444"/>
          </a:xfrm>
          <a:prstGeom prst="rect">
            <a:avLst/>
          </a:prstGeom>
          <a:noFill/>
        </p:spPr>
        <p:txBody>
          <a:bodyPr wrap="square" rtlCol="0">
            <a:spAutoFit/>
          </a:bodyPr>
          <a:lstStyle/>
          <a:p>
            <a:pPr algn="ctr"/>
            <a:r>
              <a:rPr lang="ja-JP" altLang="en-US" sz="800" dirty="0">
                <a:effectLst>
                  <a:glow rad="127000">
                    <a:schemeClr val="bg1"/>
                  </a:glow>
                </a:effectLst>
                <a:latin typeface="HGP創英角ｺﾞｼｯｸUB" panose="020B0900000000000000" pitchFamily="50" charset="-128"/>
                <a:ea typeface="HGP創英角ｺﾞｼｯｸUB" panose="020B0900000000000000" pitchFamily="50" charset="-128"/>
              </a:rPr>
              <a:t>ぐん　　ま</a:t>
            </a:r>
          </a:p>
        </p:txBody>
      </p:sp>
      <p:sp>
        <p:nvSpPr>
          <p:cNvPr id="23" name="テキスト ボックス 22">
            <a:extLst>
              <a:ext uri="{FF2B5EF4-FFF2-40B4-BE49-F238E27FC236}">
                <a16:creationId xmlns:a16="http://schemas.microsoft.com/office/drawing/2014/main" id="{D60D544F-2EAF-F086-C499-8CB0B93984AD}"/>
              </a:ext>
            </a:extLst>
          </p:cNvPr>
          <p:cNvSpPr txBox="1"/>
          <p:nvPr/>
        </p:nvSpPr>
        <p:spPr>
          <a:xfrm>
            <a:off x="1805990" y="3566973"/>
            <a:ext cx="504000" cy="200055"/>
          </a:xfrm>
          <a:prstGeom prst="rect">
            <a:avLst/>
          </a:prstGeom>
          <a:noFill/>
        </p:spPr>
        <p:txBody>
          <a:bodyPr wrap="square" rtlCol="0">
            <a:spAutoFit/>
          </a:bodyPr>
          <a:lstStyle/>
          <a:p>
            <a:pPr algn="dist"/>
            <a:r>
              <a:rPr lang="ja-JP" altLang="en-US" sz="700" dirty="0">
                <a:effectLst>
                  <a:glow rad="127000">
                    <a:schemeClr val="bg1"/>
                  </a:glow>
                </a:effectLst>
                <a:latin typeface="HGP創英角ｺﾞｼｯｸUB" panose="020B0900000000000000" pitchFamily="50" charset="-128"/>
                <a:ea typeface="HGP創英角ｺﾞｼｯｸUB" panose="020B0900000000000000" pitchFamily="50" charset="-128"/>
              </a:rPr>
              <a:t>たくみ</a:t>
            </a:r>
          </a:p>
        </p:txBody>
      </p:sp>
      <p:sp>
        <p:nvSpPr>
          <p:cNvPr id="8" name="正方形/長方形 7">
            <a:extLst>
              <a:ext uri="{FF2B5EF4-FFF2-40B4-BE49-F238E27FC236}">
                <a16:creationId xmlns:a16="http://schemas.microsoft.com/office/drawing/2014/main" id="{814EB683-52DF-AB5C-02D9-AA833A9B3AD5}"/>
              </a:ext>
            </a:extLst>
          </p:cNvPr>
          <p:cNvSpPr/>
          <p:nvPr/>
        </p:nvSpPr>
        <p:spPr>
          <a:xfrm>
            <a:off x="92054" y="6622749"/>
            <a:ext cx="1731564" cy="215444"/>
          </a:xfrm>
          <a:prstGeom prst="rect">
            <a:avLst/>
          </a:prstGeom>
        </p:spPr>
        <p:txBody>
          <a:bodyPr wrap="none">
            <a:spAutoFit/>
          </a:bodyPr>
          <a:lstStyle/>
          <a:p>
            <a:pPr algn="r"/>
            <a:r>
              <a:rPr lang="zh-TW" altLang="en-US" sz="800" dirty="0">
                <a:effectLst>
                  <a:glow rad="127000">
                    <a:schemeClr val="bg1"/>
                  </a:glow>
                </a:effectLst>
                <a:latin typeface="MS PGothic" panose="020B0600070205080204" pitchFamily="50" charset="-128"/>
                <a:ea typeface="MS PGothic" panose="020B0600070205080204" pitchFamily="50" charset="-128"/>
              </a:rPr>
              <a:t>写真</a:t>
            </a:r>
            <a:r>
              <a:rPr lang="ja-JP" altLang="en-US" sz="800" dirty="0">
                <a:effectLst>
                  <a:glow rad="127000">
                    <a:schemeClr val="bg1"/>
                  </a:glow>
                </a:effectLst>
                <a:latin typeface="MS PGothic" panose="020B0600070205080204" pitchFamily="50" charset="-128"/>
                <a:ea typeface="MS PGothic" panose="020B0600070205080204" pitchFamily="50" charset="-128"/>
              </a:rPr>
              <a:t>およびアニメーション</a:t>
            </a:r>
            <a:r>
              <a:rPr lang="zh-TW" altLang="en-US" sz="800" dirty="0">
                <a:effectLst>
                  <a:glow rad="127000">
                    <a:schemeClr val="bg1"/>
                  </a:glow>
                </a:effectLst>
                <a:latin typeface="MS PGothic" panose="020B0600070205080204" pitchFamily="50" charset="-128"/>
                <a:ea typeface="MS PGothic" panose="020B0600070205080204" pitchFamily="50" charset="-128"/>
              </a:rPr>
              <a:t>｜群馬県</a:t>
            </a:r>
          </a:p>
        </p:txBody>
      </p:sp>
    </p:spTree>
    <p:extLst>
      <p:ext uri="{BB962C8B-B14F-4D97-AF65-F5344CB8AC3E}">
        <p14:creationId xmlns:p14="http://schemas.microsoft.com/office/powerpoint/2010/main" val="406757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1BC29838-8D8A-A028-EFE4-603C4E5DC580}"/>
              </a:ext>
            </a:extLst>
          </p:cNvPr>
          <p:cNvPicPr>
            <a:picLocks noChangeAspect="1"/>
          </p:cNvPicPr>
          <p:nvPr/>
        </p:nvPicPr>
        <p:blipFill rotWithShape="1">
          <a:blip r:embed="rId2">
            <a:grayscl/>
          </a:blip>
          <a:srcRect l="12053" t="13356" r="1189" b="1069"/>
          <a:stretch/>
        </p:blipFill>
        <p:spPr>
          <a:xfrm>
            <a:off x="2" y="381001"/>
            <a:ext cx="9143997" cy="6095998"/>
          </a:xfrm>
          <a:prstGeom prst="rect">
            <a:avLst/>
          </a:prstGeom>
        </p:spPr>
      </p:pic>
      <p:sp>
        <p:nvSpPr>
          <p:cNvPr id="9" name="テキスト ボックス 8">
            <a:extLst>
              <a:ext uri="{FF2B5EF4-FFF2-40B4-BE49-F238E27FC236}">
                <a16:creationId xmlns:a16="http://schemas.microsoft.com/office/drawing/2014/main" id="{7532271D-B3A0-892C-2C6C-D4331F445E84}"/>
              </a:ext>
            </a:extLst>
          </p:cNvPr>
          <p:cNvSpPr txBox="1"/>
          <p:nvPr/>
        </p:nvSpPr>
        <p:spPr>
          <a:xfrm>
            <a:off x="6799007" y="493093"/>
            <a:ext cx="2091919" cy="492443"/>
          </a:xfrm>
          <a:prstGeom prst="rect">
            <a:avLst/>
          </a:prstGeom>
          <a:noFill/>
        </p:spPr>
        <p:txBody>
          <a:bodyPr wrap="none" lIns="0" tIns="0" rIns="0" bIns="0" rtlCol="0">
            <a:spAutoFit/>
          </a:bodyPr>
          <a:lstStyle/>
          <a:p>
            <a:pPr algn="r"/>
            <a:r>
              <a:rPr kumimoji="1" lang="ja-JP" altLang="en-US" b="1"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令和元年東日本台風</a:t>
            </a:r>
            <a:endParaRPr kumimoji="1" lang="en-US" altLang="ja-JP" b="1"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endParaRPr>
          </a:p>
          <a:p>
            <a:pPr algn="r"/>
            <a:r>
              <a:rPr kumimoji="1" lang="ja-JP" altLang="en-US" sz="14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a:t>
            </a:r>
            <a:r>
              <a:rPr kumimoji="1" lang="en-US" altLang="ja-JP" sz="14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2019</a:t>
            </a:r>
            <a:r>
              <a:rPr kumimoji="1" lang="ja-JP" altLang="en-US" sz="14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年</a:t>
            </a:r>
            <a:r>
              <a:rPr kumimoji="1" lang="en-US" altLang="ja-JP" sz="14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10</a:t>
            </a:r>
            <a:r>
              <a:rPr kumimoji="1" lang="ja-JP" altLang="en-US" sz="14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月</a:t>
            </a:r>
            <a:r>
              <a:rPr kumimoji="1" lang="en-US" altLang="ja-JP" sz="14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13</a:t>
            </a:r>
            <a:r>
              <a:rPr kumimoji="1" lang="ja-JP" altLang="en-US" sz="14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日撮影）</a:t>
            </a:r>
          </a:p>
        </p:txBody>
      </p:sp>
      <p:sp>
        <p:nvSpPr>
          <p:cNvPr id="10" name="正方形/長方形 9">
            <a:extLst>
              <a:ext uri="{FF2B5EF4-FFF2-40B4-BE49-F238E27FC236}">
                <a16:creationId xmlns:a16="http://schemas.microsoft.com/office/drawing/2014/main" id="{BC5DB3DB-CDF2-BBC2-C4DA-309F9B058341}"/>
              </a:ext>
            </a:extLst>
          </p:cNvPr>
          <p:cNvSpPr/>
          <p:nvPr/>
        </p:nvSpPr>
        <p:spPr>
          <a:xfrm>
            <a:off x="4459234" y="424725"/>
            <a:ext cx="2185214" cy="400110"/>
          </a:xfrm>
          <a:prstGeom prst="rect">
            <a:avLst/>
          </a:prstGeom>
        </p:spPr>
        <p:txBody>
          <a:bodyPr wrap="none">
            <a:spAutoFit/>
          </a:bodyPr>
          <a:lstStyle/>
          <a:p>
            <a:r>
              <a:rPr lang="ja-JP" altLang="en-US" sz="2000" dirty="0">
                <a:effectLst>
                  <a:glow rad="127000">
                    <a:schemeClr val="bg1"/>
                  </a:glow>
                </a:effectLst>
                <a:latin typeface="HGP創英角ｺﾞｼｯｸUB" panose="020B0900000000000000" pitchFamily="50" charset="-128"/>
                <a:ea typeface="HGP創英角ｺﾞｼｯｸUB" panose="020B0900000000000000" pitchFamily="50" charset="-128"/>
              </a:rPr>
              <a:t>群馬</a:t>
            </a:r>
            <a:r>
              <a:rPr lang="ja-JP" altLang="en-US" sz="1600" dirty="0">
                <a:effectLst>
                  <a:glow rad="127000">
                    <a:schemeClr val="bg1"/>
                  </a:glow>
                </a:effectLst>
                <a:latin typeface="HGP創英角ｺﾞｼｯｸUB" panose="020B0900000000000000" pitchFamily="50" charset="-128"/>
                <a:ea typeface="HGP創英角ｺﾞｼｯｸUB" panose="020B0900000000000000" pitchFamily="50" charset="-128"/>
              </a:rPr>
              <a:t>県</a:t>
            </a:r>
            <a:r>
              <a:rPr lang="ja-JP" altLang="en-US" sz="2000" dirty="0">
                <a:effectLst>
                  <a:glow rad="127000">
                    <a:schemeClr val="bg1"/>
                  </a:glow>
                </a:effectLst>
                <a:latin typeface="HGP創英角ｺﾞｼｯｸUB" panose="020B0900000000000000" pitchFamily="50" charset="-128"/>
                <a:ea typeface="HGP創英角ｺﾞｼｯｸUB" panose="020B0900000000000000" pitchFamily="50" charset="-128"/>
              </a:rPr>
              <a:t> 富岡</a:t>
            </a:r>
            <a:r>
              <a:rPr lang="ja-JP" altLang="en-US" sz="1600" dirty="0">
                <a:effectLst>
                  <a:glow rad="127000">
                    <a:schemeClr val="bg1"/>
                  </a:glow>
                </a:effectLst>
                <a:latin typeface="HGP創英角ｺﾞｼｯｸUB" panose="020B0900000000000000" pitchFamily="50" charset="-128"/>
                <a:ea typeface="HGP創英角ｺﾞｼｯｸUB" panose="020B0900000000000000" pitchFamily="50" charset="-128"/>
              </a:rPr>
              <a:t>市 内匠</a:t>
            </a:r>
          </a:p>
        </p:txBody>
      </p:sp>
      <p:sp>
        <p:nvSpPr>
          <p:cNvPr id="11" name="正方形/長方形 10">
            <a:extLst>
              <a:ext uri="{FF2B5EF4-FFF2-40B4-BE49-F238E27FC236}">
                <a16:creationId xmlns:a16="http://schemas.microsoft.com/office/drawing/2014/main" id="{E5128341-06D5-704E-6E88-576EF5632412}"/>
              </a:ext>
            </a:extLst>
          </p:cNvPr>
          <p:cNvSpPr/>
          <p:nvPr/>
        </p:nvSpPr>
        <p:spPr>
          <a:xfrm>
            <a:off x="8186136" y="167951"/>
            <a:ext cx="800219" cy="215444"/>
          </a:xfrm>
          <a:prstGeom prst="rect">
            <a:avLst/>
          </a:prstGeom>
        </p:spPr>
        <p:txBody>
          <a:bodyPr wrap="none">
            <a:spAutoFit/>
          </a:bodyPr>
          <a:lstStyle/>
          <a:p>
            <a:pPr algn="r"/>
            <a:r>
              <a:rPr lang="zh-TW" altLang="en-US" sz="800" dirty="0">
                <a:effectLst/>
                <a:latin typeface="MS PGothic" panose="020B0600070205080204" pitchFamily="50" charset="-128"/>
                <a:ea typeface="MS PGothic" panose="020B0600070205080204" pitchFamily="50" charset="-128"/>
              </a:rPr>
              <a:t>写真｜群馬県</a:t>
            </a:r>
          </a:p>
        </p:txBody>
      </p:sp>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t>24</a:t>
            </a:fld>
            <a:endParaRPr kumimoji="1" lang="ja-JP" altLang="en-US"/>
          </a:p>
        </p:txBody>
      </p:sp>
      <p:grpSp>
        <p:nvGrpSpPr>
          <p:cNvPr id="13" name="グループ化 12"/>
          <p:cNvGrpSpPr/>
          <p:nvPr/>
        </p:nvGrpSpPr>
        <p:grpSpPr>
          <a:xfrm>
            <a:off x="137958" y="186321"/>
            <a:ext cx="2609850" cy="901280"/>
            <a:chOff x="860965" y="5451895"/>
            <a:chExt cx="2609850" cy="901280"/>
          </a:xfrm>
        </p:grpSpPr>
        <p:sp>
          <p:nvSpPr>
            <p:cNvPr id="14" name="円/楕円 13"/>
            <p:cNvSpPr/>
            <p:nvPr/>
          </p:nvSpPr>
          <p:spPr>
            <a:xfrm>
              <a:off x="860965" y="5451895"/>
              <a:ext cx="2609850" cy="901280"/>
            </a:xfrm>
            <a:prstGeom prst="ellipse">
              <a:avLst/>
            </a:prstGeom>
            <a:solidFill>
              <a:schemeClr val="bg1"/>
            </a:solidFill>
            <a:ln w="38100">
              <a:solidFill>
                <a:srgbClr val="AE48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1047635" y="5510492"/>
              <a:ext cx="2243693" cy="707886"/>
            </a:xfrm>
            <a:prstGeom prst="rect">
              <a:avLst/>
            </a:prstGeom>
            <a:noFill/>
          </p:spPr>
          <p:txBody>
            <a:bodyPr wrap="square" rtlCol="0">
              <a:spAutoFit/>
            </a:bodyPr>
            <a:lstStyle/>
            <a:p>
              <a:pPr algn="ctr"/>
              <a:r>
                <a:rPr kumimoji="1" lang="ja-JP" altLang="en-US" sz="4000" dirty="0">
                  <a:solidFill>
                    <a:srgbClr val="AE487B"/>
                  </a:solidFill>
                  <a:latin typeface="HGP創英角ｺﾞｼｯｸUB" panose="020B0900000000000000" pitchFamily="50" charset="-128"/>
                  <a:ea typeface="HGP創英角ｺﾞｼｯｸUB" panose="020B0900000000000000" pitchFamily="50" charset="-128"/>
                </a:rPr>
                <a:t>地すべり</a:t>
              </a:r>
            </a:p>
          </p:txBody>
        </p:sp>
      </p:grpSp>
      <p:sp>
        <p:nvSpPr>
          <p:cNvPr id="33" name="下矢印 32"/>
          <p:cNvSpPr/>
          <p:nvPr/>
        </p:nvSpPr>
        <p:spPr>
          <a:xfrm>
            <a:off x="4254388" y="2519029"/>
            <a:ext cx="635224" cy="1819943"/>
          </a:xfrm>
          <a:prstGeom prst="downArrow">
            <a:avLst>
              <a:gd name="adj1" fmla="val 50000"/>
              <a:gd name="adj2" fmla="val 63575"/>
            </a:avLst>
          </a:prstGeom>
          <a:solidFill>
            <a:srgbClr val="AE487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 name="グループ化 4"/>
          <p:cNvGrpSpPr/>
          <p:nvPr/>
        </p:nvGrpSpPr>
        <p:grpSpPr>
          <a:xfrm>
            <a:off x="356717" y="1343606"/>
            <a:ext cx="8619985" cy="794456"/>
            <a:chOff x="356717" y="1343606"/>
            <a:chExt cx="8619985" cy="794456"/>
          </a:xfrm>
          <a:effectLst>
            <a:outerShdw blurRad="63500" sx="102000" sy="102000" algn="ctr" rotWithShape="0">
              <a:prstClr val="black">
                <a:alpha val="40000"/>
              </a:prstClr>
            </a:outerShdw>
          </a:effectLst>
        </p:grpSpPr>
        <p:grpSp>
          <p:nvGrpSpPr>
            <p:cNvPr id="19" name="グループ化 18"/>
            <p:cNvGrpSpPr/>
            <p:nvPr/>
          </p:nvGrpSpPr>
          <p:grpSpPr>
            <a:xfrm>
              <a:off x="356717" y="1343606"/>
              <a:ext cx="8619985" cy="794456"/>
              <a:chOff x="356717" y="1343606"/>
              <a:chExt cx="8619985" cy="794456"/>
            </a:xfrm>
          </p:grpSpPr>
          <p:grpSp>
            <p:nvGrpSpPr>
              <p:cNvPr id="20" name="グループ化 19"/>
              <p:cNvGrpSpPr/>
              <p:nvPr/>
            </p:nvGrpSpPr>
            <p:grpSpPr>
              <a:xfrm>
                <a:off x="356717" y="1343606"/>
                <a:ext cx="8430567" cy="794456"/>
                <a:chOff x="356717" y="1343606"/>
                <a:chExt cx="8430567" cy="794456"/>
              </a:xfrm>
            </p:grpSpPr>
            <p:sp>
              <p:nvSpPr>
                <p:cNvPr id="22" name="正方形/長方形 21"/>
                <p:cNvSpPr/>
                <p:nvPr/>
              </p:nvSpPr>
              <p:spPr>
                <a:xfrm>
                  <a:off x="356717" y="1343606"/>
                  <a:ext cx="8430567" cy="794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p:cNvSpPr/>
                <p:nvPr/>
              </p:nvSpPr>
              <p:spPr>
                <a:xfrm>
                  <a:off x="356717" y="1343606"/>
                  <a:ext cx="252000" cy="794456"/>
                </a:xfrm>
                <a:prstGeom prst="rect">
                  <a:avLst/>
                </a:prstGeom>
                <a:solidFill>
                  <a:srgbClr val="AE48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1" name="テキスト ボックス 20"/>
              <p:cNvSpPr txBox="1"/>
              <p:nvPr/>
            </p:nvSpPr>
            <p:spPr>
              <a:xfrm>
                <a:off x="619927" y="1479632"/>
                <a:ext cx="8356775" cy="569387"/>
              </a:xfrm>
              <a:prstGeom prst="rect">
                <a:avLst/>
              </a:prstGeom>
              <a:noFill/>
            </p:spPr>
            <p:txBody>
              <a:bodyPr wrap="none" rtlCol="0">
                <a:spAutoFit/>
              </a:bodyPr>
              <a:lstStyle/>
              <a:p>
                <a:r>
                  <a:rPr kumimoji="1" lang="ja-JP" altLang="en-US" sz="3000" dirty="0">
                    <a:latin typeface="HGP創英角ｺﾞｼｯｸUB" panose="020B0900000000000000" pitchFamily="50" charset="-128"/>
                    <a:ea typeface="HGP創英角ｺﾞｼｯｸUB" panose="020B0900000000000000" pitchFamily="50" charset="-128"/>
                  </a:rPr>
                  <a:t>ゆるやかな斜面の</a:t>
                </a:r>
                <a:r>
                  <a:rPr kumimoji="1" lang="ja-JP" altLang="en-US" sz="3000" dirty="0">
                    <a:solidFill>
                      <a:srgbClr val="B52F25"/>
                    </a:solidFill>
                    <a:latin typeface="HGP創英角ｺﾞｼｯｸUB" panose="020B0900000000000000" pitchFamily="50" charset="-128"/>
                    <a:ea typeface="HGP創英角ｺﾞｼｯｸUB" panose="020B0900000000000000" pitchFamily="50" charset="-128"/>
                  </a:rPr>
                  <a:t>土のかたまり</a:t>
                </a:r>
                <a:r>
                  <a:rPr kumimoji="1" lang="ja-JP" altLang="en-US" sz="3000" dirty="0">
                    <a:latin typeface="HGP創英角ｺﾞｼｯｸUB" panose="020B0900000000000000" pitchFamily="50" charset="-128"/>
                    <a:ea typeface="HGP創英角ｺﾞｼｯｸUB" panose="020B0900000000000000" pitchFamily="50" charset="-128"/>
                  </a:rPr>
                  <a:t>がすべり落ちていく。</a:t>
                </a:r>
              </a:p>
            </p:txBody>
          </p:sp>
        </p:grpSp>
        <p:sp>
          <p:nvSpPr>
            <p:cNvPr id="32" name="テキスト ボックス 31"/>
            <p:cNvSpPr txBox="1"/>
            <p:nvPr/>
          </p:nvSpPr>
          <p:spPr>
            <a:xfrm>
              <a:off x="2382480" y="1344888"/>
              <a:ext cx="869540" cy="261610"/>
            </a:xfrm>
            <a:prstGeom prst="rect">
              <a:avLst/>
            </a:prstGeom>
            <a:noFill/>
          </p:spPr>
          <p:txBody>
            <a:bodyPr wrap="square" rtlCol="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しゃめん</a:t>
              </a:r>
            </a:p>
          </p:txBody>
        </p:sp>
      </p:grpSp>
      <p:grpSp>
        <p:nvGrpSpPr>
          <p:cNvPr id="17" name="グループ化 16">
            <a:extLst>
              <a:ext uri="{FF2B5EF4-FFF2-40B4-BE49-F238E27FC236}">
                <a16:creationId xmlns:a16="http://schemas.microsoft.com/office/drawing/2014/main" id="{99974A9B-F356-B1F7-84AB-671BF0B2C60C}"/>
              </a:ext>
            </a:extLst>
          </p:cNvPr>
          <p:cNvGrpSpPr/>
          <p:nvPr/>
        </p:nvGrpSpPr>
        <p:grpSpPr>
          <a:xfrm>
            <a:off x="345382" y="4701995"/>
            <a:ext cx="8430568" cy="1464997"/>
            <a:chOff x="345382" y="4701995"/>
            <a:chExt cx="8430568" cy="1464997"/>
          </a:xfrm>
        </p:grpSpPr>
        <p:grpSp>
          <p:nvGrpSpPr>
            <p:cNvPr id="6" name="グループ化 5"/>
            <p:cNvGrpSpPr/>
            <p:nvPr/>
          </p:nvGrpSpPr>
          <p:grpSpPr>
            <a:xfrm>
              <a:off x="345382" y="4701995"/>
              <a:ext cx="8430568" cy="1464997"/>
              <a:chOff x="345382" y="4701995"/>
              <a:chExt cx="8430568" cy="1464997"/>
            </a:xfrm>
            <a:effectLst>
              <a:outerShdw blurRad="63500" sx="102000" sy="102000" algn="ctr" rotWithShape="0">
                <a:prstClr val="black">
                  <a:alpha val="40000"/>
                </a:prstClr>
              </a:outerShdw>
            </a:effectLst>
          </p:grpSpPr>
          <p:grpSp>
            <p:nvGrpSpPr>
              <p:cNvPr id="24" name="グループ化 23"/>
              <p:cNvGrpSpPr/>
              <p:nvPr/>
            </p:nvGrpSpPr>
            <p:grpSpPr>
              <a:xfrm>
                <a:off x="345382" y="4720847"/>
                <a:ext cx="8430568" cy="1446145"/>
                <a:chOff x="345382" y="4720847"/>
                <a:chExt cx="8430568" cy="1446145"/>
              </a:xfrm>
            </p:grpSpPr>
            <p:grpSp>
              <p:nvGrpSpPr>
                <p:cNvPr id="25" name="グループ化 24"/>
                <p:cNvGrpSpPr/>
                <p:nvPr/>
              </p:nvGrpSpPr>
              <p:grpSpPr>
                <a:xfrm>
                  <a:off x="345382" y="4720847"/>
                  <a:ext cx="8430568" cy="1446145"/>
                  <a:chOff x="356716" y="1343606"/>
                  <a:chExt cx="8430568" cy="794456"/>
                </a:xfrm>
              </p:grpSpPr>
              <p:sp>
                <p:nvSpPr>
                  <p:cNvPr id="27" name="正方形/長方形 26"/>
                  <p:cNvSpPr/>
                  <p:nvPr/>
                </p:nvSpPr>
                <p:spPr>
                  <a:xfrm>
                    <a:off x="356717" y="1343606"/>
                    <a:ext cx="8430567" cy="794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8" name="正方形/長方形 27"/>
                  <p:cNvSpPr/>
                  <p:nvPr/>
                </p:nvSpPr>
                <p:spPr>
                  <a:xfrm>
                    <a:off x="356716" y="1343606"/>
                    <a:ext cx="252000" cy="794456"/>
                  </a:xfrm>
                  <a:prstGeom prst="rect">
                    <a:avLst/>
                  </a:prstGeom>
                  <a:solidFill>
                    <a:srgbClr val="AE48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sp>
              <p:nvSpPr>
                <p:cNvPr id="26" name="テキスト ボックス 25"/>
                <p:cNvSpPr txBox="1"/>
                <p:nvPr/>
              </p:nvSpPr>
              <p:spPr>
                <a:xfrm>
                  <a:off x="619927" y="4795672"/>
                  <a:ext cx="5630067" cy="1245277"/>
                </a:xfrm>
                <a:prstGeom prst="rect">
                  <a:avLst/>
                </a:prstGeom>
                <a:noFill/>
              </p:spPr>
              <p:txBody>
                <a:bodyPr wrap="none" rtlCol="0">
                  <a:spAutoFit/>
                </a:bodyPr>
                <a:lstStyle/>
                <a:p>
                  <a:pPr>
                    <a:lnSpc>
                      <a:spcPts val="4800"/>
                    </a:lnSpc>
                  </a:pPr>
                  <a:r>
                    <a:rPr kumimoji="1" lang="ja-JP" altLang="en-US" sz="3500" dirty="0">
                      <a:latin typeface="HGP創英角ｺﾞｼｯｸUB" panose="020B0900000000000000" pitchFamily="50" charset="-128"/>
                      <a:ea typeface="HGP創英角ｺﾞｼｯｸUB" panose="020B0900000000000000" pitchFamily="50" charset="-128"/>
                    </a:rPr>
                    <a:t>移動する土の量が大きいため</a:t>
                  </a:r>
                  <a:endParaRPr kumimoji="1" lang="en-US" altLang="ja-JP" sz="3500" dirty="0">
                    <a:latin typeface="HGP創英角ｺﾞｼｯｸUB" panose="020B0900000000000000" pitchFamily="50" charset="-128"/>
                    <a:ea typeface="HGP創英角ｺﾞｼｯｸUB" panose="020B0900000000000000" pitchFamily="50" charset="-128"/>
                  </a:endParaRPr>
                </a:p>
                <a:p>
                  <a:pPr>
                    <a:lnSpc>
                      <a:spcPts val="4800"/>
                    </a:lnSpc>
                  </a:pPr>
                  <a:r>
                    <a:rPr kumimoji="1" lang="ja-JP" altLang="en-US" sz="3500" dirty="0">
                      <a:latin typeface="HGP創英角ｺﾞｼｯｸUB" panose="020B0900000000000000" pitchFamily="50" charset="-128"/>
                      <a:ea typeface="HGP創英角ｺﾞｼｯｸUB" panose="020B0900000000000000" pitchFamily="50" charset="-128"/>
                    </a:rPr>
                    <a:t>大きな被害をおよぼす。</a:t>
                  </a:r>
                </a:p>
              </p:txBody>
            </p:sp>
          </p:grpSp>
          <p:sp>
            <p:nvSpPr>
              <p:cNvPr id="34" name="テキスト ボックス 33"/>
              <p:cNvSpPr txBox="1"/>
              <p:nvPr/>
            </p:nvSpPr>
            <p:spPr>
              <a:xfrm>
                <a:off x="781665" y="4701995"/>
                <a:ext cx="810071" cy="261610"/>
              </a:xfrm>
              <a:prstGeom prst="rect">
                <a:avLst/>
              </a:prstGeom>
              <a:noFill/>
            </p:spPr>
            <p:txBody>
              <a:bodyPr wrap="square" rtlCol="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い　どう</a:t>
                </a:r>
              </a:p>
            </p:txBody>
          </p:sp>
          <p:sp>
            <p:nvSpPr>
              <p:cNvPr id="35" name="テキスト ボックス 34"/>
              <p:cNvSpPr txBox="1"/>
              <p:nvPr/>
            </p:nvSpPr>
            <p:spPr>
              <a:xfrm>
                <a:off x="1983658" y="5330048"/>
                <a:ext cx="833284" cy="261610"/>
              </a:xfrm>
              <a:prstGeom prst="rect">
                <a:avLst/>
              </a:prstGeom>
              <a:noFill/>
            </p:spPr>
            <p:txBody>
              <a:bodyPr wrap="square" rtlCol="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ひ　がい</a:t>
                </a:r>
              </a:p>
            </p:txBody>
          </p:sp>
        </p:grpSp>
        <p:sp>
          <p:nvSpPr>
            <p:cNvPr id="16" name="テキスト ボックス 15">
              <a:extLst>
                <a:ext uri="{FF2B5EF4-FFF2-40B4-BE49-F238E27FC236}">
                  <a16:creationId xmlns:a16="http://schemas.microsoft.com/office/drawing/2014/main" id="{06DCCCF7-7C2F-8793-A655-5A52E7F7075E}"/>
                </a:ext>
              </a:extLst>
            </p:cNvPr>
            <p:cNvSpPr txBox="1"/>
            <p:nvPr/>
          </p:nvSpPr>
          <p:spPr>
            <a:xfrm>
              <a:off x="3189585" y="4701995"/>
              <a:ext cx="504000" cy="261610"/>
            </a:xfrm>
            <a:prstGeom prst="rect">
              <a:avLst/>
            </a:prstGeom>
            <a:noFill/>
          </p:spPr>
          <p:txBody>
            <a:bodyPr wrap="square" rtlCol="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りょう</a:t>
              </a:r>
            </a:p>
          </p:txBody>
        </p:sp>
      </p:grpSp>
      <p:grpSp>
        <p:nvGrpSpPr>
          <p:cNvPr id="7" name="グループ化 6"/>
          <p:cNvGrpSpPr/>
          <p:nvPr/>
        </p:nvGrpSpPr>
        <p:grpSpPr>
          <a:xfrm>
            <a:off x="6189786" y="3183640"/>
            <a:ext cx="2954214" cy="2689069"/>
            <a:chOff x="6189786" y="3183640"/>
            <a:chExt cx="2954214" cy="2689069"/>
          </a:xfrm>
        </p:grpSpPr>
        <p:grpSp>
          <p:nvGrpSpPr>
            <p:cNvPr id="29" name="グループ化 28"/>
            <p:cNvGrpSpPr/>
            <p:nvPr/>
          </p:nvGrpSpPr>
          <p:grpSpPr>
            <a:xfrm>
              <a:off x="6189786" y="3183640"/>
              <a:ext cx="2954214" cy="2689069"/>
              <a:chOff x="6189786" y="3183640"/>
              <a:chExt cx="2954214" cy="2689069"/>
            </a:xfrm>
            <a:effectLst>
              <a:outerShdw blurRad="50800" dist="38100" dir="2700000" algn="tl" rotWithShape="0">
                <a:prstClr val="black">
                  <a:alpha val="40000"/>
                </a:prstClr>
              </a:outerShdw>
            </a:effectLst>
          </p:grpSpPr>
          <p:sp>
            <p:nvSpPr>
              <p:cNvPr id="30" name="爆発 1 29"/>
              <p:cNvSpPr/>
              <p:nvPr/>
            </p:nvSpPr>
            <p:spPr>
              <a:xfrm>
                <a:off x="6189786" y="3183640"/>
                <a:ext cx="2954214" cy="2689069"/>
              </a:xfrm>
              <a:prstGeom prst="irregularSeal1">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1" name="テキスト ボックス 30"/>
              <p:cNvSpPr txBox="1"/>
              <p:nvPr/>
            </p:nvSpPr>
            <p:spPr>
              <a:xfrm>
                <a:off x="6825585" y="3927124"/>
                <a:ext cx="1696297" cy="1054969"/>
              </a:xfrm>
              <a:prstGeom prst="rect">
                <a:avLst/>
              </a:prstGeom>
              <a:noFill/>
            </p:spPr>
            <p:txBody>
              <a:bodyPr wrap="none" rtlCol="0">
                <a:spAutoFit/>
              </a:bodyPr>
              <a:lstStyle/>
              <a:p>
                <a:pPr algn="ctr">
                  <a:lnSpc>
                    <a:spcPts val="4000"/>
                  </a:lnSpc>
                </a:pPr>
                <a:r>
                  <a:rPr kumimoji="1" lang="ja-JP" altLang="en-US" sz="3000" dirty="0">
                    <a:latin typeface="HGP創英角ｺﾞｼｯｸUB" panose="020B0900000000000000" pitchFamily="50" charset="-128"/>
                    <a:ea typeface="HGP創英角ｺﾞｼｯｸUB" panose="020B0900000000000000" pitchFamily="50" charset="-128"/>
                  </a:rPr>
                  <a:t>広い範囲</a:t>
                </a:r>
                <a:endParaRPr kumimoji="1" lang="en-US" altLang="ja-JP" sz="3000" dirty="0">
                  <a:latin typeface="HGP創英角ｺﾞｼｯｸUB" panose="020B0900000000000000" pitchFamily="50" charset="-128"/>
                  <a:ea typeface="HGP創英角ｺﾞｼｯｸUB" panose="020B0900000000000000" pitchFamily="50" charset="-128"/>
                </a:endParaRPr>
              </a:p>
              <a:p>
                <a:pPr algn="ctr">
                  <a:lnSpc>
                    <a:spcPts val="4000"/>
                  </a:lnSpc>
                </a:pPr>
                <a:r>
                  <a:rPr kumimoji="1" lang="ja-JP" altLang="en-US" sz="3000" dirty="0">
                    <a:latin typeface="HGP創英角ｺﾞｼｯｸUB" panose="020B0900000000000000" pitchFamily="50" charset="-128"/>
                    <a:ea typeface="HGP創英角ｺﾞｼｯｸUB" panose="020B0900000000000000" pitchFamily="50" charset="-128"/>
                  </a:rPr>
                  <a:t>に被害</a:t>
                </a:r>
              </a:p>
            </p:txBody>
          </p:sp>
        </p:grpSp>
        <p:sp>
          <p:nvSpPr>
            <p:cNvPr id="36" name="テキスト ボックス 35"/>
            <p:cNvSpPr txBox="1"/>
            <p:nvPr/>
          </p:nvSpPr>
          <p:spPr>
            <a:xfrm>
              <a:off x="7645733" y="3846067"/>
              <a:ext cx="723977" cy="246221"/>
            </a:xfrm>
            <a:prstGeom prst="rect">
              <a:avLst/>
            </a:prstGeom>
            <a:noFill/>
          </p:spPr>
          <p:txBody>
            <a:bodyPr wrap="square" rtlCol="0">
              <a:spAutoFit/>
            </a:bodyPr>
            <a:lstStyle/>
            <a:p>
              <a:pPr algn="dist"/>
              <a:r>
                <a:rPr kumimoji="1" lang="ja-JP" altLang="en-US" sz="1000" dirty="0">
                  <a:latin typeface="HGP創英角ｺﾞｼｯｸUB" panose="020B0900000000000000" pitchFamily="50" charset="-128"/>
                  <a:ea typeface="HGP創英角ｺﾞｼｯｸUB" panose="020B0900000000000000" pitchFamily="50" charset="-128"/>
                </a:rPr>
                <a:t>はん　い</a:t>
              </a:r>
            </a:p>
          </p:txBody>
        </p:sp>
        <p:sp>
          <p:nvSpPr>
            <p:cNvPr id="37" name="テキスト ボックス 36"/>
            <p:cNvSpPr txBox="1"/>
            <p:nvPr/>
          </p:nvSpPr>
          <p:spPr>
            <a:xfrm>
              <a:off x="7514303" y="4345694"/>
              <a:ext cx="758980" cy="246221"/>
            </a:xfrm>
            <a:prstGeom prst="rect">
              <a:avLst/>
            </a:prstGeom>
            <a:noFill/>
          </p:spPr>
          <p:txBody>
            <a:bodyPr wrap="square" rtlCol="0">
              <a:spAutoFit/>
            </a:bodyPr>
            <a:lstStyle/>
            <a:p>
              <a:pPr algn="dist"/>
              <a:r>
                <a:rPr kumimoji="1" lang="ja-JP" altLang="en-US" sz="1000" dirty="0">
                  <a:latin typeface="HGP創英角ｺﾞｼｯｸUB" panose="020B0900000000000000" pitchFamily="50" charset="-128"/>
                  <a:ea typeface="HGP創英角ｺﾞｼｯｸUB" panose="020B0900000000000000" pitchFamily="50" charset="-128"/>
                </a:rPr>
                <a:t>ひ　がい</a:t>
              </a:r>
            </a:p>
          </p:txBody>
        </p:sp>
      </p:grpSp>
      <p:sp>
        <p:nvSpPr>
          <p:cNvPr id="18" name="テキスト ボックス 17">
            <a:extLst>
              <a:ext uri="{FF2B5EF4-FFF2-40B4-BE49-F238E27FC236}">
                <a16:creationId xmlns:a16="http://schemas.microsoft.com/office/drawing/2014/main" id="{5A28424D-0001-B555-DF3B-9551C674D7F9}"/>
              </a:ext>
            </a:extLst>
          </p:cNvPr>
          <p:cNvSpPr txBox="1"/>
          <p:nvPr/>
        </p:nvSpPr>
        <p:spPr>
          <a:xfrm>
            <a:off x="5284620" y="349410"/>
            <a:ext cx="648000" cy="215444"/>
          </a:xfrm>
          <a:prstGeom prst="rect">
            <a:avLst/>
          </a:prstGeom>
          <a:noFill/>
        </p:spPr>
        <p:txBody>
          <a:bodyPr wrap="square" rtlCol="0">
            <a:spAutoFit/>
          </a:bodyPr>
          <a:lstStyle/>
          <a:p>
            <a:pPr algn="ctr"/>
            <a:r>
              <a:rPr lang="ja-JP" altLang="en-US" sz="800" dirty="0">
                <a:effectLst>
                  <a:glow rad="127000">
                    <a:schemeClr val="bg1"/>
                  </a:glow>
                </a:effectLst>
                <a:latin typeface="HGP創英角ｺﾞｼｯｸUB" panose="020B0900000000000000" pitchFamily="50" charset="-128"/>
                <a:ea typeface="HGP創英角ｺﾞｼｯｸUB" panose="020B0900000000000000" pitchFamily="50" charset="-128"/>
              </a:rPr>
              <a:t>とみ　おか</a:t>
            </a:r>
          </a:p>
        </p:txBody>
      </p:sp>
      <p:sp>
        <p:nvSpPr>
          <p:cNvPr id="38" name="テキスト ボックス 37">
            <a:extLst>
              <a:ext uri="{FF2B5EF4-FFF2-40B4-BE49-F238E27FC236}">
                <a16:creationId xmlns:a16="http://schemas.microsoft.com/office/drawing/2014/main" id="{FACDFEF1-9D37-9656-97A1-2FF341F14A08}"/>
              </a:ext>
            </a:extLst>
          </p:cNvPr>
          <p:cNvSpPr txBox="1"/>
          <p:nvPr/>
        </p:nvSpPr>
        <p:spPr>
          <a:xfrm>
            <a:off x="4482120" y="349410"/>
            <a:ext cx="612000" cy="215444"/>
          </a:xfrm>
          <a:prstGeom prst="rect">
            <a:avLst/>
          </a:prstGeom>
          <a:noFill/>
        </p:spPr>
        <p:txBody>
          <a:bodyPr wrap="square" rtlCol="0">
            <a:spAutoFit/>
          </a:bodyPr>
          <a:lstStyle/>
          <a:p>
            <a:pPr algn="ctr"/>
            <a:r>
              <a:rPr lang="ja-JP" altLang="en-US" sz="800" dirty="0">
                <a:effectLst>
                  <a:glow rad="127000">
                    <a:schemeClr val="bg1"/>
                  </a:glow>
                </a:effectLst>
                <a:latin typeface="HGP創英角ｺﾞｼｯｸUB" panose="020B0900000000000000" pitchFamily="50" charset="-128"/>
                <a:ea typeface="HGP創英角ｺﾞｼｯｸUB" panose="020B0900000000000000" pitchFamily="50" charset="-128"/>
              </a:rPr>
              <a:t>ぐん　　ま</a:t>
            </a:r>
          </a:p>
        </p:txBody>
      </p:sp>
      <p:sp>
        <p:nvSpPr>
          <p:cNvPr id="39" name="テキスト ボックス 38">
            <a:extLst>
              <a:ext uri="{FF2B5EF4-FFF2-40B4-BE49-F238E27FC236}">
                <a16:creationId xmlns:a16="http://schemas.microsoft.com/office/drawing/2014/main" id="{55DB1736-DDBF-FF4A-0A02-8958495CDF90}"/>
              </a:ext>
            </a:extLst>
          </p:cNvPr>
          <p:cNvSpPr txBox="1"/>
          <p:nvPr/>
        </p:nvSpPr>
        <p:spPr>
          <a:xfrm>
            <a:off x="6073187" y="405376"/>
            <a:ext cx="504000" cy="200055"/>
          </a:xfrm>
          <a:prstGeom prst="rect">
            <a:avLst/>
          </a:prstGeom>
          <a:noFill/>
        </p:spPr>
        <p:txBody>
          <a:bodyPr wrap="square" rtlCol="0">
            <a:spAutoFit/>
          </a:bodyPr>
          <a:lstStyle/>
          <a:p>
            <a:pPr algn="dist"/>
            <a:r>
              <a:rPr lang="ja-JP" altLang="en-US" sz="700" dirty="0">
                <a:effectLst>
                  <a:glow rad="127000">
                    <a:schemeClr val="bg1"/>
                  </a:glow>
                </a:effectLst>
                <a:latin typeface="HGP創英角ｺﾞｼｯｸUB" panose="020B0900000000000000" pitchFamily="50" charset="-128"/>
                <a:ea typeface="HGP創英角ｺﾞｼｯｸUB" panose="020B0900000000000000" pitchFamily="50" charset="-128"/>
              </a:rPr>
              <a:t>たくみ</a:t>
            </a:r>
          </a:p>
        </p:txBody>
      </p:sp>
    </p:spTree>
    <p:extLst>
      <p:ext uri="{BB962C8B-B14F-4D97-AF65-F5344CB8AC3E}">
        <p14:creationId xmlns:p14="http://schemas.microsoft.com/office/powerpoint/2010/main" val="326723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up)">
                                      <p:cBhvr>
                                        <p:cTn id="7" dur="500"/>
                                        <p:tgtEl>
                                          <p:spTgt spid="3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C34C3D-EB3B-1F2D-4D00-03E564AF58AC}"/>
            </a:ext>
          </a:extLst>
        </p:cNvPr>
        <p:cNvGrpSpPr/>
        <p:nvPr/>
      </p:nvGrpSpPr>
      <p:grpSpPr>
        <a:xfrm>
          <a:off x="0" y="0"/>
          <a:ext cx="0" cy="0"/>
          <a:chOff x="0" y="0"/>
          <a:chExt cx="0" cy="0"/>
        </a:xfrm>
      </p:grpSpPr>
      <p:pic>
        <p:nvPicPr>
          <p:cNvPr id="5" name="地すべり（奈良県・旧 大塔村宇井（現 五條市大塔町））20040810：国土交通省近畿地方整備局">
            <a:hlinkClick r:id="" action="ppaction://media"/>
            <a:extLst>
              <a:ext uri="{FF2B5EF4-FFF2-40B4-BE49-F238E27FC236}">
                <a16:creationId xmlns:a16="http://schemas.microsoft.com/office/drawing/2014/main" id="{7B46314B-1DCF-EB0A-7921-C3EA4086C3F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24000" y="486000"/>
            <a:ext cx="8496000" cy="6372000"/>
          </a:xfrm>
          <a:prstGeom prst="rect">
            <a:avLst/>
          </a:prstGeom>
        </p:spPr>
      </p:pic>
      <p:sp>
        <p:nvSpPr>
          <p:cNvPr id="2" name="スライド番号プレースホルダー 1">
            <a:extLst>
              <a:ext uri="{FF2B5EF4-FFF2-40B4-BE49-F238E27FC236}">
                <a16:creationId xmlns:a16="http://schemas.microsoft.com/office/drawing/2014/main" id="{25D8E1EE-2C4E-5243-18F6-C19A1509767D}"/>
              </a:ext>
            </a:extLst>
          </p:cNvPr>
          <p:cNvSpPr>
            <a:spLocks noGrp="1"/>
          </p:cNvSpPr>
          <p:nvPr>
            <p:ph type="sldNum" sz="quarter" idx="12"/>
          </p:nvPr>
        </p:nvSpPr>
        <p:spPr/>
        <p:txBody>
          <a:bodyPr/>
          <a:lstStyle/>
          <a:p>
            <a:fld id="{24C545B7-4A76-41C6-A249-81AA962B1F89}" type="slidenum">
              <a:rPr kumimoji="1" lang="ja-JP" altLang="en-US" smtClean="0"/>
              <a:t>25</a:t>
            </a:fld>
            <a:endParaRPr kumimoji="1" lang="ja-JP" altLang="en-US"/>
          </a:p>
        </p:txBody>
      </p:sp>
      <p:grpSp>
        <p:nvGrpSpPr>
          <p:cNvPr id="13" name="グループ化 12">
            <a:extLst>
              <a:ext uri="{FF2B5EF4-FFF2-40B4-BE49-F238E27FC236}">
                <a16:creationId xmlns:a16="http://schemas.microsoft.com/office/drawing/2014/main" id="{38D789EB-6668-A107-7C01-D5FE3673775A}"/>
              </a:ext>
            </a:extLst>
          </p:cNvPr>
          <p:cNvGrpSpPr/>
          <p:nvPr/>
        </p:nvGrpSpPr>
        <p:grpSpPr>
          <a:xfrm>
            <a:off x="137958" y="186321"/>
            <a:ext cx="2609850" cy="901280"/>
            <a:chOff x="860965" y="5451895"/>
            <a:chExt cx="2609850" cy="901280"/>
          </a:xfrm>
        </p:grpSpPr>
        <p:sp>
          <p:nvSpPr>
            <p:cNvPr id="14" name="円/楕円 13">
              <a:extLst>
                <a:ext uri="{FF2B5EF4-FFF2-40B4-BE49-F238E27FC236}">
                  <a16:creationId xmlns:a16="http://schemas.microsoft.com/office/drawing/2014/main" id="{24ED342C-DF75-D3A7-6D1B-13B0275A275B}"/>
                </a:ext>
              </a:extLst>
            </p:cNvPr>
            <p:cNvSpPr/>
            <p:nvPr/>
          </p:nvSpPr>
          <p:spPr>
            <a:xfrm>
              <a:off x="860965" y="5451895"/>
              <a:ext cx="2609850" cy="901280"/>
            </a:xfrm>
            <a:prstGeom prst="ellipse">
              <a:avLst/>
            </a:prstGeom>
            <a:solidFill>
              <a:schemeClr val="bg1"/>
            </a:solidFill>
            <a:ln w="38100">
              <a:solidFill>
                <a:srgbClr val="AE48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BA30FCE5-836A-9A3C-D8D2-C86A87434755}"/>
                </a:ext>
              </a:extLst>
            </p:cNvPr>
            <p:cNvSpPr txBox="1"/>
            <p:nvPr/>
          </p:nvSpPr>
          <p:spPr>
            <a:xfrm>
              <a:off x="1047635" y="5510492"/>
              <a:ext cx="2243693" cy="707886"/>
            </a:xfrm>
            <a:prstGeom prst="rect">
              <a:avLst/>
            </a:prstGeom>
            <a:noFill/>
          </p:spPr>
          <p:txBody>
            <a:bodyPr wrap="square" rtlCol="0">
              <a:spAutoFit/>
            </a:bodyPr>
            <a:lstStyle/>
            <a:p>
              <a:pPr algn="ctr"/>
              <a:r>
                <a:rPr kumimoji="1" lang="ja-JP" altLang="en-US" sz="4000" dirty="0">
                  <a:solidFill>
                    <a:srgbClr val="AE487B"/>
                  </a:solidFill>
                  <a:latin typeface="HGP創英角ｺﾞｼｯｸUB" panose="020B0900000000000000" pitchFamily="50" charset="-128"/>
                  <a:ea typeface="HGP創英角ｺﾞｼｯｸUB" panose="020B0900000000000000" pitchFamily="50" charset="-128"/>
                </a:rPr>
                <a:t>地すべり</a:t>
              </a:r>
            </a:p>
          </p:txBody>
        </p:sp>
      </p:grpSp>
      <p:sp>
        <p:nvSpPr>
          <p:cNvPr id="3" name="正方形/長方形 2">
            <a:extLst>
              <a:ext uri="{FF2B5EF4-FFF2-40B4-BE49-F238E27FC236}">
                <a16:creationId xmlns:a16="http://schemas.microsoft.com/office/drawing/2014/main" id="{90BA825D-07F0-30DD-4A3C-9E9668C1C575}"/>
              </a:ext>
            </a:extLst>
          </p:cNvPr>
          <p:cNvSpPr/>
          <p:nvPr/>
        </p:nvSpPr>
        <p:spPr>
          <a:xfrm>
            <a:off x="5515987" y="147183"/>
            <a:ext cx="3344185" cy="338554"/>
          </a:xfrm>
          <a:prstGeom prst="rect">
            <a:avLst/>
          </a:prstGeom>
        </p:spPr>
        <p:txBody>
          <a:bodyPr wrap="none">
            <a:spAutoFit/>
          </a:bodyPr>
          <a:lstStyle/>
          <a:p>
            <a:r>
              <a:rPr lang="ja-JP" altLang="en-US" sz="800" dirty="0">
                <a:effectLst>
                  <a:glow rad="127000">
                    <a:schemeClr val="bg1"/>
                  </a:glow>
                </a:effectLst>
                <a:latin typeface="MS PGothic" panose="020B0600070205080204" pitchFamily="50" charset="-128"/>
                <a:ea typeface="MS PGothic" panose="020B0600070205080204" pitchFamily="50" charset="-128"/>
              </a:rPr>
              <a:t>動画</a:t>
            </a:r>
            <a:r>
              <a:rPr lang="zh-TW" altLang="en-US" sz="800" dirty="0">
                <a:effectLst>
                  <a:glow rad="127000">
                    <a:schemeClr val="bg1"/>
                  </a:glow>
                </a:effectLst>
                <a:latin typeface="MS PGothic" panose="020B0600070205080204" pitchFamily="50" charset="-128"/>
                <a:ea typeface="MS PGothic" panose="020B0600070205080204" pitchFamily="50" charset="-128"/>
              </a:rPr>
              <a:t>｜</a:t>
            </a:r>
            <a:r>
              <a:rPr lang="ja-JP" altLang="en-US" sz="800" dirty="0">
                <a:effectLst>
                  <a:glow rad="127000">
                    <a:schemeClr val="bg1"/>
                  </a:glow>
                </a:effectLst>
                <a:latin typeface="MS PGothic" panose="020B0600070205080204" pitchFamily="50" charset="-128"/>
                <a:ea typeface="MS PGothic" panose="020B0600070205080204" pitchFamily="50" charset="-128"/>
              </a:rPr>
              <a:t>国土交通省近畿地方整備局</a:t>
            </a:r>
            <a:br>
              <a:rPr lang="en-US" altLang="ja-JP" sz="800" dirty="0">
                <a:effectLst>
                  <a:glow rad="127000">
                    <a:schemeClr val="bg1"/>
                  </a:glow>
                </a:effectLst>
                <a:latin typeface="MS PGothic" panose="020B0600070205080204" pitchFamily="50" charset="-128"/>
                <a:ea typeface="MS PGothic" panose="020B0600070205080204" pitchFamily="50" charset="-128"/>
              </a:rPr>
            </a:br>
            <a:r>
              <a:rPr lang="ja-JP" altLang="en-US" sz="800" dirty="0">
                <a:effectLst>
                  <a:glow rad="127000">
                    <a:schemeClr val="bg1"/>
                  </a:glow>
                </a:effectLst>
                <a:latin typeface="MS PGothic" panose="020B0600070205080204" pitchFamily="50" charset="-128"/>
                <a:ea typeface="MS PGothic" panose="020B0600070205080204" pitchFamily="50" charset="-128"/>
              </a:rPr>
              <a:t>　　　　　撮影地）奈良県・旧 大塔村宇井（現 五條市大塔町） </a:t>
            </a:r>
            <a:r>
              <a:rPr lang="en-US" altLang="ja-JP" sz="800" dirty="0">
                <a:effectLst>
                  <a:glow rad="127000">
                    <a:schemeClr val="bg1"/>
                  </a:glow>
                </a:effectLst>
                <a:latin typeface="MS PGothic" panose="020B0600070205080204" pitchFamily="50" charset="-128"/>
                <a:ea typeface="MS PGothic" panose="020B0600070205080204" pitchFamily="50" charset="-128"/>
              </a:rPr>
              <a:t>2004</a:t>
            </a:r>
            <a:r>
              <a:rPr lang="ja-JP" altLang="en-US" sz="800" dirty="0">
                <a:effectLst>
                  <a:glow rad="127000">
                    <a:schemeClr val="bg1"/>
                  </a:glow>
                </a:effectLst>
                <a:latin typeface="MS PGothic" panose="020B0600070205080204" pitchFamily="50" charset="-128"/>
                <a:ea typeface="MS PGothic" panose="020B0600070205080204" pitchFamily="50" charset="-128"/>
              </a:rPr>
              <a:t>年</a:t>
            </a:r>
            <a:r>
              <a:rPr lang="en-US" altLang="ja-JP" sz="800" dirty="0">
                <a:effectLst>
                  <a:glow rad="127000">
                    <a:schemeClr val="bg1"/>
                  </a:glow>
                </a:effectLst>
                <a:latin typeface="MS PGothic" panose="020B0600070205080204" pitchFamily="50" charset="-128"/>
                <a:ea typeface="MS PGothic" panose="020B0600070205080204" pitchFamily="50" charset="-128"/>
              </a:rPr>
              <a:t>8</a:t>
            </a:r>
            <a:r>
              <a:rPr lang="ja-JP" altLang="en-US" sz="800" dirty="0">
                <a:effectLst>
                  <a:glow rad="127000">
                    <a:schemeClr val="bg1"/>
                  </a:glow>
                </a:effectLst>
                <a:latin typeface="MS PGothic" panose="020B0600070205080204" pitchFamily="50" charset="-128"/>
                <a:ea typeface="MS PGothic" panose="020B0600070205080204" pitchFamily="50" charset="-128"/>
              </a:rPr>
              <a:t>月</a:t>
            </a:r>
            <a:endParaRPr lang="zh-TW" altLang="en-US" sz="800" dirty="0">
              <a:effectLst>
                <a:glow rad="127000">
                  <a:schemeClr val="bg1"/>
                </a:glow>
              </a:effectLst>
              <a:latin typeface="MS PGothic" panose="020B0600070205080204" pitchFamily="50" charset="-128"/>
              <a:ea typeface="MS PGothic" panose="020B0600070205080204" pitchFamily="50" charset="-128"/>
            </a:endParaRPr>
          </a:p>
        </p:txBody>
      </p:sp>
    </p:spTree>
    <p:extLst>
      <p:ext uri="{BB962C8B-B14F-4D97-AF65-F5344CB8AC3E}">
        <p14:creationId xmlns:p14="http://schemas.microsoft.com/office/powerpoint/2010/main" val="2567257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36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t>26</a:t>
            </a:fld>
            <a:endParaRPr kumimoji="1" lang="ja-JP" altLang="en-US"/>
          </a:p>
        </p:txBody>
      </p:sp>
      <p:grpSp>
        <p:nvGrpSpPr>
          <p:cNvPr id="26" name="グループ化 25"/>
          <p:cNvGrpSpPr/>
          <p:nvPr/>
        </p:nvGrpSpPr>
        <p:grpSpPr>
          <a:xfrm>
            <a:off x="6418036" y="186321"/>
            <a:ext cx="2609850" cy="901280"/>
            <a:chOff x="860965" y="5451895"/>
            <a:chExt cx="2609850" cy="901280"/>
          </a:xfrm>
        </p:grpSpPr>
        <p:sp>
          <p:nvSpPr>
            <p:cNvPr id="27" name="円/楕円 26"/>
            <p:cNvSpPr/>
            <p:nvPr/>
          </p:nvSpPr>
          <p:spPr>
            <a:xfrm>
              <a:off x="860965" y="5451895"/>
              <a:ext cx="2609850" cy="901280"/>
            </a:xfrm>
            <a:prstGeom prst="ellipse">
              <a:avLst/>
            </a:prstGeom>
            <a:solidFill>
              <a:schemeClr val="bg1"/>
            </a:solidFill>
            <a:ln w="38100">
              <a:solidFill>
                <a:srgbClr val="AE48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p:cNvSpPr txBox="1"/>
            <p:nvPr/>
          </p:nvSpPr>
          <p:spPr>
            <a:xfrm>
              <a:off x="1047635" y="5510492"/>
              <a:ext cx="2243693" cy="707886"/>
            </a:xfrm>
            <a:prstGeom prst="rect">
              <a:avLst/>
            </a:prstGeom>
            <a:noFill/>
          </p:spPr>
          <p:txBody>
            <a:bodyPr wrap="square" rtlCol="0">
              <a:spAutoFit/>
            </a:bodyPr>
            <a:lstStyle/>
            <a:p>
              <a:pPr algn="ctr"/>
              <a:r>
                <a:rPr kumimoji="1" lang="ja-JP" altLang="en-US" sz="4000" dirty="0">
                  <a:solidFill>
                    <a:srgbClr val="AE487B"/>
                  </a:solidFill>
                  <a:latin typeface="HGP創英角ｺﾞｼｯｸUB" panose="020B0900000000000000" pitchFamily="50" charset="-128"/>
                  <a:ea typeface="HGP創英角ｺﾞｼｯｸUB" panose="020B0900000000000000" pitchFamily="50" charset="-128"/>
                </a:rPr>
                <a:t>地すべり</a:t>
              </a:r>
            </a:p>
          </p:txBody>
        </p:sp>
      </p:grpSp>
      <p:grpSp>
        <p:nvGrpSpPr>
          <p:cNvPr id="3" name="グループ化 2"/>
          <p:cNvGrpSpPr/>
          <p:nvPr/>
        </p:nvGrpSpPr>
        <p:grpSpPr>
          <a:xfrm>
            <a:off x="172117" y="192178"/>
            <a:ext cx="2674800" cy="921600"/>
            <a:chOff x="172117" y="192178"/>
            <a:chExt cx="2674800" cy="921600"/>
          </a:xfrm>
        </p:grpSpPr>
        <p:grpSp>
          <p:nvGrpSpPr>
            <p:cNvPr id="17" name="グループ化 16"/>
            <p:cNvGrpSpPr/>
            <p:nvPr/>
          </p:nvGrpSpPr>
          <p:grpSpPr>
            <a:xfrm>
              <a:off x="172117" y="192178"/>
              <a:ext cx="2674800" cy="921600"/>
              <a:chOff x="5973269" y="4560971"/>
              <a:chExt cx="2674800" cy="921600"/>
            </a:xfrm>
          </p:grpSpPr>
          <p:sp>
            <p:nvSpPr>
              <p:cNvPr id="19" name="角丸四角形 18"/>
              <p:cNvSpPr/>
              <p:nvPr/>
            </p:nvSpPr>
            <p:spPr>
              <a:xfrm>
                <a:off x="5973269" y="4560971"/>
                <a:ext cx="2674800" cy="921600"/>
              </a:xfrm>
              <a:prstGeom prst="roundRect">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6121501" y="4667828"/>
                <a:ext cx="2390398" cy="754053"/>
              </a:xfrm>
              <a:prstGeom prst="rect">
                <a:avLst/>
              </a:prstGeom>
              <a:noFill/>
            </p:spPr>
            <p:txBody>
              <a:bodyPr wrap="none" rtlCol="0">
                <a:spAutoFit/>
              </a:bodyPr>
              <a:lstStyle/>
              <a:p>
                <a:r>
                  <a:rPr kumimoji="1" lang="ja-JP" altLang="en-US" sz="4300" dirty="0">
                    <a:solidFill>
                      <a:schemeClr val="bg1"/>
                    </a:solidFill>
                    <a:latin typeface="HGP創英角ｺﾞｼｯｸUB" panose="020B0900000000000000" pitchFamily="50" charset="-128"/>
                    <a:ea typeface="HGP創英角ｺﾞｼｯｸUB" panose="020B0900000000000000" pitchFamily="50" charset="-128"/>
                  </a:rPr>
                  <a:t>土砂災害</a:t>
                </a:r>
              </a:p>
            </p:txBody>
          </p:sp>
        </p:grpSp>
        <p:sp>
          <p:nvSpPr>
            <p:cNvPr id="14" name="テキスト ボックス 13"/>
            <p:cNvSpPr txBox="1"/>
            <p:nvPr/>
          </p:nvSpPr>
          <p:spPr>
            <a:xfrm>
              <a:off x="575187" y="196152"/>
              <a:ext cx="2007448" cy="215444"/>
            </a:xfrm>
            <a:prstGeom prst="rect">
              <a:avLst/>
            </a:prstGeom>
            <a:noFill/>
          </p:spPr>
          <p:txBody>
            <a:bodyPr wrap="square" lIns="0" tIns="0" rIns="0" bIns="0" rtlCol="0" anchor="ctr" anchorCtr="0">
              <a:spAutoFit/>
            </a:bodyPr>
            <a:lstStyle/>
            <a:p>
              <a:pPr algn="dist"/>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rPr>
                <a:t>ど</a:t>
              </a:r>
              <a:r>
                <a:rPr kumimoji="1" lang="ja-JP" altLang="en-US" sz="200" dirty="0">
                  <a:solidFill>
                    <a:schemeClr val="bg1"/>
                  </a:solidFill>
                  <a:latin typeface="HGP創英角ｺﾞｼｯｸUB" panose="020B0900000000000000" pitchFamily="50" charset="-128"/>
                  <a:ea typeface="HGP創英角ｺﾞｼｯｸUB" panose="020B0900000000000000" pitchFamily="50" charset="-128"/>
                </a:rPr>
                <a:t>　</a:t>
              </a:r>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rPr>
                <a:t>しゃさいがい</a:t>
              </a:r>
            </a:p>
          </p:txBody>
        </p:sp>
      </p:grpSp>
      <p:sp>
        <p:nvSpPr>
          <p:cNvPr id="9" name="正方形/長方形 8">
            <a:extLst>
              <a:ext uri="{FF2B5EF4-FFF2-40B4-BE49-F238E27FC236}">
                <a16:creationId xmlns:a16="http://schemas.microsoft.com/office/drawing/2014/main" id="{79A81B66-DC13-8564-4735-84A73414352B}"/>
              </a:ext>
            </a:extLst>
          </p:cNvPr>
          <p:cNvSpPr/>
          <p:nvPr/>
        </p:nvSpPr>
        <p:spPr>
          <a:xfrm>
            <a:off x="255809" y="1195212"/>
            <a:ext cx="8632382" cy="5280402"/>
          </a:xfrm>
          <a:prstGeom prst="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000" marR="0" lvl="0" indent="-144000" algn="ctr"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地域の写真を貼り付けてください。</a:t>
            </a:r>
            <a:endParaRPr kumimoji="1" lang="en-US" altLang="ja-JP" sz="36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endParaRPr>
          </a:p>
          <a:p>
            <a:pPr marL="180000" marR="0" lvl="0" indent="-144000" algn="ctr" defTabSz="457200" rtl="0" eaLnBrk="1" fontAlgn="auto" latinLnBrk="0" hangingPunct="1">
              <a:lnSpc>
                <a:spcPct val="100000"/>
              </a:lnSpc>
              <a:spcBef>
                <a:spcPts val="0"/>
              </a:spcBef>
              <a:spcAft>
                <a:spcPts val="0"/>
              </a:spcAft>
              <a:buClrTx/>
              <a:buSzTx/>
              <a:buFontTx/>
              <a:buNone/>
              <a:tabLst/>
              <a:defRPr/>
            </a:pPr>
            <a:endParaRPr kumimoji="1" lang="en-US" altLang="ja-JP" sz="28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endParaRPr>
          </a:p>
          <a:p>
            <a:pPr marL="1524000" marR="0" lvl="0" indent="-506413" defTabSz="4572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	</a:t>
            </a:r>
            <a:r>
              <a:rPr kumimoji="1" lang="ja-JP" altLang="en-US" sz="28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適した写真がない場合は、</a:t>
            </a:r>
            <a:br>
              <a:rPr kumimoji="1" lang="en-US" altLang="ja-JP" sz="28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br>
            <a:r>
              <a:rPr kumimoji="1" lang="ja-JP" altLang="en-US" sz="28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このスライドを削除してください。</a:t>
            </a:r>
            <a:endParaRPr kumimoji="1" lang="en-US" altLang="ja-JP" sz="28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endParaRPr>
          </a:p>
        </p:txBody>
      </p:sp>
    </p:spTree>
    <p:extLst>
      <p:ext uri="{BB962C8B-B14F-4D97-AF65-F5344CB8AC3E}">
        <p14:creationId xmlns:p14="http://schemas.microsoft.com/office/powerpoint/2010/main" val="19271616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t>27</a:t>
            </a:fld>
            <a:endParaRPr kumimoji="1" lang="ja-JP" altLang="en-US"/>
          </a:p>
        </p:txBody>
      </p:sp>
      <p:sp>
        <p:nvSpPr>
          <p:cNvPr id="3" name="正方形/長方形 2"/>
          <p:cNvSpPr/>
          <p:nvPr/>
        </p:nvSpPr>
        <p:spPr>
          <a:xfrm>
            <a:off x="369561" y="1917948"/>
            <a:ext cx="8404879" cy="3022104"/>
          </a:xfrm>
          <a:prstGeom prst="rect">
            <a:avLst/>
          </a:prstGeom>
          <a:solidFill>
            <a:schemeClr val="bg1"/>
          </a:solidFill>
          <a:ln w="1270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lumMod val="75000"/>
                  <a:lumOff val="25000"/>
                </a:schemeClr>
              </a:solidFill>
            </a:endParaRPr>
          </a:p>
        </p:txBody>
      </p:sp>
      <p:sp>
        <p:nvSpPr>
          <p:cNvPr id="4" name="テキスト ボックス 3"/>
          <p:cNvSpPr txBox="1"/>
          <p:nvPr/>
        </p:nvSpPr>
        <p:spPr>
          <a:xfrm>
            <a:off x="1186655" y="2395383"/>
            <a:ext cx="6770690" cy="2067233"/>
          </a:xfrm>
          <a:prstGeom prst="rect">
            <a:avLst/>
          </a:prstGeom>
          <a:noFill/>
        </p:spPr>
        <p:txBody>
          <a:bodyPr wrap="square" rtlCol="0">
            <a:spAutoFit/>
          </a:bodyPr>
          <a:lstStyle/>
          <a:p>
            <a:pPr algn="ctr">
              <a:lnSpc>
                <a:spcPts val="7700"/>
              </a:lnSpc>
            </a:pPr>
            <a:r>
              <a:rPr kumimoji="1" lang="ja-JP" altLang="en-US" sz="6000" dirty="0">
                <a:solidFill>
                  <a:srgbClr val="663300"/>
                </a:solidFill>
                <a:effectLst/>
                <a:latin typeface="HGP創英角ｺﾞｼｯｸUB" panose="020B0900000000000000" pitchFamily="50" charset="-128"/>
                <a:ea typeface="HGP創英角ｺﾞｼｯｸUB" panose="020B0900000000000000" pitchFamily="50" charset="-128"/>
              </a:rPr>
              <a:t>土砂災害についての</a:t>
            </a:r>
            <a:endParaRPr kumimoji="1" lang="en-US" altLang="ja-JP" sz="6000" dirty="0">
              <a:solidFill>
                <a:srgbClr val="663300"/>
              </a:solidFill>
              <a:effectLst/>
              <a:latin typeface="HGP創英角ｺﾞｼｯｸUB" panose="020B0900000000000000" pitchFamily="50" charset="-128"/>
              <a:ea typeface="HGP創英角ｺﾞｼｯｸUB" panose="020B0900000000000000" pitchFamily="50" charset="-128"/>
            </a:endParaRPr>
          </a:p>
          <a:p>
            <a:pPr>
              <a:lnSpc>
                <a:spcPts val="7700"/>
              </a:lnSpc>
            </a:pPr>
            <a:r>
              <a:rPr kumimoji="1" lang="ja-JP" altLang="en-US" sz="6500" b="1" dirty="0">
                <a:ln w="38100">
                  <a:solidFill>
                    <a:schemeClr val="tx1">
                      <a:lumMod val="85000"/>
                      <a:lumOff val="15000"/>
                    </a:schemeClr>
                  </a:solidFill>
                </a:ln>
                <a:solidFill>
                  <a:srgbClr val="3E95BA"/>
                </a:solidFill>
                <a:effectLst/>
                <a:latin typeface="HGP創英角ｺﾞｼｯｸUB" panose="020B0900000000000000" pitchFamily="50" charset="-128"/>
                <a:ea typeface="HGP創英角ｺﾞｼｯｸUB" panose="020B0900000000000000" pitchFamily="50" charset="-128"/>
              </a:rPr>
              <a:t>○</a:t>
            </a:r>
            <a:r>
              <a:rPr kumimoji="1" lang="en-US" altLang="ja-JP" sz="6500" b="1" dirty="0">
                <a:ln w="38100">
                  <a:solidFill>
                    <a:schemeClr val="tx1">
                      <a:lumMod val="85000"/>
                      <a:lumOff val="15000"/>
                    </a:schemeClr>
                  </a:solidFill>
                </a:ln>
                <a:solidFill>
                  <a:srgbClr val="B52F25"/>
                </a:solidFill>
                <a:effectLst/>
                <a:latin typeface="HGP創英角ｺﾞｼｯｸUB" panose="020B0900000000000000" pitchFamily="50" charset="-128"/>
                <a:ea typeface="HGP創英角ｺﾞｼｯｸUB" panose="020B0900000000000000" pitchFamily="50" charset="-128"/>
              </a:rPr>
              <a:t>×</a:t>
            </a:r>
            <a:r>
              <a:rPr kumimoji="1" lang="ja-JP" altLang="en-US" sz="6000" dirty="0">
                <a:solidFill>
                  <a:srgbClr val="663300"/>
                </a:solidFill>
                <a:effectLst/>
                <a:latin typeface="HGP創英角ｺﾞｼｯｸUB" panose="020B0900000000000000" pitchFamily="50" charset="-128"/>
                <a:ea typeface="HGP創英角ｺﾞｼｯｸUB" panose="020B0900000000000000" pitchFamily="50" charset="-128"/>
              </a:rPr>
              <a:t>クイズに挑戦 </a:t>
            </a:r>
            <a:r>
              <a:rPr kumimoji="1" lang="en-US" altLang="ja-JP" sz="6000" dirty="0">
                <a:solidFill>
                  <a:srgbClr val="663300"/>
                </a:solidFill>
                <a:effectLst/>
                <a:latin typeface="HGP創英角ｺﾞｼｯｸUB" panose="020B0900000000000000" pitchFamily="50" charset="-128"/>
                <a:ea typeface="HGP創英角ｺﾞｼｯｸUB" panose="020B0900000000000000" pitchFamily="50" charset="-128"/>
              </a:rPr>
              <a:t>!!</a:t>
            </a:r>
          </a:p>
        </p:txBody>
      </p:sp>
      <p:sp>
        <p:nvSpPr>
          <p:cNvPr id="5" name="テキスト ボックス 4"/>
          <p:cNvSpPr txBox="1"/>
          <p:nvPr/>
        </p:nvSpPr>
        <p:spPr>
          <a:xfrm>
            <a:off x="1592825" y="2272273"/>
            <a:ext cx="2676833" cy="246221"/>
          </a:xfrm>
          <a:prstGeom prst="rect">
            <a:avLst/>
          </a:prstGeom>
          <a:noFill/>
        </p:spPr>
        <p:txBody>
          <a:bodyPr wrap="square" lIns="0" tIns="0" rIns="0" bIns="0" rtlCol="0" anchor="ctr" anchorCtr="0">
            <a:spAutoFit/>
          </a:bodyPr>
          <a:lstStyle/>
          <a:p>
            <a:pPr algn="dist"/>
            <a:r>
              <a:rPr kumimoji="1" lang="ja-JP" altLang="en-US" sz="1600" dirty="0">
                <a:solidFill>
                  <a:srgbClr val="663300"/>
                </a:solidFill>
                <a:latin typeface="HGP創英角ｺﾞｼｯｸUB" panose="020B0900000000000000" pitchFamily="50" charset="-128"/>
                <a:ea typeface="HGP創英角ｺﾞｼｯｸUB" panose="020B0900000000000000" pitchFamily="50" charset="-128"/>
              </a:rPr>
              <a:t>ど</a:t>
            </a:r>
            <a:r>
              <a:rPr kumimoji="1" lang="ja-JP" altLang="en-US" sz="200" dirty="0">
                <a:solidFill>
                  <a:srgbClr val="663300"/>
                </a:solidFill>
                <a:latin typeface="HGP創英角ｺﾞｼｯｸUB" panose="020B0900000000000000" pitchFamily="50" charset="-128"/>
                <a:ea typeface="HGP創英角ｺﾞｼｯｸUB" panose="020B0900000000000000" pitchFamily="50" charset="-128"/>
              </a:rPr>
              <a:t>　</a:t>
            </a:r>
            <a:r>
              <a:rPr kumimoji="1" lang="ja-JP" altLang="en-US" sz="1600" dirty="0">
                <a:solidFill>
                  <a:srgbClr val="663300"/>
                </a:solidFill>
                <a:latin typeface="HGP創英角ｺﾞｼｯｸUB" panose="020B0900000000000000" pitchFamily="50" charset="-128"/>
                <a:ea typeface="HGP創英角ｺﾞｼｯｸUB" panose="020B0900000000000000" pitchFamily="50" charset="-128"/>
              </a:rPr>
              <a:t>しゃさいがい</a:t>
            </a:r>
          </a:p>
        </p:txBody>
      </p:sp>
      <p:sp>
        <p:nvSpPr>
          <p:cNvPr id="6" name="テキスト ボックス 5"/>
          <p:cNvSpPr txBox="1"/>
          <p:nvPr/>
        </p:nvSpPr>
        <p:spPr>
          <a:xfrm>
            <a:off x="5618493" y="3400424"/>
            <a:ext cx="1313249" cy="246221"/>
          </a:xfrm>
          <a:prstGeom prst="rect">
            <a:avLst/>
          </a:prstGeom>
          <a:noFill/>
        </p:spPr>
        <p:txBody>
          <a:bodyPr wrap="square" lIns="0" tIns="0" rIns="0" bIns="0" rtlCol="0" anchor="ctr" anchorCtr="0">
            <a:spAutoFit/>
          </a:bodyPr>
          <a:lstStyle/>
          <a:p>
            <a:pPr algn="dist"/>
            <a:r>
              <a:rPr kumimoji="1" lang="ja-JP" altLang="en-US" sz="1600" dirty="0">
                <a:solidFill>
                  <a:srgbClr val="663300"/>
                </a:solidFill>
                <a:latin typeface="HGP創英角ｺﾞｼｯｸUB" panose="020B0900000000000000" pitchFamily="50" charset="-128"/>
                <a:ea typeface="HGP創英角ｺﾞｼｯｸUB" panose="020B0900000000000000" pitchFamily="50" charset="-128"/>
              </a:rPr>
              <a:t>ちょう　せん</a:t>
            </a:r>
          </a:p>
        </p:txBody>
      </p:sp>
    </p:spTree>
    <p:extLst>
      <p:ext uri="{BB962C8B-B14F-4D97-AF65-F5344CB8AC3E}">
        <p14:creationId xmlns:p14="http://schemas.microsoft.com/office/powerpoint/2010/main" val="1967842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5808" y="2036013"/>
            <a:ext cx="4292839" cy="4292839"/>
          </a:xfrm>
          <a:prstGeom prst="rect">
            <a:avLst/>
          </a:prstGeom>
        </p:spPr>
      </p:pic>
      <p:sp>
        <p:nvSpPr>
          <p:cNvPr id="21" name="フリーフォーム 20"/>
          <p:cNvSpPr/>
          <p:nvPr/>
        </p:nvSpPr>
        <p:spPr>
          <a:xfrm rot="8321806" flipH="1">
            <a:off x="632720" y="1771946"/>
            <a:ext cx="1973969" cy="2267271"/>
          </a:xfrm>
          <a:custGeom>
            <a:avLst/>
            <a:gdLst>
              <a:gd name="connsiteX0" fmla="*/ 1638429 w 1973969"/>
              <a:gd name="connsiteY0" fmla="*/ 2021726 h 2267271"/>
              <a:gd name="connsiteX1" fmla="*/ 245545 w 1973969"/>
              <a:gd name="connsiteY1" fmla="*/ 1931731 h 2267271"/>
              <a:gd name="connsiteX2" fmla="*/ 335539 w 1973969"/>
              <a:gd name="connsiteY2" fmla="*/ 538846 h 2267271"/>
              <a:gd name="connsiteX3" fmla="*/ 675335 w 1973969"/>
              <a:gd name="connsiteY3" fmla="*/ 343540 h 2267271"/>
              <a:gd name="connsiteX4" fmla="*/ 713658 w 1973969"/>
              <a:gd name="connsiteY4" fmla="*/ 332853 h 2267271"/>
              <a:gd name="connsiteX5" fmla="*/ 801766 w 1973969"/>
              <a:gd name="connsiteY5" fmla="*/ 0 h 2267271"/>
              <a:gd name="connsiteX6" fmla="*/ 881342 w 1973969"/>
              <a:gd name="connsiteY6" fmla="*/ 300622 h 2267271"/>
              <a:gd name="connsiteX7" fmla="*/ 1050621 w 1973969"/>
              <a:gd name="connsiteY7" fmla="*/ 295367 h 2267271"/>
              <a:gd name="connsiteX8" fmla="*/ 1728424 w 1973969"/>
              <a:gd name="connsiteY8" fmla="*/ 628841 h 2267271"/>
              <a:gd name="connsiteX9" fmla="*/ 1638429 w 1973969"/>
              <a:gd name="connsiteY9" fmla="*/ 2021726 h 226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3969" h="2267271">
                <a:moveTo>
                  <a:pt x="1638429" y="2021726"/>
                </a:moveTo>
                <a:cubicBezTo>
                  <a:pt x="1228943" y="2381510"/>
                  <a:pt x="605328" y="2341217"/>
                  <a:pt x="245545" y="1931731"/>
                </a:cubicBezTo>
                <a:cubicBezTo>
                  <a:pt x="-114239" y="1522245"/>
                  <a:pt x="-73947" y="898630"/>
                  <a:pt x="335539" y="538846"/>
                </a:cubicBezTo>
                <a:cubicBezTo>
                  <a:pt x="437911" y="448901"/>
                  <a:pt x="553665" y="383960"/>
                  <a:pt x="675335" y="343540"/>
                </a:cubicBezTo>
                <a:lnTo>
                  <a:pt x="713658" y="332853"/>
                </a:lnTo>
                <a:lnTo>
                  <a:pt x="801766" y="0"/>
                </a:lnTo>
                <a:lnTo>
                  <a:pt x="881342" y="300622"/>
                </a:lnTo>
                <a:lnTo>
                  <a:pt x="1050621" y="295367"/>
                </a:lnTo>
                <a:cubicBezTo>
                  <a:pt x="1302683" y="311654"/>
                  <a:pt x="1548533" y="424098"/>
                  <a:pt x="1728424" y="628841"/>
                </a:cubicBezTo>
                <a:cubicBezTo>
                  <a:pt x="2088208" y="1038327"/>
                  <a:pt x="2047916" y="1661943"/>
                  <a:pt x="1638429" y="2021726"/>
                </a:cubicBezTo>
                <a:close/>
              </a:path>
            </a:pathLst>
          </a:cu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t>28</a:t>
            </a:fld>
            <a:endParaRPr kumimoji="1" lang="ja-JP" altLang="en-US"/>
          </a:p>
        </p:txBody>
      </p:sp>
      <p:sp>
        <p:nvSpPr>
          <p:cNvPr id="4" name="テキスト ボックス 3"/>
          <p:cNvSpPr txBox="1"/>
          <p:nvPr/>
        </p:nvSpPr>
        <p:spPr>
          <a:xfrm>
            <a:off x="1619705" y="260422"/>
            <a:ext cx="7524295" cy="1323439"/>
          </a:xfrm>
          <a:prstGeom prst="rect">
            <a:avLst/>
          </a:prstGeom>
          <a:noFill/>
        </p:spPr>
        <p:txBody>
          <a:bodyPr wrap="square" rtlCol="0">
            <a:spAutoFit/>
          </a:bodyPr>
          <a:lstStyle/>
          <a:p>
            <a:r>
              <a:rPr kumimoji="1" lang="ja-JP" altLang="en-US" sz="4000" dirty="0">
                <a:solidFill>
                  <a:srgbClr val="B52F25"/>
                </a:solidFill>
                <a:effectLst/>
                <a:latin typeface="HGP創英角ｺﾞｼｯｸUB" panose="020B0900000000000000" pitchFamily="50" charset="-128"/>
                <a:ea typeface="HGP創英角ｺﾞｼｯｸUB" panose="020B0900000000000000" pitchFamily="50" charset="-128"/>
              </a:rPr>
              <a:t>「がけ崩れ」</a:t>
            </a:r>
            <a:r>
              <a:rPr kumimoji="1" lang="ja-JP" altLang="en-US" sz="4000" dirty="0">
                <a:effectLst/>
                <a:latin typeface="HGP創英角ｺﾞｼｯｸUB" panose="020B0900000000000000" pitchFamily="50" charset="-128"/>
                <a:ea typeface="HGP創英角ｺﾞｼｯｸUB" panose="020B0900000000000000" pitchFamily="50" charset="-128"/>
              </a:rPr>
              <a:t>の前に、がけのまわりで</a:t>
            </a:r>
            <a:endParaRPr kumimoji="1" lang="en-US" altLang="ja-JP" sz="4000" dirty="0">
              <a:effectLst/>
              <a:latin typeface="HGP創英角ｺﾞｼｯｸUB" panose="020B0900000000000000" pitchFamily="50" charset="-128"/>
              <a:ea typeface="HGP創英角ｺﾞｼｯｸUB" panose="020B0900000000000000" pitchFamily="50" charset="-128"/>
            </a:endParaRPr>
          </a:p>
          <a:p>
            <a:r>
              <a:rPr kumimoji="1" lang="ja-JP" altLang="en-US" sz="4000" dirty="0">
                <a:solidFill>
                  <a:srgbClr val="B52F25"/>
                </a:solidFill>
                <a:latin typeface="HGP創英角ｺﾞｼｯｸUB" panose="020B0900000000000000" pitchFamily="50" charset="-128"/>
                <a:ea typeface="HGP創英角ｺﾞｼｯｸUB" panose="020B0900000000000000" pitchFamily="50" charset="-128"/>
              </a:rPr>
              <a:t>水がわき出る</a:t>
            </a:r>
            <a:r>
              <a:rPr kumimoji="1" lang="ja-JP" altLang="en-US" sz="4000" dirty="0">
                <a:latin typeface="HGP創英角ｺﾞｼｯｸUB" panose="020B0900000000000000" pitchFamily="50" charset="-128"/>
                <a:ea typeface="HGP創英角ｺﾞｼｯｸUB" panose="020B0900000000000000" pitchFamily="50" charset="-128"/>
              </a:rPr>
              <a:t>ことがある？</a:t>
            </a:r>
            <a:r>
              <a:rPr kumimoji="1" lang="ja-JP" altLang="en-US" sz="4000" dirty="0">
                <a:effectLst/>
                <a:latin typeface="HGP創英角ｺﾞｼｯｸUB" panose="020B0900000000000000" pitchFamily="50" charset="-128"/>
                <a:ea typeface="HGP創英角ｺﾞｼｯｸUB" panose="020B0900000000000000" pitchFamily="50" charset="-128"/>
              </a:rPr>
              <a:t>　　</a:t>
            </a:r>
            <a:endParaRPr kumimoji="1" lang="en-US" altLang="ja-JP" sz="4000" dirty="0">
              <a:effectLst/>
              <a:latin typeface="HGP創英角ｺﾞｼｯｸUB" panose="020B0900000000000000" pitchFamily="50" charset="-128"/>
              <a:ea typeface="HGP創英角ｺﾞｼｯｸUB" panose="020B0900000000000000" pitchFamily="50" charset="-128"/>
            </a:endParaRPr>
          </a:p>
        </p:txBody>
      </p:sp>
      <p:sp>
        <p:nvSpPr>
          <p:cNvPr id="16" name="テキスト ボックス 15"/>
          <p:cNvSpPr txBox="1"/>
          <p:nvPr/>
        </p:nvSpPr>
        <p:spPr>
          <a:xfrm>
            <a:off x="818216" y="2443277"/>
            <a:ext cx="1607868" cy="1079783"/>
          </a:xfrm>
          <a:prstGeom prst="rect">
            <a:avLst/>
          </a:prstGeom>
          <a:noFill/>
        </p:spPr>
        <p:txBody>
          <a:bodyPr wrap="square" rtlCol="0">
            <a:spAutoFit/>
          </a:bodyPr>
          <a:lstStyle/>
          <a:p>
            <a:pPr>
              <a:lnSpc>
                <a:spcPts val="7700"/>
              </a:lnSpc>
            </a:pPr>
            <a:r>
              <a:rPr kumimoji="1" lang="ja-JP" altLang="en-US" sz="10000" b="1" dirty="0">
                <a:ln w="38100">
                  <a:solidFill>
                    <a:schemeClr val="tx1">
                      <a:lumMod val="85000"/>
                      <a:lumOff val="15000"/>
                    </a:schemeClr>
                  </a:solidFill>
                </a:ln>
                <a:solidFill>
                  <a:srgbClr val="3E95BA"/>
                </a:solidFill>
                <a:effectLst/>
                <a:latin typeface="HGP創英角ｺﾞｼｯｸUB" panose="020B0900000000000000" pitchFamily="50" charset="-128"/>
                <a:ea typeface="HGP創英角ｺﾞｼｯｸUB" panose="020B0900000000000000" pitchFamily="50" charset="-128"/>
              </a:rPr>
              <a:t>○</a:t>
            </a:r>
            <a:endParaRPr kumimoji="1" lang="en-US" altLang="ja-JP" sz="10000" dirty="0">
              <a:ln w="38100">
                <a:solidFill>
                  <a:schemeClr val="tx1">
                    <a:lumMod val="85000"/>
                    <a:lumOff val="15000"/>
                  </a:schemeClr>
                </a:solidFill>
              </a:ln>
              <a:solidFill>
                <a:srgbClr val="3E95BA"/>
              </a:solidFill>
              <a:effectLst/>
              <a:latin typeface="HGP創英角ｺﾞｼｯｸUB" panose="020B0900000000000000" pitchFamily="50" charset="-128"/>
              <a:ea typeface="HGP創英角ｺﾞｼｯｸUB" panose="020B0900000000000000" pitchFamily="50" charset="-128"/>
            </a:endParaRPr>
          </a:p>
        </p:txBody>
      </p:sp>
      <p:sp>
        <p:nvSpPr>
          <p:cNvPr id="23" name="テキスト ボックス 22"/>
          <p:cNvSpPr txBox="1"/>
          <p:nvPr/>
        </p:nvSpPr>
        <p:spPr>
          <a:xfrm>
            <a:off x="2961114" y="180916"/>
            <a:ext cx="341655" cy="215444"/>
          </a:xfrm>
          <a:prstGeom prst="rect">
            <a:avLst/>
          </a:prstGeom>
          <a:noFill/>
        </p:spPr>
        <p:txBody>
          <a:bodyPr wrap="square" lIns="0" tIns="0" rIns="0" bIns="0" rtlCol="0" anchor="ctr" anchorCtr="0">
            <a:spAutoFit/>
          </a:bodyPr>
          <a:lstStyle/>
          <a:p>
            <a:pPr algn="dist"/>
            <a:r>
              <a:rPr kumimoji="1" lang="ja-JP" altLang="en-US" sz="1400" dirty="0">
                <a:solidFill>
                  <a:srgbClr val="B52F25"/>
                </a:solidFill>
                <a:latin typeface="HGP創英角ｺﾞｼｯｸUB" panose="020B0900000000000000" pitchFamily="50" charset="-128"/>
                <a:ea typeface="HGP創英角ｺﾞｼｯｸUB" panose="020B0900000000000000" pitchFamily="50" charset="-128"/>
              </a:rPr>
              <a:t>くず</a:t>
            </a:r>
          </a:p>
        </p:txBody>
      </p:sp>
      <p:grpSp>
        <p:nvGrpSpPr>
          <p:cNvPr id="26" name="グループ化 25"/>
          <p:cNvGrpSpPr/>
          <p:nvPr/>
        </p:nvGrpSpPr>
        <p:grpSpPr>
          <a:xfrm>
            <a:off x="477831" y="260422"/>
            <a:ext cx="857927" cy="790804"/>
            <a:chOff x="9880345" y="927034"/>
            <a:chExt cx="621554" cy="572924"/>
          </a:xfrm>
        </p:grpSpPr>
        <p:sp>
          <p:nvSpPr>
            <p:cNvPr id="27" name="円/楕円 26"/>
            <p:cNvSpPr/>
            <p:nvPr/>
          </p:nvSpPr>
          <p:spPr>
            <a:xfrm>
              <a:off x="9898743" y="927034"/>
              <a:ext cx="572924" cy="572924"/>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8" name="テキスト ボックス 27"/>
            <p:cNvSpPr txBox="1"/>
            <p:nvPr/>
          </p:nvSpPr>
          <p:spPr>
            <a:xfrm>
              <a:off x="9880345" y="991785"/>
              <a:ext cx="621554" cy="401362"/>
            </a:xfrm>
            <a:prstGeom prst="rect">
              <a:avLst/>
            </a:prstGeom>
            <a:noFill/>
          </p:spPr>
          <p:txBody>
            <a:bodyPr wrap="none" rtlCol="0">
              <a:spAutoFit/>
            </a:bodyPr>
            <a:lstStyle/>
            <a:p>
              <a:r>
                <a:rPr kumimoji="1" lang="ja-JP" altLang="en-US" sz="3000" dirty="0">
                  <a:solidFill>
                    <a:schemeClr val="bg1"/>
                  </a:solidFill>
                  <a:latin typeface="HGP創英角ｺﾞｼｯｸUB" panose="020B0900000000000000" pitchFamily="50" charset="-128"/>
                  <a:ea typeface="HGP創英角ｺﾞｼｯｸUB" panose="020B0900000000000000" pitchFamily="50" charset="-128"/>
                </a:rPr>
                <a:t>問１</a:t>
              </a:r>
            </a:p>
          </p:txBody>
        </p:sp>
      </p:grpSp>
      <p:sp>
        <p:nvSpPr>
          <p:cNvPr id="19" name="フリーフォーム 18"/>
          <p:cNvSpPr/>
          <p:nvPr/>
        </p:nvSpPr>
        <p:spPr>
          <a:xfrm rot="13278194">
            <a:off x="6537765" y="1771946"/>
            <a:ext cx="1973969" cy="2267271"/>
          </a:xfrm>
          <a:custGeom>
            <a:avLst/>
            <a:gdLst>
              <a:gd name="connsiteX0" fmla="*/ 1638429 w 1973969"/>
              <a:gd name="connsiteY0" fmla="*/ 2021726 h 2267271"/>
              <a:gd name="connsiteX1" fmla="*/ 245545 w 1973969"/>
              <a:gd name="connsiteY1" fmla="*/ 1931731 h 2267271"/>
              <a:gd name="connsiteX2" fmla="*/ 335539 w 1973969"/>
              <a:gd name="connsiteY2" fmla="*/ 538846 h 2267271"/>
              <a:gd name="connsiteX3" fmla="*/ 675335 w 1973969"/>
              <a:gd name="connsiteY3" fmla="*/ 343540 h 2267271"/>
              <a:gd name="connsiteX4" fmla="*/ 713658 w 1973969"/>
              <a:gd name="connsiteY4" fmla="*/ 332853 h 2267271"/>
              <a:gd name="connsiteX5" fmla="*/ 801766 w 1973969"/>
              <a:gd name="connsiteY5" fmla="*/ 0 h 2267271"/>
              <a:gd name="connsiteX6" fmla="*/ 881342 w 1973969"/>
              <a:gd name="connsiteY6" fmla="*/ 300622 h 2267271"/>
              <a:gd name="connsiteX7" fmla="*/ 1050621 w 1973969"/>
              <a:gd name="connsiteY7" fmla="*/ 295367 h 2267271"/>
              <a:gd name="connsiteX8" fmla="*/ 1728424 w 1973969"/>
              <a:gd name="connsiteY8" fmla="*/ 628841 h 2267271"/>
              <a:gd name="connsiteX9" fmla="*/ 1638429 w 1973969"/>
              <a:gd name="connsiteY9" fmla="*/ 2021726 h 226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3969" h="2267271">
                <a:moveTo>
                  <a:pt x="1638429" y="2021726"/>
                </a:moveTo>
                <a:cubicBezTo>
                  <a:pt x="1228943" y="2381510"/>
                  <a:pt x="605328" y="2341217"/>
                  <a:pt x="245545" y="1931731"/>
                </a:cubicBezTo>
                <a:cubicBezTo>
                  <a:pt x="-114239" y="1522245"/>
                  <a:pt x="-73947" y="898630"/>
                  <a:pt x="335539" y="538846"/>
                </a:cubicBezTo>
                <a:cubicBezTo>
                  <a:pt x="437911" y="448901"/>
                  <a:pt x="553665" y="383960"/>
                  <a:pt x="675335" y="343540"/>
                </a:cubicBezTo>
                <a:lnTo>
                  <a:pt x="713658" y="332853"/>
                </a:lnTo>
                <a:lnTo>
                  <a:pt x="801766" y="0"/>
                </a:lnTo>
                <a:lnTo>
                  <a:pt x="881342" y="300622"/>
                </a:lnTo>
                <a:lnTo>
                  <a:pt x="1050621" y="295367"/>
                </a:lnTo>
                <a:cubicBezTo>
                  <a:pt x="1302683" y="311654"/>
                  <a:pt x="1548533" y="424098"/>
                  <a:pt x="1728424" y="628841"/>
                </a:cubicBezTo>
                <a:cubicBezTo>
                  <a:pt x="2088208" y="1038327"/>
                  <a:pt x="2047916" y="1661943"/>
                  <a:pt x="1638429" y="2021726"/>
                </a:cubicBezTo>
                <a:close/>
              </a:path>
            </a:pathLst>
          </a:cu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p:cNvSpPr txBox="1"/>
          <p:nvPr/>
        </p:nvSpPr>
        <p:spPr>
          <a:xfrm>
            <a:off x="6893488" y="2443277"/>
            <a:ext cx="1488512" cy="1079783"/>
          </a:xfrm>
          <a:prstGeom prst="rect">
            <a:avLst/>
          </a:prstGeom>
          <a:noFill/>
          <a:ln>
            <a:noFill/>
          </a:ln>
        </p:spPr>
        <p:txBody>
          <a:bodyPr wrap="square" rtlCol="0">
            <a:spAutoFit/>
          </a:bodyPr>
          <a:lstStyle/>
          <a:p>
            <a:pPr>
              <a:lnSpc>
                <a:spcPts val="7700"/>
              </a:lnSpc>
            </a:pPr>
            <a:r>
              <a:rPr kumimoji="1" lang="en-US" altLang="ja-JP" sz="10000" b="1" dirty="0">
                <a:ln w="38100">
                  <a:solidFill>
                    <a:schemeClr val="tx1">
                      <a:lumMod val="85000"/>
                      <a:lumOff val="15000"/>
                    </a:schemeClr>
                  </a:solidFill>
                </a:ln>
                <a:solidFill>
                  <a:srgbClr val="B52F25"/>
                </a:solidFill>
                <a:effectLst/>
                <a:latin typeface="HGP創英角ｺﾞｼｯｸUB" panose="020B0900000000000000" pitchFamily="50" charset="-128"/>
                <a:ea typeface="HGP創英角ｺﾞｼｯｸUB" panose="020B0900000000000000" pitchFamily="50" charset="-128"/>
              </a:rPr>
              <a:t>×</a:t>
            </a:r>
            <a:endParaRPr kumimoji="1" lang="en-US" altLang="ja-JP" sz="10000" dirty="0">
              <a:ln w="38100">
                <a:solidFill>
                  <a:schemeClr val="tx1">
                    <a:lumMod val="85000"/>
                    <a:lumOff val="15000"/>
                  </a:schemeClr>
                </a:solidFill>
              </a:ln>
              <a:solidFill>
                <a:srgbClr val="B52F25"/>
              </a:solidFill>
              <a:effectLst/>
              <a:latin typeface="HGP創英角ｺﾞｼｯｸUB" panose="020B0900000000000000" pitchFamily="50" charset="-128"/>
              <a:ea typeface="HGP創英角ｺﾞｼｯｸUB" panose="020B0900000000000000" pitchFamily="50" charset="-128"/>
            </a:endParaRPr>
          </a:p>
        </p:txBody>
      </p:sp>
      <p:sp>
        <p:nvSpPr>
          <p:cNvPr id="14" name="正方形/長方形 13"/>
          <p:cNvSpPr/>
          <p:nvPr/>
        </p:nvSpPr>
        <p:spPr>
          <a:xfrm>
            <a:off x="4087238" y="6556204"/>
            <a:ext cx="4851008" cy="215444"/>
          </a:xfrm>
          <a:prstGeom prst="rect">
            <a:avLst/>
          </a:prstGeom>
        </p:spPr>
        <p:txBody>
          <a:bodyPr wrap="none">
            <a:spAutoFit/>
          </a:bodyPr>
          <a:lstStyle/>
          <a:p>
            <a:r>
              <a:rPr lang="ja-JP" altLang="en-US" sz="800" dirty="0">
                <a:latin typeface="MS PGothic" panose="020B0600070205080204" pitchFamily="50" charset="-128"/>
                <a:ea typeface="MS PGothic" panose="020B0600070205080204" pitchFamily="50" charset="-128"/>
              </a:rPr>
              <a:t>イラスト｜関東地方整備局ホームページ </a:t>
            </a:r>
            <a:r>
              <a:rPr lang="ja-JP" altLang="en-US" sz="800" dirty="0"/>
              <a:t>http://www.ktr.mlit.go.jp/river/bousai/river_bousai00000016.html </a:t>
            </a:r>
            <a:r>
              <a:rPr lang="ja-JP" altLang="en-US" sz="800" dirty="0">
                <a:latin typeface="MS PGothic" panose="020B0600070205080204" pitchFamily="50" charset="-128"/>
                <a:ea typeface="MS PGothic" panose="020B0600070205080204" pitchFamily="50" charset="-128"/>
              </a:rPr>
              <a:t>　</a:t>
            </a:r>
            <a:endParaRPr lang="en-US" altLang="ja-JP" sz="800" dirty="0">
              <a:latin typeface="MS PGothic" panose="020B0600070205080204" pitchFamily="50" charset="-128"/>
              <a:ea typeface="MS PGothic" panose="020B0600070205080204" pitchFamily="50" charset="-128"/>
            </a:endParaRPr>
          </a:p>
        </p:txBody>
      </p:sp>
    </p:spTree>
    <p:extLst>
      <p:ext uri="{BB962C8B-B14F-4D97-AF65-F5344CB8AC3E}">
        <p14:creationId xmlns:p14="http://schemas.microsoft.com/office/powerpoint/2010/main" val="27097996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t>29</a:t>
            </a:fld>
            <a:endParaRPr kumimoji="1" lang="ja-JP" altLang="en-US"/>
          </a:p>
        </p:txBody>
      </p:sp>
      <p:grpSp>
        <p:nvGrpSpPr>
          <p:cNvPr id="23" name="グループ化 22"/>
          <p:cNvGrpSpPr/>
          <p:nvPr/>
        </p:nvGrpSpPr>
        <p:grpSpPr>
          <a:xfrm>
            <a:off x="503240" y="260422"/>
            <a:ext cx="857932" cy="790804"/>
            <a:chOff x="9898743" y="927034"/>
            <a:chExt cx="621557" cy="572924"/>
          </a:xfrm>
        </p:grpSpPr>
        <p:sp>
          <p:nvSpPr>
            <p:cNvPr id="24" name="円/楕円 23"/>
            <p:cNvSpPr/>
            <p:nvPr/>
          </p:nvSpPr>
          <p:spPr>
            <a:xfrm>
              <a:off x="9898743" y="927034"/>
              <a:ext cx="572924" cy="572924"/>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p:cNvSpPr txBox="1"/>
            <p:nvPr/>
          </p:nvSpPr>
          <p:spPr>
            <a:xfrm>
              <a:off x="9898747" y="991785"/>
              <a:ext cx="621553" cy="401362"/>
            </a:xfrm>
            <a:prstGeom prst="rect">
              <a:avLst/>
            </a:prstGeom>
            <a:noFill/>
          </p:spPr>
          <p:txBody>
            <a:bodyPr wrap="none" rtlCol="0">
              <a:spAutoFit/>
            </a:bodyPr>
            <a:lstStyle/>
            <a:p>
              <a:r>
                <a:rPr kumimoji="1" lang="ja-JP" altLang="en-US" sz="3000" dirty="0">
                  <a:solidFill>
                    <a:schemeClr val="bg1"/>
                  </a:solidFill>
                  <a:latin typeface="HGP創英角ｺﾞｼｯｸUB" panose="020B0900000000000000" pitchFamily="50" charset="-128"/>
                  <a:ea typeface="HGP創英角ｺﾞｼｯｸUB" panose="020B0900000000000000" pitchFamily="50" charset="-128"/>
                </a:rPr>
                <a:t>問１</a:t>
              </a:r>
            </a:p>
          </p:txBody>
        </p:sp>
      </p:grpSp>
      <p:grpSp>
        <p:nvGrpSpPr>
          <p:cNvPr id="6" name="グループ化 5"/>
          <p:cNvGrpSpPr/>
          <p:nvPr/>
        </p:nvGrpSpPr>
        <p:grpSpPr>
          <a:xfrm>
            <a:off x="144868" y="1797744"/>
            <a:ext cx="2518949" cy="3065718"/>
            <a:chOff x="144868" y="1797744"/>
            <a:chExt cx="2518949" cy="3065718"/>
          </a:xfrm>
        </p:grpSpPr>
        <p:grpSp>
          <p:nvGrpSpPr>
            <p:cNvPr id="32" name="グループ化 31"/>
            <p:cNvGrpSpPr/>
            <p:nvPr/>
          </p:nvGrpSpPr>
          <p:grpSpPr>
            <a:xfrm>
              <a:off x="144868" y="1797744"/>
              <a:ext cx="906806" cy="561320"/>
              <a:chOff x="144868" y="2073969"/>
              <a:chExt cx="906806" cy="561320"/>
            </a:xfrm>
          </p:grpSpPr>
          <p:sp>
            <p:nvSpPr>
              <p:cNvPr id="26" name="角丸四角形 25"/>
              <p:cNvSpPr/>
              <p:nvPr/>
            </p:nvSpPr>
            <p:spPr>
              <a:xfrm>
                <a:off x="144868" y="2073969"/>
                <a:ext cx="906806" cy="560439"/>
              </a:xfrm>
              <a:prstGeom prst="roundRect">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144868" y="2112069"/>
                <a:ext cx="906806" cy="523220"/>
              </a:xfrm>
              <a:prstGeom prst="rect">
                <a:avLst/>
              </a:prstGeom>
              <a:noFill/>
            </p:spPr>
            <p:txBody>
              <a:bodyPr wrap="square" rtlCol="0">
                <a:spAutoFit/>
              </a:bodyPr>
              <a:lstStyle/>
              <a:p>
                <a:r>
                  <a:rPr kumimoji="1" lang="ja-JP" altLang="en-US" sz="2800" dirty="0">
                    <a:solidFill>
                      <a:schemeClr val="bg1"/>
                    </a:solidFill>
                    <a:effectLst/>
                    <a:latin typeface="HGP創英角ｺﾞｼｯｸUB" panose="020B0900000000000000" pitchFamily="50" charset="-128"/>
                    <a:ea typeface="HGP創英角ｺﾞｼｯｸUB" panose="020B0900000000000000" pitchFamily="50" charset="-128"/>
                  </a:rPr>
                  <a:t>正解　</a:t>
                </a:r>
                <a:endParaRPr kumimoji="1" lang="en-US" altLang="ja-JP" sz="2800" dirty="0">
                  <a:solidFill>
                    <a:schemeClr val="bg1"/>
                  </a:solidFill>
                  <a:effectLst/>
                  <a:latin typeface="HGP創英角ｺﾞｼｯｸUB" panose="020B0900000000000000" pitchFamily="50" charset="-128"/>
                  <a:ea typeface="HGP創英角ｺﾞｼｯｸUB" panose="020B0900000000000000" pitchFamily="50" charset="-128"/>
                </a:endParaRPr>
              </a:p>
            </p:txBody>
          </p:sp>
        </p:grpSp>
        <p:grpSp>
          <p:nvGrpSpPr>
            <p:cNvPr id="31" name="グループ化 30"/>
            <p:cNvGrpSpPr/>
            <p:nvPr/>
          </p:nvGrpSpPr>
          <p:grpSpPr>
            <a:xfrm>
              <a:off x="720733" y="2545459"/>
              <a:ext cx="1943084" cy="2318003"/>
              <a:chOff x="1318324" y="2188148"/>
              <a:chExt cx="1943084" cy="2318003"/>
            </a:xfrm>
          </p:grpSpPr>
          <p:sp>
            <p:nvSpPr>
              <p:cNvPr id="29" name="フリーフォーム 28"/>
              <p:cNvSpPr/>
              <p:nvPr/>
            </p:nvSpPr>
            <p:spPr>
              <a:xfrm flipV="1">
                <a:off x="1318324" y="2188148"/>
                <a:ext cx="1943084" cy="2318003"/>
              </a:xfrm>
              <a:custGeom>
                <a:avLst/>
                <a:gdLst>
                  <a:gd name="connsiteX0" fmla="*/ 971542 w 1943084"/>
                  <a:gd name="connsiteY0" fmla="*/ 2318003 h 2318003"/>
                  <a:gd name="connsiteX1" fmla="*/ 1943084 w 1943084"/>
                  <a:gd name="connsiteY1" fmla="*/ 1346461 h 2318003"/>
                  <a:gd name="connsiteX2" fmla="*/ 1070877 w 1943084"/>
                  <a:gd name="connsiteY2" fmla="*/ 379935 h 2318003"/>
                  <a:gd name="connsiteX3" fmla="*/ 1052025 w 1943084"/>
                  <a:gd name="connsiteY3" fmla="*/ 378983 h 2318003"/>
                  <a:gd name="connsiteX4" fmla="*/ 971373 w 1943084"/>
                  <a:gd name="connsiteY4" fmla="*/ 0 h 2318003"/>
                  <a:gd name="connsiteX5" fmla="*/ 890717 w 1943084"/>
                  <a:gd name="connsiteY5" fmla="*/ 379000 h 2318003"/>
                  <a:gd name="connsiteX6" fmla="*/ 872207 w 1943084"/>
                  <a:gd name="connsiteY6" fmla="*/ 379935 h 2318003"/>
                  <a:gd name="connsiteX7" fmla="*/ 0 w 1943084"/>
                  <a:gd name="connsiteY7" fmla="*/ 1346461 h 2318003"/>
                  <a:gd name="connsiteX8" fmla="*/ 971542 w 1943084"/>
                  <a:gd name="connsiteY8" fmla="*/ 2318003 h 231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3084" h="2318003">
                    <a:moveTo>
                      <a:pt x="971542" y="2318003"/>
                    </a:moveTo>
                    <a:cubicBezTo>
                      <a:pt x="1508110" y="2318003"/>
                      <a:pt x="1943084" y="1883029"/>
                      <a:pt x="1943084" y="1346461"/>
                    </a:cubicBezTo>
                    <a:cubicBezTo>
                      <a:pt x="1943084" y="843429"/>
                      <a:pt x="1560783" y="429688"/>
                      <a:pt x="1070877" y="379935"/>
                    </a:cubicBezTo>
                    <a:lnTo>
                      <a:pt x="1052025" y="378983"/>
                    </a:lnTo>
                    <a:lnTo>
                      <a:pt x="971373" y="0"/>
                    </a:lnTo>
                    <a:lnTo>
                      <a:pt x="890717" y="379000"/>
                    </a:lnTo>
                    <a:lnTo>
                      <a:pt x="872207" y="379935"/>
                    </a:lnTo>
                    <a:cubicBezTo>
                      <a:pt x="382301" y="429688"/>
                      <a:pt x="0" y="843429"/>
                      <a:pt x="0" y="1346461"/>
                    </a:cubicBezTo>
                    <a:cubicBezTo>
                      <a:pt x="0" y="1883029"/>
                      <a:pt x="434974" y="2318003"/>
                      <a:pt x="971542" y="2318003"/>
                    </a:cubicBezTo>
                    <a:close/>
                  </a:path>
                </a:pathLst>
              </a:cu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1566115" y="2836714"/>
                <a:ext cx="1607868" cy="1079783"/>
              </a:xfrm>
              <a:prstGeom prst="rect">
                <a:avLst/>
              </a:prstGeom>
              <a:noFill/>
            </p:spPr>
            <p:txBody>
              <a:bodyPr wrap="square" rtlCol="0">
                <a:spAutoFit/>
              </a:bodyPr>
              <a:lstStyle/>
              <a:p>
                <a:pPr>
                  <a:lnSpc>
                    <a:spcPts val="7700"/>
                  </a:lnSpc>
                </a:pPr>
                <a:r>
                  <a:rPr kumimoji="1" lang="ja-JP" altLang="en-US" sz="10000" b="1" dirty="0">
                    <a:ln w="38100">
                      <a:solidFill>
                        <a:schemeClr val="tx1">
                          <a:lumMod val="85000"/>
                          <a:lumOff val="15000"/>
                        </a:schemeClr>
                      </a:solidFill>
                    </a:ln>
                    <a:solidFill>
                      <a:srgbClr val="3E95BA"/>
                    </a:solidFill>
                    <a:effectLst/>
                    <a:latin typeface="HGP創英角ｺﾞｼｯｸUB" panose="020B0900000000000000" pitchFamily="50" charset="-128"/>
                    <a:ea typeface="HGP創英角ｺﾞｼｯｸUB" panose="020B0900000000000000" pitchFamily="50" charset="-128"/>
                  </a:rPr>
                  <a:t>○</a:t>
                </a:r>
                <a:endParaRPr kumimoji="1" lang="en-US" altLang="ja-JP" sz="10000" dirty="0">
                  <a:ln w="38100">
                    <a:solidFill>
                      <a:schemeClr val="tx1">
                        <a:lumMod val="85000"/>
                        <a:lumOff val="15000"/>
                      </a:schemeClr>
                    </a:solidFill>
                  </a:ln>
                  <a:solidFill>
                    <a:srgbClr val="3E95BA"/>
                  </a:solidFill>
                  <a:effectLst/>
                  <a:latin typeface="HGP創英角ｺﾞｼｯｸUB" panose="020B0900000000000000" pitchFamily="50" charset="-128"/>
                  <a:ea typeface="HGP創英角ｺﾞｼｯｸUB" panose="020B0900000000000000" pitchFamily="50" charset="-128"/>
                </a:endParaRPr>
              </a:p>
            </p:txBody>
          </p:sp>
        </p:grpSp>
        <p:sp>
          <p:nvSpPr>
            <p:cNvPr id="46" name="テキスト ボックス 45"/>
            <p:cNvSpPr txBox="1"/>
            <p:nvPr/>
          </p:nvSpPr>
          <p:spPr>
            <a:xfrm>
              <a:off x="254001" y="1801800"/>
              <a:ext cx="684044" cy="153888"/>
            </a:xfrm>
            <a:prstGeom prst="rect">
              <a:avLst/>
            </a:prstGeom>
            <a:noFill/>
          </p:spPr>
          <p:txBody>
            <a:bodyPr wrap="square" lIns="0" tIns="0" rIns="0" bIns="0" rtlCol="0" anchor="ctr" anchorCtr="0">
              <a:spAutoFit/>
            </a:bodyPr>
            <a:lstStyle/>
            <a:p>
              <a:pPr algn="dist"/>
              <a:r>
                <a:rPr kumimoji="1" lang="ja-JP" altLang="en-US" sz="1000" dirty="0">
                  <a:solidFill>
                    <a:schemeClr val="bg1"/>
                  </a:solidFill>
                  <a:latin typeface="HGP創英角ｺﾞｼｯｸUB" panose="020B0900000000000000" pitchFamily="50" charset="-128"/>
                  <a:ea typeface="HGP創英角ｺﾞｼｯｸUB" panose="020B0900000000000000" pitchFamily="50" charset="-128"/>
                </a:rPr>
                <a:t>せいかい</a:t>
              </a:r>
            </a:p>
          </p:txBody>
        </p:sp>
      </p:grpSp>
      <p:sp>
        <p:nvSpPr>
          <p:cNvPr id="22" name="テキスト ボックス 21"/>
          <p:cNvSpPr txBox="1"/>
          <p:nvPr/>
        </p:nvSpPr>
        <p:spPr>
          <a:xfrm>
            <a:off x="1619705" y="260422"/>
            <a:ext cx="7524295" cy="1323439"/>
          </a:xfrm>
          <a:prstGeom prst="rect">
            <a:avLst/>
          </a:prstGeom>
          <a:noFill/>
        </p:spPr>
        <p:txBody>
          <a:bodyPr wrap="square" rtlCol="0">
            <a:spAutoFit/>
          </a:bodyPr>
          <a:lstStyle/>
          <a:p>
            <a:r>
              <a:rPr kumimoji="1" lang="ja-JP" altLang="en-US" sz="4000" dirty="0">
                <a:solidFill>
                  <a:srgbClr val="B52F25"/>
                </a:solidFill>
                <a:effectLst/>
                <a:latin typeface="HGP創英角ｺﾞｼｯｸUB" panose="020B0900000000000000" pitchFamily="50" charset="-128"/>
                <a:ea typeface="HGP創英角ｺﾞｼｯｸUB" panose="020B0900000000000000" pitchFamily="50" charset="-128"/>
              </a:rPr>
              <a:t>「がけ崩れ」</a:t>
            </a:r>
            <a:r>
              <a:rPr kumimoji="1" lang="ja-JP" altLang="en-US" sz="4000" dirty="0">
                <a:effectLst/>
                <a:latin typeface="HGP創英角ｺﾞｼｯｸUB" panose="020B0900000000000000" pitchFamily="50" charset="-128"/>
                <a:ea typeface="HGP創英角ｺﾞｼｯｸUB" panose="020B0900000000000000" pitchFamily="50" charset="-128"/>
              </a:rPr>
              <a:t>の前に、がけのまわりで</a:t>
            </a:r>
            <a:endParaRPr kumimoji="1" lang="en-US" altLang="ja-JP" sz="4000" dirty="0">
              <a:effectLst/>
              <a:latin typeface="HGP創英角ｺﾞｼｯｸUB" panose="020B0900000000000000" pitchFamily="50" charset="-128"/>
              <a:ea typeface="HGP創英角ｺﾞｼｯｸUB" panose="020B0900000000000000" pitchFamily="50" charset="-128"/>
            </a:endParaRPr>
          </a:p>
          <a:p>
            <a:r>
              <a:rPr kumimoji="1" lang="ja-JP" altLang="en-US" sz="4000" dirty="0">
                <a:solidFill>
                  <a:srgbClr val="B52F25"/>
                </a:solidFill>
                <a:latin typeface="HGP創英角ｺﾞｼｯｸUB" panose="020B0900000000000000" pitchFamily="50" charset="-128"/>
                <a:ea typeface="HGP創英角ｺﾞｼｯｸUB" panose="020B0900000000000000" pitchFamily="50" charset="-128"/>
              </a:rPr>
              <a:t>水がわき出る</a:t>
            </a:r>
            <a:r>
              <a:rPr kumimoji="1" lang="ja-JP" altLang="en-US" sz="4000" dirty="0">
                <a:latin typeface="HGP創英角ｺﾞｼｯｸUB" panose="020B0900000000000000" pitchFamily="50" charset="-128"/>
                <a:ea typeface="HGP創英角ｺﾞｼｯｸUB" panose="020B0900000000000000" pitchFamily="50" charset="-128"/>
              </a:rPr>
              <a:t>ことがある？</a:t>
            </a:r>
            <a:r>
              <a:rPr kumimoji="1" lang="ja-JP" altLang="en-US" sz="4000" dirty="0">
                <a:effectLst/>
                <a:latin typeface="HGP創英角ｺﾞｼｯｸUB" panose="020B0900000000000000" pitchFamily="50" charset="-128"/>
                <a:ea typeface="HGP創英角ｺﾞｼｯｸUB" panose="020B0900000000000000" pitchFamily="50" charset="-128"/>
              </a:rPr>
              <a:t>　</a:t>
            </a:r>
            <a:r>
              <a:rPr kumimoji="1" lang="ja-JP" altLang="en-US" sz="4000" dirty="0">
                <a:solidFill>
                  <a:schemeClr val="tx1">
                    <a:lumMod val="75000"/>
                    <a:lumOff val="25000"/>
                  </a:schemeClr>
                </a:solidFill>
                <a:effectLst/>
                <a:latin typeface="HGP創英角ｺﾞｼｯｸUB" panose="020B0900000000000000" pitchFamily="50" charset="-128"/>
                <a:ea typeface="HGP創英角ｺﾞｼｯｸUB" panose="020B0900000000000000" pitchFamily="50" charset="-128"/>
              </a:rPr>
              <a:t>　</a:t>
            </a:r>
            <a:endParaRPr kumimoji="1" lang="en-US" altLang="ja-JP" sz="4000" dirty="0">
              <a:solidFill>
                <a:schemeClr val="tx1">
                  <a:lumMod val="75000"/>
                  <a:lumOff val="25000"/>
                </a:schemeClr>
              </a:solidFill>
              <a:effectLst/>
              <a:latin typeface="HGP創英角ｺﾞｼｯｸUB" panose="020B0900000000000000" pitchFamily="50" charset="-128"/>
              <a:ea typeface="HGP創英角ｺﾞｼｯｸUB" panose="020B0900000000000000" pitchFamily="50" charset="-128"/>
            </a:endParaRPr>
          </a:p>
        </p:txBody>
      </p:sp>
      <p:sp>
        <p:nvSpPr>
          <p:cNvPr id="27" name="テキスト ボックス 26"/>
          <p:cNvSpPr txBox="1"/>
          <p:nvPr/>
        </p:nvSpPr>
        <p:spPr>
          <a:xfrm>
            <a:off x="2961114" y="180916"/>
            <a:ext cx="341655" cy="215444"/>
          </a:xfrm>
          <a:prstGeom prst="rect">
            <a:avLst/>
          </a:prstGeom>
          <a:noFill/>
        </p:spPr>
        <p:txBody>
          <a:bodyPr wrap="square" lIns="0" tIns="0" rIns="0" bIns="0" rtlCol="0" anchor="ctr" anchorCtr="0">
            <a:spAutoFit/>
          </a:bodyPr>
          <a:lstStyle/>
          <a:p>
            <a:pPr algn="dist"/>
            <a:r>
              <a:rPr kumimoji="1" lang="ja-JP" altLang="en-US" sz="1400" dirty="0">
                <a:solidFill>
                  <a:srgbClr val="B52F25"/>
                </a:solidFill>
                <a:latin typeface="HGP創英角ｺﾞｼｯｸUB" panose="020B0900000000000000" pitchFamily="50" charset="-128"/>
                <a:ea typeface="HGP創英角ｺﾞｼｯｸUB" panose="020B0900000000000000" pitchFamily="50" charset="-128"/>
              </a:rPr>
              <a:t>くず</a:t>
            </a:r>
          </a:p>
        </p:txBody>
      </p:sp>
      <p:sp>
        <p:nvSpPr>
          <p:cNvPr id="28" name="正方形/長方形 27"/>
          <p:cNvSpPr/>
          <p:nvPr/>
        </p:nvSpPr>
        <p:spPr>
          <a:xfrm>
            <a:off x="4394112" y="6593368"/>
            <a:ext cx="4506362" cy="215444"/>
          </a:xfrm>
          <a:prstGeom prst="rect">
            <a:avLst/>
          </a:prstGeom>
        </p:spPr>
        <p:txBody>
          <a:bodyPr wrap="none">
            <a:spAutoFit/>
          </a:bodyPr>
          <a:lstStyle/>
          <a:p>
            <a:r>
              <a:rPr lang="ja-JP" altLang="en-US" sz="800" dirty="0">
                <a:latin typeface="MS PGothic" panose="020B0600070205080204" pitchFamily="50" charset="-128"/>
                <a:ea typeface="MS PGothic" panose="020B0600070205080204" pitchFamily="50" charset="-128"/>
              </a:rPr>
              <a:t>写真｜国土交通省ホームページ　</a:t>
            </a:r>
            <a:r>
              <a:rPr lang="en-US" altLang="ja-JP" sz="800" dirty="0">
                <a:latin typeface="MS PGothic" panose="020B0600070205080204" pitchFamily="50" charset="-128"/>
                <a:ea typeface="MS PGothic" panose="020B0600070205080204" pitchFamily="50" charset="-128"/>
              </a:rPr>
              <a:t>http://www.mlit.go.jp/mizukokudo/sabo/gakekuzure_taisaku.html</a:t>
            </a:r>
            <a:r>
              <a:rPr lang="ja-JP" altLang="en-US" sz="800" dirty="0">
                <a:latin typeface="MS PGothic" panose="020B0600070205080204" pitchFamily="50" charset="-128"/>
                <a:ea typeface="MS PGothic" panose="020B0600070205080204" pitchFamily="50" charset="-128"/>
              </a:rPr>
              <a:t>　</a:t>
            </a:r>
            <a:endParaRPr lang="en-US" altLang="ja-JP" sz="800" dirty="0">
              <a:latin typeface="MS PGothic" panose="020B0600070205080204" pitchFamily="50" charset="-128"/>
              <a:ea typeface="MS PGothic" panose="020B0600070205080204" pitchFamily="50" charset="-128"/>
            </a:endParaRPr>
          </a:p>
        </p:txBody>
      </p:sp>
      <p:grpSp>
        <p:nvGrpSpPr>
          <p:cNvPr id="16" name="グループ化 15">
            <a:extLst>
              <a:ext uri="{FF2B5EF4-FFF2-40B4-BE49-F238E27FC236}">
                <a16:creationId xmlns:a16="http://schemas.microsoft.com/office/drawing/2014/main" id="{DCEB34B3-6EB8-736C-3E81-9CECB2909104}"/>
              </a:ext>
            </a:extLst>
          </p:cNvPr>
          <p:cNvGrpSpPr/>
          <p:nvPr/>
        </p:nvGrpSpPr>
        <p:grpSpPr>
          <a:xfrm>
            <a:off x="144868" y="1867760"/>
            <a:ext cx="8751901" cy="4732785"/>
            <a:chOff x="144868" y="1867760"/>
            <a:chExt cx="8751901" cy="4732785"/>
          </a:xfrm>
        </p:grpSpPr>
        <p:grpSp>
          <p:nvGrpSpPr>
            <p:cNvPr id="13" name="グループ化 12">
              <a:extLst>
                <a:ext uri="{FF2B5EF4-FFF2-40B4-BE49-F238E27FC236}">
                  <a16:creationId xmlns:a16="http://schemas.microsoft.com/office/drawing/2014/main" id="{182DDB72-526A-2BD0-FBCD-DB7C023BA93A}"/>
                </a:ext>
              </a:extLst>
            </p:cNvPr>
            <p:cNvGrpSpPr/>
            <p:nvPr/>
          </p:nvGrpSpPr>
          <p:grpSpPr>
            <a:xfrm>
              <a:off x="144868" y="1867760"/>
              <a:ext cx="8751901" cy="4732785"/>
              <a:chOff x="144868" y="1867760"/>
              <a:chExt cx="8751901" cy="4732785"/>
            </a:xfrm>
          </p:grpSpPr>
          <p:grpSp>
            <p:nvGrpSpPr>
              <p:cNvPr id="9" name="グループ化 8">
                <a:extLst>
                  <a:ext uri="{FF2B5EF4-FFF2-40B4-BE49-F238E27FC236}">
                    <a16:creationId xmlns:a16="http://schemas.microsoft.com/office/drawing/2014/main" id="{B486BAC2-53FF-4B28-540B-098C3431DA47}"/>
                  </a:ext>
                </a:extLst>
              </p:cNvPr>
              <p:cNvGrpSpPr/>
              <p:nvPr/>
            </p:nvGrpSpPr>
            <p:grpSpPr>
              <a:xfrm>
                <a:off x="144868" y="4881571"/>
                <a:ext cx="8434356" cy="1718974"/>
                <a:chOff x="144868" y="4881571"/>
                <a:chExt cx="8434356" cy="1718974"/>
              </a:xfrm>
            </p:grpSpPr>
            <p:grpSp>
              <p:nvGrpSpPr>
                <p:cNvPr id="3" name="グループ化 2"/>
                <p:cNvGrpSpPr/>
                <p:nvPr/>
              </p:nvGrpSpPr>
              <p:grpSpPr>
                <a:xfrm>
                  <a:off x="144868" y="4881571"/>
                  <a:ext cx="8434356" cy="1718974"/>
                  <a:chOff x="144868" y="4881571"/>
                  <a:chExt cx="8434356" cy="1718974"/>
                </a:xfrm>
              </p:grpSpPr>
              <p:sp>
                <p:nvSpPr>
                  <p:cNvPr id="33" name="テキスト ボックス 32"/>
                  <p:cNvSpPr txBox="1"/>
                  <p:nvPr/>
                </p:nvSpPr>
                <p:spPr>
                  <a:xfrm>
                    <a:off x="144868" y="5549936"/>
                    <a:ext cx="8434356" cy="1050609"/>
                  </a:xfrm>
                  <a:prstGeom prst="rect">
                    <a:avLst/>
                  </a:prstGeom>
                  <a:noFill/>
                </p:spPr>
                <p:txBody>
                  <a:bodyPr wrap="square" rtlCol="0">
                    <a:spAutoFit/>
                  </a:bodyPr>
                  <a:lstStyle/>
                  <a:p>
                    <a:pPr>
                      <a:lnSpc>
                        <a:spcPts val="4000"/>
                      </a:lnSpc>
                    </a:pPr>
                    <a:r>
                      <a:rPr kumimoji="1" lang="ja-JP" altLang="en-US" sz="2800" dirty="0">
                        <a:effectLst/>
                        <a:latin typeface="HGP創英角ｺﾞｼｯｸUB" panose="020B0900000000000000" pitchFamily="50" charset="-128"/>
                        <a:ea typeface="HGP創英角ｺﾞｼｯｸUB" panose="020B0900000000000000" pitchFamily="50" charset="-128"/>
                      </a:rPr>
                      <a:t>がけ崩れなど土砂災害が発生する前には、</a:t>
                    </a:r>
                    <a:endParaRPr kumimoji="1" lang="en-US" altLang="ja-JP" sz="2800" dirty="0">
                      <a:effectLst/>
                      <a:latin typeface="HGP創英角ｺﾞｼｯｸUB" panose="020B0900000000000000" pitchFamily="50" charset="-128"/>
                      <a:ea typeface="HGP創英角ｺﾞｼｯｸUB" panose="020B0900000000000000" pitchFamily="50" charset="-128"/>
                    </a:endParaRPr>
                  </a:p>
                  <a:p>
                    <a:pPr>
                      <a:lnSpc>
                        <a:spcPts val="4000"/>
                      </a:lnSpc>
                    </a:pPr>
                    <a:r>
                      <a:rPr kumimoji="1" lang="ja-JP" altLang="en-US" sz="2800" dirty="0">
                        <a:solidFill>
                          <a:srgbClr val="B52F25"/>
                        </a:solidFill>
                        <a:effectLst/>
                        <a:latin typeface="HGP創英角ｺﾞｼｯｸUB" panose="020B0900000000000000" pitchFamily="50" charset="-128"/>
                        <a:ea typeface="HGP創英角ｺﾞｼｯｸUB" panose="020B0900000000000000" pitchFamily="50" charset="-128"/>
                      </a:rPr>
                      <a:t>様々な前ぶれ（</a:t>
                    </a:r>
                    <a:r>
                      <a:rPr kumimoji="1" lang="ja-JP" altLang="en-US" sz="2800" dirty="0">
                        <a:solidFill>
                          <a:srgbClr val="B52F25"/>
                        </a:solidFill>
                        <a:latin typeface="HGP創英角ｺﾞｼｯｸUB" panose="020B0900000000000000" pitchFamily="50" charset="-128"/>
                        <a:ea typeface="HGP創英角ｺﾞｼｯｸUB" panose="020B0900000000000000" pitchFamily="50" charset="-128"/>
                      </a:rPr>
                      <a:t>前兆現象）</a:t>
                    </a:r>
                    <a:r>
                      <a:rPr kumimoji="1" lang="ja-JP" altLang="en-US" sz="2800" dirty="0">
                        <a:effectLst/>
                        <a:latin typeface="HGP創英角ｺﾞｼｯｸUB" panose="020B0900000000000000" pitchFamily="50" charset="-128"/>
                        <a:ea typeface="HGP創英角ｺﾞｼｯｸUB" panose="020B0900000000000000" pitchFamily="50" charset="-128"/>
                      </a:rPr>
                      <a:t>が</a:t>
                    </a:r>
                    <a:r>
                      <a:rPr kumimoji="1" lang="ja-JP" altLang="en-US" sz="2800" dirty="0">
                        <a:latin typeface="HGP創英角ｺﾞｼｯｸUB" panose="020B0900000000000000" pitchFamily="50" charset="-128"/>
                        <a:ea typeface="HGP創英角ｺﾞｼｯｸUB" panose="020B0900000000000000" pitchFamily="50" charset="-128"/>
                      </a:rPr>
                      <a:t>確認できるとき</a:t>
                    </a:r>
                    <a:r>
                      <a:rPr kumimoji="1" lang="ja-JP" altLang="en-US" sz="2800" dirty="0">
                        <a:effectLst/>
                        <a:latin typeface="HGP創英角ｺﾞｼｯｸUB" panose="020B0900000000000000" pitchFamily="50" charset="-128"/>
                        <a:ea typeface="HGP創英角ｺﾞｼｯｸUB" panose="020B0900000000000000" pitchFamily="50" charset="-128"/>
                      </a:rPr>
                      <a:t>もあります。　</a:t>
                    </a:r>
                    <a:endParaRPr kumimoji="1" lang="en-US" altLang="ja-JP" sz="2800" dirty="0">
                      <a:effectLst/>
                      <a:latin typeface="HGP創英角ｺﾞｼｯｸUB" panose="020B0900000000000000" pitchFamily="50" charset="-128"/>
                      <a:ea typeface="HGP創英角ｺﾞｼｯｸUB" panose="020B0900000000000000" pitchFamily="50" charset="-128"/>
                    </a:endParaRPr>
                  </a:p>
                </p:txBody>
              </p:sp>
              <p:sp>
                <p:nvSpPr>
                  <p:cNvPr id="40" name="テキスト ボックス 39"/>
                  <p:cNvSpPr txBox="1"/>
                  <p:nvPr/>
                </p:nvSpPr>
                <p:spPr>
                  <a:xfrm>
                    <a:off x="2288282" y="5501254"/>
                    <a:ext cx="1283111" cy="174880"/>
                  </a:xfrm>
                  <a:prstGeom prst="rect">
                    <a:avLst/>
                  </a:prstGeom>
                  <a:noFill/>
                </p:spPr>
                <p:txBody>
                  <a:bodyPr wrap="square" lIns="0" tIns="0" rIns="0" bIns="0" rtlCol="0" anchor="ctr" anchorCtr="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ど</a:t>
                    </a:r>
                    <a:r>
                      <a:rPr kumimoji="1" lang="ja-JP" altLang="en-US" sz="800" dirty="0">
                        <a:latin typeface="HGP創英角ｺﾞｼｯｸUB" panose="020B0900000000000000" pitchFamily="50" charset="-128"/>
                        <a:ea typeface="HGP創英角ｺﾞｼｯｸUB" panose="020B0900000000000000" pitchFamily="50" charset="-128"/>
                      </a:rPr>
                      <a:t>　</a:t>
                    </a:r>
                    <a:r>
                      <a:rPr kumimoji="1" lang="ja-JP" altLang="en-US" sz="1100" dirty="0">
                        <a:latin typeface="HGP創英角ｺﾞｼｯｸUB" panose="020B0900000000000000" pitchFamily="50" charset="-128"/>
                        <a:ea typeface="HGP創英角ｺﾞｼｯｸUB" panose="020B0900000000000000" pitchFamily="50" charset="-128"/>
                      </a:rPr>
                      <a:t>しゃさいがい</a:t>
                    </a:r>
                  </a:p>
                </p:txBody>
              </p:sp>
              <p:sp>
                <p:nvSpPr>
                  <p:cNvPr id="39" name="テキスト ボックス 38"/>
                  <p:cNvSpPr txBox="1"/>
                  <p:nvPr/>
                </p:nvSpPr>
                <p:spPr>
                  <a:xfrm>
                    <a:off x="144868" y="4920585"/>
                    <a:ext cx="906806" cy="523220"/>
                  </a:xfrm>
                  <a:prstGeom prst="rect">
                    <a:avLst/>
                  </a:prstGeom>
                  <a:noFill/>
                </p:spPr>
                <p:txBody>
                  <a:bodyPr wrap="square" rtlCol="0">
                    <a:spAutoFit/>
                  </a:bodyPr>
                  <a:lstStyle/>
                  <a:p>
                    <a:r>
                      <a:rPr kumimoji="1" lang="ja-JP" altLang="en-US" sz="2800" dirty="0">
                        <a:effectLst/>
                        <a:latin typeface="HGP創英角ｺﾞｼｯｸUB" panose="020B0900000000000000" pitchFamily="50" charset="-128"/>
                        <a:ea typeface="HGP創英角ｺﾞｼｯｸUB" panose="020B0900000000000000" pitchFamily="50" charset="-128"/>
                      </a:rPr>
                      <a:t>解説　</a:t>
                    </a:r>
                    <a:endParaRPr kumimoji="1" lang="en-US" altLang="ja-JP" sz="2800" dirty="0">
                      <a:effectLst/>
                      <a:latin typeface="HGP創英角ｺﾞｼｯｸUB" panose="020B0900000000000000" pitchFamily="50" charset="-128"/>
                      <a:ea typeface="HGP創英角ｺﾞｼｯｸUB" panose="020B0900000000000000" pitchFamily="50" charset="-128"/>
                    </a:endParaRPr>
                  </a:p>
                </p:txBody>
              </p:sp>
              <p:sp>
                <p:nvSpPr>
                  <p:cNvPr id="41" name="テキスト ボックス 40"/>
                  <p:cNvSpPr txBox="1"/>
                  <p:nvPr/>
                </p:nvSpPr>
                <p:spPr>
                  <a:xfrm>
                    <a:off x="914570" y="5506857"/>
                    <a:ext cx="275817" cy="169277"/>
                  </a:xfrm>
                  <a:prstGeom prst="rect">
                    <a:avLst/>
                  </a:prstGeom>
                  <a:noFill/>
                </p:spPr>
                <p:txBody>
                  <a:bodyPr wrap="square" lIns="0" tIns="0" rIns="0" bIns="0" rtlCol="0" anchor="ctr" anchorCtr="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くず</a:t>
                    </a:r>
                  </a:p>
                </p:txBody>
              </p:sp>
              <p:sp>
                <p:nvSpPr>
                  <p:cNvPr id="47" name="テキスト ボックス 46"/>
                  <p:cNvSpPr txBox="1"/>
                  <p:nvPr/>
                </p:nvSpPr>
                <p:spPr>
                  <a:xfrm>
                    <a:off x="256756" y="4881571"/>
                    <a:ext cx="666880" cy="153888"/>
                  </a:xfrm>
                  <a:prstGeom prst="rect">
                    <a:avLst/>
                  </a:prstGeom>
                  <a:noFill/>
                </p:spPr>
                <p:txBody>
                  <a:bodyPr wrap="square" lIns="0" tIns="0" rIns="0" bIns="0" rtlCol="0" anchor="ctr" anchorCtr="0">
                    <a:spAutoFit/>
                  </a:bodyPr>
                  <a:lstStyle/>
                  <a:p>
                    <a:pPr algn="dist"/>
                    <a:r>
                      <a:rPr kumimoji="1" lang="ja-JP" altLang="en-US" sz="1000" dirty="0">
                        <a:latin typeface="HGP創英角ｺﾞｼｯｸUB" panose="020B0900000000000000" pitchFamily="50" charset="-128"/>
                        <a:ea typeface="HGP創英角ｺﾞｼｯｸUB" panose="020B0900000000000000" pitchFamily="50" charset="-128"/>
                      </a:rPr>
                      <a:t>かいせつ</a:t>
                    </a:r>
                  </a:p>
                </p:txBody>
              </p:sp>
              <p:sp>
                <p:nvSpPr>
                  <p:cNvPr id="21" name="テキスト ボックス 20"/>
                  <p:cNvSpPr txBox="1"/>
                  <p:nvPr/>
                </p:nvSpPr>
                <p:spPr>
                  <a:xfrm>
                    <a:off x="4406517" y="6024424"/>
                    <a:ext cx="649432" cy="169277"/>
                  </a:xfrm>
                  <a:prstGeom prst="rect">
                    <a:avLst/>
                  </a:prstGeom>
                  <a:noFill/>
                </p:spPr>
                <p:txBody>
                  <a:bodyPr wrap="square" lIns="0" tIns="0" rIns="0" bIns="0" rtlCol="0" anchor="ctr" anchorCtr="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かくにん</a:t>
                    </a:r>
                  </a:p>
                </p:txBody>
              </p:sp>
            </p:grpSp>
            <p:sp>
              <p:nvSpPr>
                <p:cNvPr id="8" name="テキスト ボックス 7">
                  <a:extLst>
                    <a:ext uri="{FF2B5EF4-FFF2-40B4-BE49-F238E27FC236}">
                      <a16:creationId xmlns:a16="http://schemas.microsoft.com/office/drawing/2014/main" id="{8F05EA90-0967-7B03-AABF-A7B530553BD0}"/>
                    </a:ext>
                  </a:extLst>
                </p:cNvPr>
                <p:cNvSpPr txBox="1"/>
                <p:nvPr/>
              </p:nvSpPr>
              <p:spPr>
                <a:xfrm>
                  <a:off x="2482509" y="6024423"/>
                  <a:ext cx="1368000" cy="169277"/>
                </a:xfrm>
                <a:prstGeom prst="rect">
                  <a:avLst/>
                </a:prstGeom>
                <a:noFill/>
              </p:spPr>
              <p:txBody>
                <a:bodyPr wrap="square" lIns="0" tIns="0" rIns="0" bIns="0" rtlCol="0" anchor="ctr" anchorCtr="0">
                  <a:spAutoFit/>
                </a:bodyPr>
                <a:lstStyle/>
                <a:p>
                  <a:pPr algn="dist"/>
                  <a:r>
                    <a:rPr kumimoji="1" lang="ja-JP" altLang="en-US" sz="1100" dirty="0">
                      <a:solidFill>
                        <a:srgbClr val="B52F25"/>
                      </a:solidFill>
                      <a:latin typeface="HGP創英角ｺﾞｼｯｸUB" panose="020B0900000000000000" pitchFamily="50" charset="-128"/>
                      <a:ea typeface="HGP創英角ｺﾞｼｯｸUB" panose="020B0900000000000000" pitchFamily="50" charset="-128"/>
                    </a:rPr>
                    <a:t>ぜんちょうげんしょう</a:t>
                  </a:r>
                </a:p>
              </p:txBody>
            </p:sp>
          </p:grpSp>
          <p:grpSp>
            <p:nvGrpSpPr>
              <p:cNvPr id="12" name="グループ化 11">
                <a:extLst>
                  <a:ext uri="{FF2B5EF4-FFF2-40B4-BE49-F238E27FC236}">
                    <a16:creationId xmlns:a16="http://schemas.microsoft.com/office/drawing/2014/main" id="{161FD1D7-B151-BC10-4AB4-715FDFEEFB0D}"/>
                  </a:ext>
                </a:extLst>
              </p:cNvPr>
              <p:cNvGrpSpPr/>
              <p:nvPr/>
            </p:nvGrpSpPr>
            <p:grpSpPr>
              <a:xfrm>
                <a:off x="4124325" y="1867760"/>
                <a:ext cx="4772444" cy="3579334"/>
                <a:chOff x="4124325" y="1867760"/>
                <a:chExt cx="4772444" cy="3579334"/>
              </a:xfrm>
            </p:grpSpPr>
            <p:pic>
              <p:nvPicPr>
                <p:cNvPr id="5" name="図 4">
                  <a:extLst>
                    <a:ext uri="{FF2B5EF4-FFF2-40B4-BE49-F238E27FC236}">
                      <a16:creationId xmlns:a16="http://schemas.microsoft.com/office/drawing/2014/main" id="{96FC6FA0-FEE2-57FB-C96D-66A8A8D9E61E}"/>
                    </a:ext>
                  </a:extLst>
                </p:cNvPr>
                <p:cNvPicPr>
                  <a:picLocks noChangeAspect="1"/>
                </p:cNvPicPr>
                <p:nvPr/>
              </p:nvPicPr>
              <p:blipFill rotWithShape="1">
                <a:blip r:embed="rId2"/>
                <a:srcRect l="9830" t="11064" r="10478" b="504"/>
                <a:stretch/>
              </p:blipFill>
              <p:spPr>
                <a:xfrm>
                  <a:off x="4124325" y="1867760"/>
                  <a:ext cx="4772444" cy="3579334"/>
                </a:xfrm>
                <a:prstGeom prst="rect">
                  <a:avLst/>
                </a:prstGeom>
              </p:spPr>
            </p:pic>
            <p:sp>
              <p:nvSpPr>
                <p:cNvPr id="10" name="テキスト ボックス 9">
                  <a:extLst>
                    <a:ext uri="{FF2B5EF4-FFF2-40B4-BE49-F238E27FC236}">
                      <a16:creationId xmlns:a16="http://schemas.microsoft.com/office/drawing/2014/main" id="{A221E41B-A644-2075-BCCF-4E484176D0E6}"/>
                    </a:ext>
                  </a:extLst>
                </p:cNvPr>
                <p:cNvSpPr txBox="1"/>
                <p:nvPr/>
              </p:nvSpPr>
              <p:spPr>
                <a:xfrm>
                  <a:off x="7117456" y="1974178"/>
                  <a:ext cx="1615827" cy="384721"/>
                </a:xfrm>
                <a:prstGeom prst="rect">
                  <a:avLst/>
                </a:prstGeom>
                <a:noFill/>
              </p:spPr>
              <p:txBody>
                <a:bodyPr wrap="none" lIns="0" tIns="0" rIns="0" bIns="0" rtlCol="0">
                  <a:spAutoFit/>
                </a:bodyPr>
                <a:lstStyle/>
                <a:p>
                  <a:pPr algn="r"/>
                  <a:r>
                    <a:rPr kumimoji="1" lang="ja-JP" altLang="en-US" sz="1400" b="1"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令和元年東日本台風</a:t>
                  </a:r>
                  <a:endParaRPr kumimoji="1" lang="en-US" altLang="ja-JP" sz="1400" b="1"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endParaRPr>
                </a:p>
                <a:p>
                  <a:pPr algn="r"/>
                  <a:r>
                    <a:rPr kumimoji="1" lang="ja-JP" altLang="en-US" sz="11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a:t>
                  </a:r>
                  <a:r>
                    <a:rPr kumimoji="1" lang="en-US" altLang="ja-JP" sz="11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2019</a:t>
                  </a:r>
                  <a:r>
                    <a:rPr kumimoji="1" lang="ja-JP" altLang="en-US" sz="11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年</a:t>
                  </a:r>
                  <a:r>
                    <a:rPr kumimoji="1" lang="en-US" altLang="ja-JP" sz="11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10</a:t>
                  </a:r>
                  <a:r>
                    <a:rPr kumimoji="1" lang="ja-JP" altLang="en-US" sz="11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月</a:t>
                  </a:r>
                  <a:r>
                    <a:rPr kumimoji="1" lang="en-US" altLang="ja-JP" sz="11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13</a:t>
                  </a:r>
                  <a:r>
                    <a:rPr kumimoji="1" lang="ja-JP" altLang="en-US" sz="11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日撮影）</a:t>
                  </a:r>
                </a:p>
              </p:txBody>
            </p:sp>
            <p:sp>
              <p:nvSpPr>
                <p:cNvPr id="11" name="正方形/長方形 10">
                  <a:extLst>
                    <a:ext uri="{FF2B5EF4-FFF2-40B4-BE49-F238E27FC236}">
                      <a16:creationId xmlns:a16="http://schemas.microsoft.com/office/drawing/2014/main" id="{830171B6-9591-D635-7D3F-EE6B8DF7BB5A}"/>
                    </a:ext>
                  </a:extLst>
                </p:cNvPr>
                <p:cNvSpPr/>
                <p:nvPr/>
              </p:nvSpPr>
              <p:spPr>
                <a:xfrm>
                  <a:off x="4196859" y="4991665"/>
                  <a:ext cx="2185214" cy="400110"/>
                </a:xfrm>
                <a:prstGeom prst="rect">
                  <a:avLst/>
                </a:prstGeom>
              </p:spPr>
              <p:txBody>
                <a:bodyPr wrap="none">
                  <a:spAutoFit/>
                </a:bodyPr>
                <a:lstStyle/>
                <a:p>
                  <a:r>
                    <a:rPr lang="ja-JP" altLang="en-US" sz="2000" dirty="0">
                      <a:effectLst>
                        <a:glow rad="127000">
                          <a:schemeClr val="bg1"/>
                        </a:glow>
                      </a:effectLst>
                      <a:latin typeface="HGP創英角ｺﾞｼｯｸUB" panose="020B0900000000000000" pitchFamily="50" charset="-128"/>
                      <a:ea typeface="HGP創英角ｺﾞｼｯｸUB" panose="020B0900000000000000" pitchFamily="50" charset="-128"/>
                    </a:rPr>
                    <a:t>群馬</a:t>
                  </a:r>
                  <a:r>
                    <a:rPr lang="ja-JP" altLang="en-US" sz="1600" dirty="0">
                      <a:effectLst>
                        <a:glow rad="127000">
                          <a:schemeClr val="bg1"/>
                        </a:glow>
                      </a:effectLst>
                      <a:latin typeface="HGP創英角ｺﾞｼｯｸUB" panose="020B0900000000000000" pitchFamily="50" charset="-128"/>
                      <a:ea typeface="HGP創英角ｺﾞｼｯｸUB" panose="020B0900000000000000" pitchFamily="50" charset="-128"/>
                    </a:rPr>
                    <a:t>県</a:t>
                  </a:r>
                  <a:r>
                    <a:rPr lang="ja-JP" altLang="en-US" sz="2000" dirty="0">
                      <a:effectLst>
                        <a:glow rad="127000">
                          <a:schemeClr val="bg1"/>
                        </a:glow>
                      </a:effectLst>
                      <a:latin typeface="HGP創英角ｺﾞｼｯｸUB" panose="020B0900000000000000" pitchFamily="50" charset="-128"/>
                      <a:ea typeface="HGP創英角ｺﾞｼｯｸUB" panose="020B0900000000000000" pitchFamily="50" charset="-128"/>
                    </a:rPr>
                    <a:t> 富岡</a:t>
                  </a:r>
                  <a:r>
                    <a:rPr lang="ja-JP" altLang="en-US" sz="1600" dirty="0">
                      <a:effectLst>
                        <a:glow rad="127000">
                          <a:schemeClr val="bg1"/>
                        </a:glow>
                      </a:effectLst>
                      <a:latin typeface="HGP創英角ｺﾞｼｯｸUB" panose="020B0900000000000000" pitchFamily="50" charset="-128"/>
                      <a:ea typeface="HGP創英角ｺﾞｼｯｸUB" panose="020B0900000000000000" pitchFamily="50" charset="-128"/>
                    </a:rPr>
                    <a:t>市 内匠</a:t>
                  </a:r>
                </a:p>
              </p:txBody>
            </p:sp>
          </p:grpSp>
        </p:grpSp>
        <p:sp>
          <p:nvSpPr>
            <p:cNvPr id="4" name="テキスト ボックス 3">
              <a:extLst>
                <a:ext uri="{FF2B5EF4-FFF2-40B4-BE49-F238E27FC236}">
                  <a16:creationId xmlns:a16="http://schemas.microsoft.com/office/drawing/2014/main" id="{D76C8F80-2421-0D1B-BB71-017FE01E241F}"/>
                </a:ext>
              </a:extLst>
            </p:cNvPr>
            <p:cNvSpPr txBox="1"/>
            <p:nvPr/>
          </p:nvSpPr>
          <p:spPr>
            <a:xfrm>
              <a:off x="5844066" y="4967612"/>
              <a:ext cx="432000" cy="200055"/>
            </a:xfrm>
            <a:prstGeom prst="rect">
              <a:avLst/>
            </a:prstGeom>
            <a:noFill/>
          </p:spPr>
          <p:txBody>
            <a:bodyPr wrap="square" rtlCol="0">
              <a:spAutoFit/>
            </a:bodyPr>
            <a:lstStyle/>
            <a:p>
              <a:pPr algn="ctr"/>
              <a:r>
                <a:rPr lang="ja-JP" altLang="en-US" sz="700" dirty="0">
                  <a:effectLst>
                    <a:glow rad="127000">
                      <a:schemeClr val="bg1"/>
                    </a:glow>
                  </a:effectLst>
                  <a:latin typeface="HGP創英角ｺﾞｼｯｸUB" panose="020B0900000000000000" pitchFamily="50" charset="-128"/>
                  <a:ea typeface="HGP創英角ｺﾞｼｯｸUB" panose="020B0900000000000000" pitchFamily="50" charset="-128"/>
                </a:rPr>
                <a:t>たくみ</a:t>
              </a:r>
            </a:p>
          </p:txBody>
        </p:sp>
        <p:sp>
          <p:nvSpPr>
            <p:cNvPr id="7" name="テキスト ボックス 6">
              <a:extLst>
                <a:ext uri="{FF2B5EF4-FFF2-40B4-BE49-F238E27FC236}">
                  <a16:creationId xmlns:a16="http://schemas.microsoft.com/office/drawing/2014/main" id="{376D7D60-E9A9-2F25-CBF3-7EE45641DEA7}"/>
                </a:ext>
              </a:extLst>
            </p:cNvPr>
            <p:cNvSpPr txBox="1"/>
            <p:nvPr/>
          </p:nvSpPr>
          <p:spPr>
            <a:xfrm>
              <a:off x="5012598" y="4922886"/>
              <a:ext cx="648000" cy="215444"/>
            </a:xfrm>
            <a:prstGeom prst="rect">
              <a:avLst/>
            </a:prstGeom>
            <a:noFill/>
          </p:spPr>
          <p:txBody>
            <a:bodyPr wrap="square" rtlCol="0">
              <a:spAutoFit/>
            </a:bodyPr>
            <a:lstStyle/>
            <a:p>
              <a:pPr algn="ctr"/>
              <a:r>
                <a:rPr lang="ja-JP" altLang="en-US" sz="800" dirty="0">
                  <a:effectLst>
                    <a:glow rad="127000">
                      <a:schemeClr val="bg1"/>
                    </a:glow>
                  </a:effectLst>
                  <a:latin typeface="HGP創英角ｺﾞｼｯｸUB" panose="020B0900000000000000" pitchFamily="50" charset="-128"/>
                  <a:ea typeface="HGP創英角ｺﾞｼｯｸUB" panose="020B0900000000000000" pitchFamily="50" charset="-128"/>
                </a:rPr>
                <a:t>とみ　おか</a:t>
              </a:r>
            </a:p>
          </p:txBody>
        </p:sp>
        <p:sp>
          <p:nvSpPr>
            <p:cNvPr id="15" name="テキスト ボックス 14">
              <a:extLst>
                <a:ext uri="{FF2B5EF4-FFF2-40B4-BE49-F238E27FC236}">
                  <a16:creationId xmlns:a16="http://schemas.microsoft.com/office/drawing/2014/main" id="{7D0FE0D4-34DC-E3D4-004B-1D6F85CF1156}"/>
                </a:ext>
              </a:extLst>
            </p:cNvPr>
            <p:cNvSpPr txBox="1"/>
            <p:nvPr/>
          </p:nvSpPr>
          <p:spPr>
            <a:xfrm>
              <a:off x="4214867" y="4921966"/>
              <a:ext cx="612000" cy="215444"/>
            </a:xfrm>
            <a:prstGeom prst="rect">
              <a:avLst/>
            </a:prstGeom>
            <a:noFill/>
          </p:spPr>
          <p:txBody>
            <a:bodyPr wrap="square" rtlCol="0">
              <a:spAutoFit/>
            </a:bodyPr>
            <a:lstStyle/>
            <a:p>
              <a:pPr algn="ctr"/>
              <a:r>
                <a:rPr lang="ja-JP" altLang="en-US" sz="800" dirty="0">
                  <a:effectLst>
                    <a:glow rad="127000">
                      <a:schemeClr val="bg1"/>
                    </a:glow>
                  </a:effectLst>
                  <a:latin typeface="HGP創英角ｺﾞｼｯｸUB" panose="020B0900000000000000" pitchFamily="50" charset="-128"/>
                  <a:ea typeface="HGP創英角ｺﾞｼｯｸUB" panose="020B0900000000000000" pitchFamily="50" charset="-128"/>
                </a:rPr>
                <a:t>ぐん　　ま</a:t>
              </a:r>
            </a:p>
          </p:txBody>
        </p:sp>
      </p:grpSp>
    </p:spTree>
    <p:extLst>
      <p:ext uri="{BB962C8B-B14F-4D97-AF65-F5344CB8AC3E}">
        <p14:creationId xmlns:p14="http://schemas.microsoft.com/office/powerpoint/2010/main" val="365330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24C545B7-4A76-41C6-A249-81AA962B1F89}" type="slidenum">
              <a:rPr kumimoji="1" lang="ja-JP" altLang="en-US" smtClean="0"/>
              <a:t>3</a:t>
            </a:fld>
            <a:endParaRPr kumimoji="1" lang="ja-JP" altLang="en-US" dirty="0"/>
          </a:p>
        </p:txBody>
      </p:sp>
      <p:pic>
        <p:nvPicPr>
          <p:cNvPr id="8" name="Picture 4" descr="都市の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4024" y="1507393"/>
            <a:ext cx="6056404" cy="3645058"/>
          </a:xfrm>
          <a:prstGeom prst="rect">
            <a:avLst/>
          </a:prstGeom>
          <a:solidFill>
            <a:schemeClr val="bg1">
              <a:lumMod val="95000"/>
            </a:schemeClr>
          </a:solidFill>
        </p:spPr>
      </p:pic>
      <p:grpSp>
        <p:nvGrpSpPr>
          <p:cNvPr id="38" name="グループ化 37"/>
          <p:cNvGrpSpPr/>
          <p:nvPr/>
        </p:nvGrpSpPr>
        <p:grpSpPr>
          <a:xfrm>
            <a:off x="577103" y="1086264"/>
            <a:ext cx="8234388" cy="732381"/>
            <a:chOff x="577103" y="1009580"/>
            <a:chExt cx="8234388" cy="732381"/>
          </a:xfrm>
        </p:grpSpPr>
        <p:sp>
          <p:nvSpPr>
            <p:cNvPr id="3" name="思考の吹き出し: 雲形 2"/>
            <p:cNvSpPr/>
            <p:nvPr/>
          </p:nvSpPr>
          <p:spPr>
            <a:xfrm>
              <a:off x="577103" y="1044925"/>
              <a:ext cx="2637401" cy="506320"/>
            </a:xfrm>
            <a:prstGeom prst="cloudCallout">
              <a:avLst>
                <a:gd name="adj1" fmla="val -44329"/>
                <a:gd name="adj2" fmla="val 10261"/>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思考の吹き出し: 雲形 9"/>
            <p:cNvSpPr/>
            <p:nvPr/>
          </p:nvSpPr>
          <p:spPr>
            <a:xfrm>
              <a:off x="2661458" y="1181084"/>
              <a:ext cx="2637401" cy="506320"/>
            </a:xfrm>
            <a:prstGeom prst="cloudCallout">
              <a:avLst>
                <a:gd name="adj1" fmla="val -44329"/>
                <a:gd name="adj2" fmla="val 10261"/>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思考の吹き出し: 雲形 10"/>
            <p:cNvSpPr/>
            <p:nvPr/>
          </p:nvSpPr>
          <p:spPr>
            <a:xfrm>
              <a:off x="4386695" y="1009580"/>
              <a:ext cx="2637401" cy="506320"/>
            </a:xfrm>
            <a:prstGeom prst="cloudCallout">
              <a:avLst>
                <a:gd name="adj1" fmla="val -44329"/>
                <a:gd name="adj2" fmla="val 10261"/>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思考の吹き出し: 雲形 11"/>
            <p:cNvSpPr/>
            <p:nvPr/>
          </p:nvSpPr>
          <p:spPr>
            <a:xfrm>
              <a:off x="6174090" y="1235641"/>
              <a:ext cx="2637401" cy="506320"/>
            </a:xfrm>
            <a:prstGeom prst="cloudCallout">
              <a:avLst>
                <a:gd name="adj1" fmla="val -44329"/>
                <a:gd name="adj2" fmla="val 10261"/>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7" name="グループ化 36"/>
          <p:cNvGrpSpPr/>
          <p:nvPr/>
        </p:nvGrpSpPr>
        <p:grpSpPr>
          <a:xfrm>
            <a:off x="635003" y="1712109"/>
            <a:ext cx="7733059" cy="3646165"/>
            <a:chOff x="311728" y="1641929"/>
            <a:chExt cx="8201719" cy="3867140"/>
          </a:xfrm>
        </p:grpSpPr>
        <p:cxnSp>
          <p:nvCxnSpPr>
            <p:cNvPr id="13" name="直線コネクタ 12"/>
            <p:cNvCxnSpPr/>
            <p:nvPr/>
          </p:nvCxnSpPr>
          <p:spPr>
            <a:xfrm flipH="1">
              <a:off x="400522" y="1641929"/>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flipH="1">
              <a:off x="1126689" y="2148249"/>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flipH="1">
              <a:off x="1034053" y="1677857"/>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flipH="1">
              <a:off x="1760220" y="2315398"/>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flipH="1">
              <a:off x="2810203" y="1974025"/>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flipH="1">
              <a:off x="3913909" y="1804952"/>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flipH="1">
              <a:off x="3039433" y="2683903"/>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flipH="1">
              <a:off x="4841909" y="1914247"/>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flipH="1">
              <a:off x="5756308" y="1974043"/>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flipH="1">
              <a:off x="7312681" y="1849866"/>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flipH="1">
              <a:off x="6369091" y="3045656"/>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flipH="1">
              <a:off x="5960683" y="2648450"/>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flipH="1">
              <a:off x="6607262" y="1987672"/>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flipH="1">
              <a:off x="5109020" y="2503005"/>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flipH="1">
              <a:off x="3982394" y="2968688"/>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a:xfrm flipH="1">
              <a:off x="3502597" y="1990853"/>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flipH="1">
              <a:off x="1959249" y="3061754"/>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flipH="1">
              <a:off x="7704845" y="2181303"/>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flipH="1">
              <a:off x="1283366" y="2718970"/>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flipH="1">
              <a:off x="4313622" y="1733366"/>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flipH="1">
              <a:off x="5331828" y="1709497"/>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flipH="1">
              <a:off x="7109285" y="2925862"/>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p:nvCxnSpPr>
          <p:spPr>
            <a:xfrm flipH="1">
              <a:off x="311728" y="2796844"/>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flipH="1">
              <a:off x="1646657" y="3160957"/>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flipH="1">
              <a:off x="2878688" y="2266750"/>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flipH="1">
              <a:off x="4586658" y="2025254"/>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71" name="直線コネクタ 70"/>
            <p:cNvCxnSpPr/>
            <p:nvPr/>
          </p:nvCxnSpPr>
          <p:spPr>
            <a:xfrm flipH="1">
              <a:off x="7636072" y="3016303"/>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72" name="直線コネクタ 71"/>
            <p:cNvCxnSpPr/>
            <p:nvPr/>
          </p:nvCxnSpPr>
          <p:spPr>
            <a:xfrm flipH="1">
              <a:off x="3614001" y="3023349"/>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73" name="直線コネクタ 72"/>
            <p:cNvCxnSpPr/>
            <p:nvPr/>
          </p:nvCxnSpPr>
          <p:spPr>
            <a:xfrm flipH="1">
              <a:off x="4453302" y="3303128"/>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74" name="直線コネクタ 73"/>
            <p:cNvCxnSpPr/>
            <p:nvPr/>
          </p:nvCxnSpPr>
          <p:spPr>
            <a:xfrm flipH="1">
              <a:off x="4084909" y="3357789"/>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75" name="直線コネクタ 74"/>
            <p:cNvCxnSpPr/>
            <p:nvPr/>
          </p:nvCxnSpPr>
          <p:spPr>
            <a:xfrm flipH="1">
              <a:off x="3123463" y="3136845"/>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76" name="直線コネクタ 75"/>
            <p:cNvCxnSpPr/>
            <p:nvPr/>
          </p:nvCxnSpPr>
          <p:spPr>
            <a:xfrm flipH="1">
              <a:off x="2374138" y="3735223"/>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77" name="直線コネクタ 76"/>
            <p:cNvCxnSpPr/>
            <p:nvPr/>
          </p:nvCxnSpPr>
          <p:spPr>
            <a:xfrm flipH="1">
              <a:off x="1943362" y="3478218"/>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78" name="直線コネクタ 77"/>
            <p:cNvCxnSpPr/>
            <p:nvPr/>
          </p:nvCxnSpPr>
          <p:spPr>
            <a:xfrm flipH="1">
              <a:off x="5384223" y="3228425"/>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80" name="直線コネクタ 79"/>
            <p:cNvCxnSpPr/>
            <p:nvPr/>
          </p:nvCxnSpPr>
          <p:spPr>
            <a:xfrm flipH="1">
              <a:off x="6584989" y="3528711"/>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grpSp>
      <p:sp>
        <p:nvSpPr>
          <p:cNvPr id="93" name="テキスト ボックス 92"/>
          <p:cNvSpPr txBox="1"/>
          <p:nvPr/>
        </p:nvSpPr>
        <p:spPr>
          <a:xfrm>
            <a:off x="4526319" y="15792"/>
            <a:ext cx="375424" cy="338554"/>
          </a:xfrm>
          <a:prstGeom prst="rect">
            <a:avLst/>
          </a:prstGeom>
          <a:noFill/>
        </p:spPr>
        <p:txBody>
          <a:bodyPr wrap="none" rtlCol="0">
            <a:spAutoFit/>
          </a:bodyPr>
          <a:lstStyle/>
          <a:p>
            <a:r>
              <a:rPr kumimoji="1" lang="ja-JP" altLang="en-US" sz="1600" dirty="0">
                <a:solidFill>
                  <a:schemeClr val="bg1"/>
                </a:solidFill>
                <a:latin typeface="HGP創英角ｺﾞｼｯｸUB" panose="020B0900000000000000" pitchFamily="50" charset="-128"/>
                <a:ea typeface="HGP創英角ｺﾞｼｯｸUB" panose="020B0900000000000000" pitchFamily="50" charset="-128"/>
              </a:rPr>
              <a:t>ふ</a:t>
            </a:r>
          </a:p>
        </p:txBody>
      </p:sp>
      <p:grpSp>
        <p:nvGrpSpPr>
          <p:cNvPr id="49" name="グループ化 48"/>
          <p:cNvGrpSpPr/>
          <p:nvPr/>
        </p:nvGrpSpPr>
        <p:grpSpPr>
          <a:xfrm>
            <a:off x="861187" y="2367043"/>
            <a:ext cx="2602101" cy="2602101"/>
            <a:chOff x="145491" y="1742318"/>
            <a:chExt cx="2602101" cy="2602101"/>
          </a:xfrm>
        </p:grpSpPr>
        <p:sp>
          <p:nvSpPr>
            <p:cNvPr id="46" name="星 16 45"/>
            <p:cNvSpPr/>
            <p:nvPr/>
          </p:nvSpPr>
          <p:spPr>
            <a:xfrm>
              <a:off x="145491" y="1742318"/>
              <a:ext cx="2602101" cy="2602101"/>
            </a:xfrm>
            <a:prstGeom prst="star16">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500" dirty="0">
                <a:latin typeface="HGP創英角ｺﾞｼｯｸUB" panose="020B0900000000000000" pitchFamily="50" charset="-128"/>
                <a:ea typeface="HGP創英角ｺﾞｼｯｸUB" panose="020B0900000000000000" pitchFamily="50" charset="-128"/>
              </a:endParaRPr>
            </a:p>
          </p:txBody>
        </p:sp>
        <p:sp>
          <p:nvSpPr>
            <p:cNvPr id="97" name="テキスト ボックス 96"/>
            <p:cNvSpPr txBox="1"/>
            <p:nvPr/>
          </p:nvSpPr>
          <p:spPr>
            <a:xfrm>
              <a:off x="615466" y="2526910"/>
              <a:ext cx="1748406" cy="261610"/>
            </a:xfrm>
            <a:prstGeom prst="rect">
              <a:avLst/>
            </a:prstGeom>
            <a:noFill/>
          </p:spPr>
          <p:txBody>
            <a:bodyPr wrap="square" rtlCol="0">
              <a:spAutoFit/>
            </a:bodyPr>
            <a:lstStyle/>
            <a:p>
              <a:pPr algn="dist"/>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rPr>
                <a:t>ど</a:t>
              </a:r>
              <a:r>
                <a:rPr kumimoji="1" lang="ja-JP" altLang="en-US" sz="400" dirty="0">
                  <a:solidFill>
                    <a:schemeClr val="bg1"/>
                  </a:solidFill>
                  <a:latin typeface="HGP創英角ｺﾞｼｯｸUB" panose="020B0900000000000000" pitchFamily="50" charset="-128"/>
                  <a:ea typeface="HGP創英角ｺﾞｼｯｸUB" panose="020B0900000000000000" pitchFamily="50" charset="-128"/>
                </a:rPr>
                <a:t>　</a:t>
              </a:r>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rPr>
                <a:t>しゃさいがい</a:t>
              </a:r>
            </a:p>
          </p:txBody>
        </p:sp>
        <p:sp>
          <p:nvSpPr>
            <p:cNvPr id="48" name="テキスト ボックス 47"/>
            <p:cNvSpPr txBox="1"/>
            <p:nvPr/>
          </p:nvSpPr>
          <p:spPr>
            <a:xfrm>
              <a:off x="456527" y="2680270"/>
              <a:ext cx="1980029" cy="630942"/>
            </a:xfrm>
            <a:prstGeom prst="rect">
              <a:avLst/>
            </a:prstGeom>
            <a:noFill/>
          </p:spPr>
          <p:txBody>
            <a:bodyPr wrap="none" rtlCol="0">
              <a:spAutoFit/>
            </a:bodyPr>
            <a:lstStyle/>
            <a:p>
              <a:r>
                <a:rPr kumimoji="1" lang="ja-JP" altLang="en-US" sz="3500" dirty="0">
                  <a:solidFill>
                    <a:schemeClr val="bg1"/>
                  </a:solidFill>
                  <a:latin typeface="HGP創英角ｺﾞｼｯｸUB" panose="020B0900000000000000" pitchFamily="50" charset="-128"/>
                  <a:ea typeface="HGP創英角ｺﾞｼｯｸUB" panose="020B0900000000000000" pitchFamily="50" charset="-128"/>
                </a:rPr>
                <a:t>土砂災害</a:t>
              </a:r>
            </a:p>
          </p:txBody>
        </p:sp>
      </p:grpSp>
      <p:grpSp>
        <p:nvGrpSpPr>
          <p:cNvPr id="50" name="グループ化 49"/>
          <p:cNvGrpSpPr/>
          <p:nvPr/>
        </p:nvGrpSpPr>
        <p:grpSpPr>
          <a:xfrm>
            <a:off x="5568874" y="1558555"/>
            <a:ext cx="2602101" cy="2602101"/>
            <a:chOff x="6505482" y="2425263"/>
            <a:chExt cx="2602101" cy="2602101"/>
          </a:xfrm>
        </p:grpSpPr>
        <p:sp>
          <p:nvSpPr>
            <p:cNvPr id="96" name="星 16 95"/>
            <p:cNvSpPr/>
            <p:nvPr/>
          </p:nvSpPr>
          <p:spPr>
            <a:xfrm>
              <a:off x="6505482" y="2425263"/>
              <a:ext cx="2602101" cy="2602101"/>
            </a:xfrm>
            <a:prstGeom prst="star16">
              <a:avLst/>
            </a:prstGeom>
            <a:solidFill>
              <a:srgbClr val="2B4E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500" dirty="0">
                <a:latin typeface="HGP創英角ｺﾞｼｯｸUB" panose="020B0900000000000000" pitchFamily="50" charset="-128"/>
                <a:ea typeface="HGP創英角ｺﾞｼｯｸUB" panose="020B0900000000000000" pitchFamily="50" charset="-128"/>
              </a:endParaRPr>
            </a:p>
          </p:txBody>
        </p:sp>
        <p:sp>
          <p:nvSpPr>
            <p:cNvPr id="99" name="テキスト ボックス 98"/>
            <p:cNvSpPr txBox="1"/>
            <p:nvPr/>
          </p:nvSpPr>
          <p:spPr>
            <a:xfrm>
              <a:off x="6888527" y="3233447"/>
              <a:ext cx="1854614" cy="261610"/>
            </a:xfrm>
            <a:prstGeom prst="rect">
              <a:avLst/>
            </a:prstGeom>
            <a:noFill/>
          </p:spPr>
          <p:txBody>
            <a:bodyPr wrap="square" rtlCol="0">
              <a:spAutoFit/>
            </a:bodyPr>
            <a:lstStyle/>
            <a:p>
              <a:pPr algn="dist"/>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rPr>
                <a:t>こうず</a:t>
              </a:r>
              <a:r>
                <a:rPr kumimoji="1" lang="ja-JP" altLang="en-US" sz="1100" dirty="0" err="1">
                  <a:solidFill>
                    <a:schemeClr val="bg1"/>
                  </a:solidFill>
                  <a:latin typeface="HGP創英角ｺﾞｼｯｸUB" panose="020B0900000000000000" pitchFamily="50" charset="-128"/>
                  <a:ea typeface="HGP創英角ｺﾞｼｯｸUB" panose="020B0900000000000000" pitchFamily="50" charset="-128"/>
                </a:rPr>
                <a:t>いさ</a:t>
              </a:r>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rPr>
                <a:t>いがい</a:t>
              </a:r>
            </a:p>
          </p:txBody>
        </p:sp>
        <p:sp>
          <p:nvSpPr>
            <p:cNvPr id="100" name="テキスト ボックス 99"/>
            <p:cNvSpPr txBox="1"/>
            <p:nvPr/>
          </p:nvSpPr>
          <p:spPr>
            <a:xfrm>
              <a:off x="6816518" y="3376904"/>
              <a:ext cx="1980029" cy="630942"/>
            </a:xfrm>
            <a:prstGeom prst="rect">
              <a:avLst/>
            </a:prstGeom>
            <a:noFill/>
          </p:spPr>
          <p:txBody>
            <a:bodyPr wrap="none" rtlCol="0">
              <a:spAutoFit/>
            </a:bodyPr>
            <a:lstStyle/>
            <a:p>
              <a:r>
                <a:rPr kumimoji="1" lang="ja-JP" altLang="en-US" sz="3500" dirty="0">
                  <a:solidFill>
                    <a:schemeClr val="bg1"/>
                  </a:solidFill>
                  <a:latin typeface="HGP創英角ｺﾞｼｯｸUB" panose="020B0900000000000000" pitchFamily="50" charset="-128"/>
                  <a:ea typeface="HGP創英角ｺﾞｼｯｸUB" panose="020B0900000000000000" pitchFamily="50" charset="-128"/>
                </a:rPr>
                <a:t>洪水災害</a:t>
              </a:r>
            </a:p>
          </p:txBody>
        </p:sp>
      </p:grpSp>
      <p:grpSp>
        <p:nvGrpSpPr>
          <p:cNvPr id="102" name="グループ化 101"/>
          <p:cNvGrpSpPr/>
          <p:nvPr/>
        </p:nvGrpSpPr>
        <p:grpSpPr>
          <a:xfrm>
            <a:off x="0" y="5037242"/>
            <a:ext cx="9144000" cy="1657845"/>
            <a:chOff x="0" y="5037242"/>
            <a:chExt cx="9144000" cy="1657845"/>
          </a:xfrm>
        </p:grpSpPr>
        <p:sp>
          <p:nvSpPr>
            <p:cNvPr id="103" name="正方形/長方形 102"/>
            <p:cNvSpPr/>
            <p:nvPr/>
          </p:nvSpPr>
          <p:spPr>
            <a:xfrm>
              <a:off x="489253" y="5338119"/>
              <a:ext cx="8165495" cy="135696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テキスト ボックス 103"/>
            <p:cNvSpPr txBox="1"/>
            <p:nvPr/>
          </p:nvSpPr>
          <p:spPr>
            <a:xfrm>
              <a:off x="0" y="5577601"/>
              <a:ext cx="9144000" cy="861774"/>
            </a:xfrm>
            <a:prstGeom prst="rect">
              <a:avLst/>
            </a:prstGeom>
            <a:noFill/>
          </p:spPr>
          <p:txBody>
            <a:bodyPr wrap="square" rtlCol="0">
              <a:spAutoFit/>
            </a:bodyPr>
            <a:lstStyle/>
            <a:p>
              <a:pPr algn="ctr">
                <a:lnSpc>
                  <a:spcPts val="6000"/>
                </a:lnSpc>
              </a:pPr>
              <a:r>
                <a:rPr kumimoji="1" lang="ja-JP" altLang="en-US" sz="4500" dirty="0">
                  <a:effectLst/>
                  <a:latin typeface="HGP創英角ｺﾞｼｯｸUB" panose="020B0900000000000000" pitchFamily="50" charset="-128"/>
                  <a:ea typeface="HGP創英角ｺﾞｼｯｸUB" panose="020B0900000000000000" pitchFamily="50" charset="-128"/>
                </a:rPr>
                <a:t>どんな</a:t>
              </a:r>
              <a:r>
                <a:rPr kumimoji="1" lang="ja-JP" altLang="en-US" sz="5500" dirty="0">
                  <a:effectLst/>
                  <a:latin typeface="HGP創英角ｺﾞｼｯｸUB" panose="020B0900000000000000" pitchFamily="50" charset="-128"/>
                  <a:ea typeface="HGP創英角ｺﾞｼｯｸUB" panose="020B0900000000000000" pitchFamily="50" charset="-128"/>
                </a:rPr>
                <a:t>災害</a:t>
              </a:r>
              <a:r>
                <a:rPr kumimoji="1" lang="ja-JP" altLang="en-US" sz="4500" dirty="0">
                  <a:effectLst/>
                  <a:latin typeface="HGP創英角ｺﾞｼｯｸUB" panose="020B0900000000000000" pitchFamily="50" charset="-128"/>
                  <a:ea typeface="HGP創英角ｺﾞｼｯｸUB" panose="020B0900000000000000" pitchFamily="50" charset="-128"/>
                </a:rPr>
                <a:t>が起きますか？</a:t>
              </a:r>
              <a:endParaRPr kumimoji="1" lang="en-US" altLang="ja-JP" sz="4500" dirty="0">
                <a:effectLst/>
                <a:latin typeface="HGP創英角ｺﾞｼｯｸUB" panose="020B0900000000000000" pitchFamily="50" charset="-128"/>
                <a:ea typeface="HGP創英角ｺﾞｼｯｸUB" panose="020B0900000000000000" pitchFamily="50" charset="-128"/>
              </a:endParaRPr>
            </a:p>
          </p:txBody>
        </p:sp>
        <p:sp>
          <p:nvSpPr>
            <p:cNvPr id="105" name="二等辺三角形 104"/>
            <p:cNvSpPr/>
            <p:nvPr/>
          </p:nvSpPr>
          <p:spPr>
            <a:xfrm>
              <a:off x="4405313" y="5037242"/>
              <a:ext cx="333375" cy="345981"/>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4" name="正方形/長方形 63"/>
          <p:cNvSpPr/>
          <p:nvPr/>
        </p:nvSpPr>
        <p:spPr>
          <a:xfrm>
            <a:off x="6723564" y="5047110"/>
            <a:ext cx="1981633" cy="215444"/>
          </a:xfrm>
          <a:prstGeom prst="rect">
            <a:avLst/>
          </a:prstGeom>
        </p:spPr>
        <p:txBody>
          <a:bodyPr wrap="none">
            <a:spAutoFit/>
          </a:bodyPr>
          <a:lstStyle/>
          <a:p>
            <a:r>
              <a:rPr lang="ja-JP" altLang="en-US" sz="800" dirty="0">
                <a:latin typeface="MS PGothic" panose="020B0600070205080204" pitchFamily="50" charset="-128"/>
                <a:ea typeface="MS PGothic" panose="020B0600070205080204" pitchFamily="50" charset="-128"/>
              </a:rPr>
              <a:t>イラスト｜国土交通省都市局 都市計画課</a:t>
            </a:r>
            <a:endParaRPr lang="en-US" altLang="ja-JP" sz="800" dirty="0">
              <a:latin typeface="MS PGothic" panose="020B0600070205080204" pitchFamily="50" charset="-128"/>
              <a:ea typeface="MS PGothic" panose="020B0600070205080204" pitchFamily="50" charset="-128"/>
            </a:endParaRPr>
          </a:p>
        </p:txBody>
      </p:sp>
      <p:grpSp>
        <p:nvGrpSpPr>
          <p:cNvPr id="2" name="グループ化 1">
            <a:extLst>
              <a:ext uri="{FF2B5EF4-FFF2-40B4-BE49-F238E27FC236}">
                <a16:creationId xmlns:a16="http://schemas.microsoft.com/office/drawing/2014/main" id="{B42A6E82-8C2B-F5FE-57AB-C816A4F00A2B}"/>
              </a:ext>
            </a:extLst>
          </p:cNvPr>
          <p:cNvGrpSpPr/>
          <p:nvPr/>
        </p:nvGrpSpPr>
        <p:grpSpPr>
          <a:xfrm>
            <a:off x="290287" y="5535"/>
            <a:ext cx="4375370" cy="887916"/>
            <a:chOff x="290287" y="5535"/>
            <a:chExt cx="4375370" cy="887916"/>
          </a:xfrm>
        </p:grpSpPr>
        <p:sp>
          <p:nvSpPr>
            <p:cNvPr id="5" name="角丸四角形 80">
              <a:extLst>
                <a:ext uri="{FF2B5EF4-FFF2-40B4-BE49-F238E27FC236}">
                  <a16:creationId xmlns:a16="http://schemas.microsoft.com/office/drawing/2014/main" id="{86C28FDA-AF71-A63E-C199-DE86AED5E1FF}"/>
                </a:ext>
              </a:extLst>
            </p:cNvPr>
            <p:cNvSpPr/>
            <p:nvPr/>
          </p:nvSpPr>
          <p:spPr>
            <a:xfrm>
              <a:off x="290287" y="81270"/>
              <a:ext cx="4375370" cy="81218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C1D4BD5B-C497-CDFC-9076-2FEC5DEFC6A0}"/>
                </a:ext>
              </a:extLst>
            </p:cNvPr>
            <p:cNvSpPr txBox="1"/>
            <p:nvPr/>
          </p:nvSpPr>
          <p:spPr>
            <a:xfrm>
              <a:off x="614827" y="191749"/>
              <a:ext cx="3363421" cy="630942"/>
            </a:xfrm>
            <a:prstGeom prst="rect">
              <a:avLst/>
            </a:prstGeom>
            <a:noFill/>
          </p:spPr>
          <p:txBody>
            <a:bodyPr wrap="none" rtlCol="0">
              <a:spAutoFit/>
            </a:bodyPr>
            <a:lstStyle/>
            <a:p>
              <a:r>
                <a:rPr kumimoji="1" lang="ja-JP" altLang="en-US" sz="35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大雨が降ると・・・</a:t>
              </a:r>
              <a:endParaRPr kumimoji="1" lang="en-US" altLang="ja-JP" sz="35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endParaRPr>
            </a:p>
          </p:txBody>
        </p:sp>
        <p:sp>
          <p:nvSpPr>
            <p:cNvPr id="7" name="テキスト ボックス 6">
              <a:extLst>
                <a:ext uri="{FF2B5EF4-FFF2-40B4-BE49-F238E27FC236}">
                  <a16:creationId xmlns:a16="http://schemas.microsoft.com/office/drawing/2014/main" id="{BC56E11A-F7CF-10E5-62AD-AA394E9383FD}"/>
                </a:ext>
              </a:extLst>
            </p:cNvPr>
            <p:cNvSpPr txBox="1"/>
            <p:nvPr/>
          </p:nvSpPr>
          <p:spPr>
            <a:xfrm>
              <a:off x="2037746" y="5535"/>
              <a:ext cx="375424" cy="338554"/>
            </a:xfrm>
            <a:prstGeom prst="rect">
              <a:avLst/>
            </a:prstGeom>
            <a:noFill/>
          </p:spPr>
          <p:txBody>
            <a:bodyPr wrap="none" rtlCol="0">
              <a:spAutoFit/>
            </a:bodyPr>
            <a:lstStyle/>
            <a:p>
              <a:r>
                <a:rPr kumimoji="1" lang="ja-JP" altLang="en-US" sz="16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ふ</a:t>
              </a:r>
            </a:p>
          </p:txBody>
        </p:sp>
      </p:grpSp>
      <p:sp>
        <p:nvSpPr>
          <p:cNvPr id="14" name="テキスト ボックス 13">
            <a:extLst>
              <a:ext uri="{FF2B5EF4-FFF2-40B4-BE49-F238E27FC236}">
                <a16:creationId xmlns:a16="http://schemas.microsoft.com/office/drawing/2014/main" id="{DC8B7133-976F-95DD-5097-2FA7997E7FBC}"/>
              </a:ext>
            </a:extLst>
          </p:cNvPr>
          <p:cNvSpPr txBox="1"/>
          <p:nvPr/>
        </p:nvSpPr>
        <p:spPr>
          <a:xfrm>
            <a:off x="2831690" y="5400366"/>
            <a:ext cx="1345346" cy="338554"/>
          </a:xfrm>
          <a:prstGeom prst="rect">
            <a:avLst/>
          </a:prstGeom>
          <a:noFill/>
        </p:spPr>
        <p:txBody>
          <a:bodyPr wrap="square" rtlCol="0">
            <a:spAutoFit/>
          </a:bodyPr>
          <a:lstStyle/>
          <a:p>
            <a:pPr algn="dist"/>
            <a:r>
              <a:rPr kumimoji="1" lang="ja-JP" altLang="en-US" sz="1600" dirty="0">
                <a:latin typeface="HGP創英角ｺﾞｼｯｸUB" panose="020B0900000000000000" pitchFamily="50" charset="-128"/>
                <a:ea typeface="HGP創英角ｺﾞｼｯｸUB" panose="020B0900000000000000" pitchFamily="50" charset="-128"/>
              </a:rPr>
              <a:t>さいがい</a:t>
            </a:r>
          </a:p>
        </p:txBody>
      </p:sp>
    </p:spTree>
    <p:extLst>
      <p:ext uri="{BB962C8B-B14F-4D97-AF65-F5344CB8AC3E}">
        <p14:creationId xmlns:p14="http://schemas.microsoft.com/office/powerpoint/2010/main" val="3248212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down)">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wipe(down)">
                                      <p:cBhvr>
                                        <p:cTn id="1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24C545B7-4A76-41C6-A249-81AA962B1F89}" type="slidenum">
              <a:rPr lang="ja-JP" altLang="en-US" smtClean="0"/>
              <a:pPr/>
              <a:t>30</a:t>
            </a:fld>
            <a:endParaRPr lang="ja-JP" altLang="en-US"/>
          </a:p>
        </p:txBody>
      </p:sp>
      <p:pic>
        <p:nvPicPr>
          <p:cNvPr id="20" name="図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8375" y="2818747"/>
            <a:ext cx="3537437" cy="3537437"/>
          </a:xfrm>
          <a:prstGeom prst="rect">
            <a:avLst/>
          </a:prstGeom>
        </p:spPr>
      </p:pic>
      <p:grpSp>
        <p:nvGrpSpPr>
          <p:cNvPr id="4" name="グループ化 3"/>
          <p:cNvGrpSpPr/>
          <p:nvPr/>
        </p:nvGrpSpPr>
        <p:grpSpPr>
          <a:xfrm>
            <a:off x="5583238" y="1292380"/>
            <a:ext cx="2532062" cy="1811982"/>
            <a:chOff x="5583238" y="798689"/>
            <a:chExt cx="2532062" cy="1811982"/>
          </a:xfrm>
        </p:grpSpPr>
        <p:sp>
          <p:nvSpPr>
            <p:cNvPr id="45" name="フリーフォーム 44"/>
            <p:cNvSpPr/>
            <p:nvPr/>
          </p:nvSpPr>
          <p:spPr>
            <a:xfrm flipV="1">
              <a:off x="5583238" y="798689"/>
              <a:ext cx="2514600" cy="1811982"/>
            </a:xfrm>
            <a:custGeom>
              <a:avLst/>
              <a:gdLst>
                <a:gd name="connsiteX0" fmla="*/ 1257301 w 2514600"/>
                <a:gd name="connsiteY0" fmla="*/ 0 h 1811982"/>
                <a:gd name="connsiteX1" fmla="*/ 1372919 w 2514600"/>
                <a:gd name="connsiteY1" fmla="*/ 326082 h 1811982"/>
                <a:gd name="connsiteX2" fmla="*/ 2266945 w 2514600"/>
                <a:gd name="connsiteY2" fmla="*/ 326082 h 1811982"/>
                <a:gd name="connsiteX3" fmla="*/ 2514600 w 2514600"/>
                <a:gd name="connsiteY3" fmla="*/ 573737 h 1811982"/>
                <a:gd name="connsiteX4" fmla="*/ 2514600 w 2514600"/>
                <a:gd name="connsiteY4" fmla="*/ 1564327 h 1811982"/>
                <a:gd name="connsiteX5" fmla="*/ 2266945 w 2514600"/>
                <a:gd name="connsiteY5" fmla="*/ 1811982 h 1811982"/>
                <a:gd name="connsiteX6" fmla="*/ 247655 w 2514600"/>
                <a:gd name="connsiteY6" fmla="*/ 1811982 h 1811982"/>
                <a:gd name="connsiteX7" fmla="*/ 0 w 2514600"/>
                <a:gd name="connsiteY7" fmla="*/ 1564327 h 1811982"/>
                <a:gd name="connsiteX8" fmla="*/ 0 w 2514600"/>
                <a:gd name="connsiteY8" fmla="*/ 573737 h 1811982"/>
                <a:gd name="connsiteX9" fmla="*/ 247655 w 2514600"/>
                <a:gd name="connsiteY9" fmla="*/ 326082 h 1811982"/>
                <a:gd name="connsiteX10" fmla="*/ 1141682 w 2514600"/>
                <a:gd name="connsiteY10" fmla="*/ 326082 h 181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14600" h="1811982">
                  <a:moveTo>
                    <a:pt x="1257301" y="0"/>
                  </a:moveTo>
                  <a:lnTo>
                    <a:pt x="1372919" y="326082"/>
                  </a:lnTo>
                  <a:lnTo>
                    <a:pt x="2266945" y="326082"/>
                  </a:lnTo>
                  <a:cubicBezTo>
                    <a:pt x="2403721" y="326082"/>
                    <a:pt x="2514600" y="436961"/>
                    <a:pt x="2514600" y="573737"/>
                  </a:cubicBezTo>
                  <a:lnTo>
                    <a:pt x="2514600" y="1564327"/>
                  </a:lnTo>
                  <a:cubicBezTo>
                    <a:pt x="2514600" y="1701103"/>
                    <a:pt x="2403721" y="1811982"/>
                    <a:pt x="2266945" y="1811982"/>
                  </a:cubicBezTo>
                  <a:lnTo>
                    <a:pt x="247655" y="1811982"/>
                  </a:lnTo>
                  <a:cubicBezTo>
                    <a:pt x="110879" y="1811982"/>
                    <a:pt x="0" y="1701103"/>
                    <a:pt x="0" y="1564327"/>
                  </a:cubicBezTo>
                  <a:lnTo>
                    <a:pt x="0" y="573737"/>
                  </a:lnTo>
                  <a:cubicBezTo>
                    <a:pt x="0" y="436961"/>
                    <a:pt x="110879" y="326082"/>
                    <a:pt x="247655" y="326082"/>
                  </a:cubicBezTo>
                  <a:lnTo>
                    <a:pt x="1141682" y="32608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32" name="テキスト ボックス 31"/>
            <p:cNvSpPr txBox="1"/>
            <p:nvPr/>
          </p:nvSpPr>
          <p:spPr>
            <a:xfrm>
              <a:off x="5689636" y="892720"/>
              <a:ext cx="2425664" cy="1200329"/>
            </a:xfrm>
            <a:prstGeom prst="rect">
              <a:avLst/>
            </a:prstGeom>
            <a:noFill/>
          </p:spPr>
          <p:txBody>
            <a:bodyPr wrap="none" rtlCol="0">
              <a:spAutoFit/>
            </a:bodyPr>
            <a:lstStyle/>
            <a:p>
              <a:r>
                <a:rPr kumimoji="1" lang="ja-JP" altLang="en-US" sz="2400" dirty="0">
                  <a:latin typeface="HGP創英角ｺﾞｼｯｸUB" panose="020B0900000000000000" pitchFamily="50" charset="-128"/>
                  <a:ea typeface="HGP創英角ｺﾞｼｯｸUB" panose="020B0900000000000000" pitchFamily="50" charset="-128"/>
                </a:rPr>
                <a:t>がけから</a:t>
              </a:r>
              <a:endParaRPr kumimoji="1" lang="en-US" altLang="ja-JP" sz="2400" dirty="0">
                <a:latin typeface="HGP創英角ｺﾞｼｯｸUB" panose="020B0900000000000000" pitchFamily="50" charset="-128"/>
                <a:ea typeface="HGP創英角ｺﾞｼｯｸUB" panose="020B0900000000000000" pitchFamily="50" charset="-128"/>
              </a:endParaRPr>
            </a:p>
            <a:p>
              <a:r>
                <a:rPr kumimoji="1" lang="ja-JP" altLang="en-US" sz="2400" dirty="0">
                  <a:latin typeface="HGP創英角ｺﾞｼｯｸUB" panose="020B0900000000000000" pitchFamily="50" charset="-128"/>
                  <a:ea typeface="HGP創英角ｺﾞｼｯｸUB" panose="020B0900000000000000" pitchFamily="50" charset="-128"/>
                </a:rPr>
                <a:t>小石がパラパラと</a:t>
              </a:r>
              <a:endParaRPr kumimoji="1" lang="en-US" altLang="ja-JP" sz="2400" dirty="0">
                <a:latin typeface="HGP創英角ｺﾞｼｯｸUB" panose="020B0900000000000000" pitchFamily="50" charset="-128"/>
                <a:ea typeface="HGP創英角ｺﾞｼｯｸUB" panose="020B0900000000000000" pitchFamily="50" charset="-128"/>
              </a:endParaRPr>
            </a:p>
            <a:p>
              <a:r>
                <a:rPr kumimoji="1" lang="ja-JP" altLang="en-US" sz="2400" dirty="0">
                  <a:latin typeface="HGP創英角ｺﾞｼｯｸUB" panose="020B0900000000000000" pitchFamily="50" charset="-128"/>
                  <a:ea typeface="HGP創英角ｺﾞｼｯｸUB" panose="020B0900000000000000" pitchFamily="50" charset="-128"/>
                </a:rPr>
                <a:t>落ちてくる。</a:t>
              </a:r>
            </a:p>
          </p:txBody>
        </p:sp>
      </p:grpSp>
      <p:sp>
        <p:nvSpPr>
          <p:cNvPr id="22" name="正方形/長方形 21"/>
          <p:cNvSpPr/>
          <p:nvPr/>
        </p:nvSpPr>
        <p:spPr>
          <a:xfrm>
            <a:off x="4040675" y="6556204"/>
            <a:ext cx="4851008" cy="215444"/>
          </a:xfrm>
          <a:prstGeom prst="rect">
            <a:avLst/>
          </a:prstGeom>
        </p:spPr>
        <p:txBody>
          <a:bodyPr wrap="none">
            <a:spAutoFit/>
          </a:bodyPr>
          <a:lstStyle/>
          <a:p>
            <a:r>
              <a:rPr lang="ja-JP" altLang="en-US" sz="800" dirty="0">
                <a:latin typeface="MS PGothic" panose="020B0600070205080204" pitchFamily="50" charset="-128"/>
                <a:ea typeface="MS PGothic" panose="020B0600070205080204" pitchFamily="50" charset="-128"/>
              </a:rPr>
              <a:t>イラスト｜関東地方整備局ホームページ </a:t>
            </a:r>
            <a:r>
              <a:rPr lang="ja-JP" altLang="en-US" sz="800" dirty="0"/>
              <a:t>http://www.ktr.mlit.go.jp/river/bousai/river_bousai00000016.html </a:t>
            </a:r>
            <a:r>
              <a:rPr lang="ja-JP" altLang="en-US" sz="800" dirty="0">
                <a:latin typeface="MS PGothic" panose="020B0600070205080204" pitchFamily="50" charset="-128"/>
                <a:ea typeface="MS PGothic" panose="020B0600070205080204" pitchFamily="50" charset="-128"/>
              </a:rPr>
              <a:t>　</a:t>
            </a:r>
            <a:endParaRPr lang="en-US" altLang="ja-JP" sz="800" dirty="0">
              <a:latin typeface="MS PGothic" panose="020B0600070205080204" pitchFamily="50" charset="-128"/>
              <a:ea typeface="MS PGothic" panose="020B0600070205080204" pitchFamily="50" charset="-128"/>
            </a:endParaRPr>
          </a:p>
        </p:txBody>
      </p:sp>
      <p:pic>
        <p:nvPicPr>
          <p:cNvPr id="10" name="図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238" y="2818747"/>
            <a:ext cx="3537437" cy="3537437"/>
          </a:xfrm>
          <a:prstGeom prst="rect">
            <a:avLst/>
          </a:prstGeom>
        </p:spPr>
      </p:pic>
      <p:grpSp>
        <p:nvGrpSpPr>
          <p:cNvPr id="8" name="グループ化 7">
            <a:extLst>
              <a:ext uri="{FF2B5EF4-FFF2-40B4-BE49-F238E27FC236}">
                <a16:creationId xmlns:a16="http://schemas.microsoft.com/office/drawing/2014/main" id="{67D7BA94-C65F-EB5A-8805-F9C29945FEBE}"/>
              </a:ext>
            </a:extLst>
          </p:cNvPr>
          <p:cNvGrpSpPr/>
          <p:nvPr/>
        </p:nvGrpSpPr>
        <p:grpSpPr>
          <a:xfrm>
            <a:off x="121892" y="112890"/>
            <a:ext cx="9129683" cy="1070937"/>
            <a:chOff x="121892" y="112890"/>
            <a:chExt cx="9129683" cy="1070937"/>
          </a:xfrm>
        </p:grpSpPr>
        <p:sp>
          <p:nvSpPr>
            <p:cNvPr id="17" name="テキスト ボックス 16"/>
            <p:cNvSpPr txBox="1"/>
            <p:nvPr/>
          </p:nvSpPr>
          <p:spPr>
            <a:xfrm>
              <a:off x="144868" y="151904"/>
              <a:ext cx="906806" cy="523220"/>
            </a:xfrm>
            <a:prstGeom prst="rect">
              <a:avLst/>
            </a:prstGeom>
            <a:noFill/>
          </p:spPr>
          <p:txBody>
            <a:bodyPr wrap="square" rtlCol="0">
              <a:spAutoFit/>
            </a:bodyPr>
            <a:lstStyle/>
            <a:p>
              <a:r>
                <a:rPr kumimoji="1" lang="ja-JP" altLang="en-US" sz="2800" dirty="0">
                  <a:effectLst/>
                  <a:latin typeface="HGP創英角ｺﾞｼｯｸUB" panose="020B0900000000000000" pitchFamily="50" charset="-128"/>
                  <a:ea typeface="HGP創英角ｺﾞｼｯｸUB" panose="020B0900000000000000" pitchFamily="50" charset="-128"/>
                </a:rPr>
                <a:t>解説　</a:t>
              </a:r>
              <a:endParaRPr kumimoji="1" lang="en-US" altLang="ja-JP" sz="2800" dirty="0">
                <a:effectLst/>
                <a:latin typeface="HGP創英角ｺﾞｼｯｸUB" panose="020B0900000000000000" pitchFamily="50" charset="-128"/>
                <a:ea typeface="HGP創英角ｺﾞｼｯｸUB" panose="020B0900000000000000" pitchFamily="50" charset="-128"/>
              </a:endParaRPr>
            </a:p>
          </p:txBody>
        </p:sp>
        <p:sp>
          <p:nvSpPr>
            <p:cNvPr id="18" name="テキスト ボックス 17"/>
            <p:cNvSpPr txBox="1"/>
            <p:nvPr/>
          </p:nvSpPr>
          <p:spPr>
            <a:xfrm>
              <a:off x="256756" y="112890"/>
              <a:ext cx="666880" cy="153888"/>
            </a:xfrm>
            <a:prstGeom prst="rect">
              <a:avLst/>
            </a:prstGeom>
            <a:noFill/>
          </p:spPr>
          <p:txBody>
            <a:bodyPr wrap="square" lIns="0" tIns="0" rIns="0" bIns="0" rtlCol="0" anchor="ctr" anchorCtr="0">
              <a:spAutoFit/>
            </a:bodyPr>
            <a:lstStyle/>
            <a:p>
              <a:pPr algn="dist"/>
              <a:r>
                <a:rPr kumimoji="1" lang="ja-JP" altLang="en-US" sz="1000" dirty="0">
                  <a:latin typeface="HGP創英角ｺﾞｼｯｸUB" panose="020B0900000000000000" pitchFamily="50" charset="-128"/>
                  <a:ea typeface="HGP創英角ｺﾞｼｯｸUB" panose="020B0900000000000000" pitchFamily="50" charset="-128"/>
                </a:rPr>
                <a:t>かいせつ</a:t>
              </a:r>
            </a:p>
          </p:txBody>
        </p:sp>
        <p:sp>
          <p:nvSpPr>
            <p:cNvPr id="19" name="テキスト ボックス 18"/>
            <p:cNvSpPr txBox="1"/>
            <p:nvPr/>
          </p:nvSpPr>
          <p:spPr>
            <a:xfrm>
              <a:off x="121892" y="648359"/>
              <a:ext cx="9129683" cy="535468"/>
            </a:xfrm>
            <a:prstGeom prst="rect">
              <a:avLst/>
            </a:prstGeom>
            <a:noFill/>
          </p:spPr>
          <p:txBody>
            <a:bodyPr wrap="square" rtlCol="0">
              <a:spAutoFit/>
            </a:bodyPr>
            <a:lstStyle/>
            <a:p>
              <a:pPr>
                <a:lnSpc>
                  <a:spcPts val="4000"/>
                </a:lnSpc>
              </a:pPr>
              <a:r>
                <a:rPr kumimoji="1" lang="ja-JP" altLang="en-US" sz="2600" dirty="0">
                  <a:latin typeface="HGP創英角ｺﾞｼｯｸUB" panose="020B0900000000000000" pitchFamily="50" charset="-128"/>
                  <a:ea typeface="HGP創英角ｺﾞｼｯｸUB" panose="020B0900000000000000" pitchFamily="50" charset="-128"/>
                </a:rPr>
                <a:t>他にも</a:t>
              </a:r>
              <a:r>
                <a:rPr kumimoji="1" lang="ja-JP" altLang="en-US" sz="2600" dirty="0">
                  <a:solidFill>
                    <a:srgbClr val="B52F25"/>
                  </a:solidFill>
                  <a:latin typeface="HGP創英角ｺﾞｼｯｸUB" panose="020B0900000000000000" pitchFamily="50" charset="-128"/>
                  <a:ea typeface="HGP創英角ｺﾞｼｯｸUB" panose="020B0900000000000000" pitchFamily="50" charset="-128"/>
                </a:rPr>
                <a:t>土砂災害の前ぶれ（前兆現象）</a:t>
              </a:r>
              <a:r>
                <a:rPr kumimoji="1" lang="ja-JP" altLang="en-US" sz="2600" dirty="0">
                  <a:latin typeface="HGP創英角ｺﾞｼｯｸUB" panose="020B0900000000000000" pitchFamily="50" charset="-128"/>
                  <a:ea typeface="HGP創英角ｺﾞｼｯｸUB" panose="020B0900000000000000" pitchFamily="50" charset="-128"/>
                </a:rPr>
                <a:t>にはこんなことがあります。</a:t>
              </a:r>
              <a:endParaRPr kumimoji="1" lang="en-US" altLang="ja-JP" sz="2600" dirty="0">
                <a:effectLst/>
                <a:latin typeface="HGP創英角ｺﾞｼｯｸUB" panose="020B0900000000000000" pitchFamily="50" charset="-128"/>
                <a:ea typeface="HGP創英角ｺﾞｼｯｸUB" panose="020B0900000000000000" pitchFamily="50" charset="-128"/>
              </a:endParaRPr>
            </a:p>
          </p:txBody>
        </p:sp>
        <p:sp>
          <p:nvSpPr>
            <p:cNvPr id="25" name="テキスト ボックス 24"/>
            <p:cNvSpPr txBox="1"/>
            <p:nvPr/>
          </p:nvSpPr>
          <p:spPr>
            <a:xfrm>
              <a:off x="1249526" y="626648"/>
              <a:ext cx="1188000" cy="169277"/>
            </a:xfrm>
            <a:prstGeom prst="rect">
              <a:avLst/>
            </a:prstGeom>
            <a:noFill/>
          </p:spPr>
          <p:txBody>
            <a:bodyPr wrap="square" lIns="0" tIns="0" rIns="0" bIns="0" rtlCol="0" anchor="ctr" anchorCtr="0">
              <a:spAutoFit/>
            </a:bodyPr>
            <a:lstStyle/>
            <a:p>
              <a:pPr algn="dist"/>
              <a:r>
                <a:rPr kumimoji="1" lang="ja-JP" altLang="en-US" sz="1100" dirty="0">
                  <a:solidFill>
                    <a:srgbClr val="B52F25"/>
                  </a:solidFill>
                  <a:latin typeface="HGP創英角ｺﾞｼｯｸUB" panose="020B0900000000000000" pitchFamily="50" charset="-128"/>
                  <a:ea typeface="HGP創英角ｺﾞｼｯｸUB" panose="020B0900000000000000" pitchFamily="50" charset="-128"/>
                </a:rPr>
                <a:t>ど</a:t>
              </a:r>
              <a:r>
                <a:rPr kumimoji="1" lang="ja-JP" altLang="en-US" sz="700" dirty="0">
                  <a:solidFill>
                    <a:srgbClr val="B52F25"/>
                  </a:solidFill>
                  <a:latin typeface="HGP創英角ｺﾞｼｯｸUB" panose="020B0900000000000000" pitchFamily="50" charset="-128"/>
                  <a:ea typeface="HGP創英角ｺﾞｼｯｸUB" panose="020B0900000000000000" pitchFamily="50" charset="-128"/>
                </a:rPr>
                <a:t>　</a:t>
              </a:r>
              <a:r>
                <a:rPr kumimoji="1" lang="ja-JP" altLang="en-US" sz="1100" dirty="0">
                  <a:solidFill>
                    <a:srgbClr val="B52F25"/>
                  </a:solidFill>
                  <a:latin typeface="HGP創英角ｺﾞｼｯｸUB" panose="020B0900000000000000" pitchFamily="50" charset="-128"/>
                  <a:ea typeface="HGP創英角ｺﾞｼｯｸUB" panose="020B0900000000000000" pitchFamily="50" charset="-128"/>
                </a:rPr>
                <a:t>しゃさいがい</a:t>
              </a:r>
            </a:p>
          </p:txBody>
        </p:sp>
        <p:sp>
          <p:nvSpPr>
            <p:cNvPr id="6" name="テキスト ボックス 5">
              <a:extLst>
                <a:ext uri="{FF2B5EF4-FFF2-40B4-BE49-F238E27FC236}">
                  <a16:creationId xmlns:a16="http://schemas.microsoft.com/office/drawing/2014/main" id="{3CF5FD26-056B-E017-F9AD-BA690A7AF786}"/>
                </a:ext>
              </a:extLst>
            </p:cNvPr>
            <p:cNvSpPr txBox="1"/>
            <p:nvPr/>
          </p:nvSpPr>
          <p:spPr>
            <a:xfrm>
              <a:off x="3888112" y="622047"/>
              <a:ext cx="1296000" cy="169277"/>
            </a:xfrm>
            <a:prstGeom prst="rect">
              <a:avLst/>
            </a:prstGeom>
            <a:noFill/>
          </p:spPr>
          <p:txBody>
            <a:bodyPr wrap="square" lIns="0" tIns="0" rIns="0" bIns="0" rtlCol="0" anchor="ctr" anchorCtr="0">
              <a:spAutoFit/>
            </a:bodyPr>
            <a:lstStyle/>
            <a:p>
              <a:pPr algn="dist"/>
              <a:r>
                <a:rPr kumimoji="1" lang="ja-JP" altLang="en-US" sz="1100" dirty="0">
                  <a:solidFill>
                    <a:srgbClr val="B52F25"/>
                  </a:solidFill>
                  <a:latin typeface="HGP創英角ｺﾞｼｯｸUB" panose="020B0900000000000000" pitchFamily="50" charset="-128"/>
                  <a:ea typeface="HGP創英角ｺﾞｼｯｸUB" panose="020B0900000000000000" pitchFamily="50" charset="-128"/>
                </a:rPr>
                <a:t>ぜんちょうげんしょう</a:t>
              </a:r>
            </a:p>
          </p:txBody>
        </p:sp>
      </p:grpSp>
      <p:sp>
        <p:nvSpPr>
          <p:cNvPr id="33" name="テキスト ボックス 32"/>
          <p:cNvSpPr txBox="1"/>
          <p:nvPr/>
        </p:nvSpPr>
        <p:spPr>
          <a:xfrm>
            <a:off x="8375147" y="5694500"/>
            <a:ext cx="705642" cy="461665"/>
          </a:xfrm>
          <a:prstGeom prst="rect">
            <a:avLst/>
          </a:prstGeom>
          <a:noFill/>
        </p:spPr>
        <p:txBody>
          <a:bodyPr wrap="none" rtlCol="0">
            <a:spAutoFit/>
          </a:bodyPr>
          <a:lstStyle/>
          <a:p>
            <a:r>
              <a:rPr kumimoji="1" lang="ja-JP" altLang="en-US" sz="2400" dirty="0">
                <a:latin typeface="HGP創英角ｺﾞｼｯｸUB" panose="020B0900000000000000" pitchFamily="50" charset="-128"/>
                <a:ea typeface="HGP創英角ｺﾞｼｯｸUB" panose="020B0900000000000000" pitchFamily="50" charset="-128"/>
              </a:rPr>
              <a:t>など</a:t>
            </a:r>
          </a:p>
        </p:txBody>
      </p:sp>
      <p:grpSp>
        <p:nvGrpSpPr>
          <p:cNvPr id="9" name="グループ化 8">
            <a:extLst>
              <a:ext uri="{FF2B5EF4-FFF2-40B4-BE49-F238E27FC236}">
                <a16:creationId xmlns:a16="http://schemas.microsoft.com/office/drawing/2014/main" id="{7995860B-C6C7-BE14-6992-BC977283F0D0}"/>
              </a:ext>
            </a:extLst>
          </p:cNvPr>
          <p:cNvGrpSpPr/>
          <p:nvPr/>
        </p:nvGrpSpPr>
        <p:grpSpPr>
          <a:xfrm>
            <a:off x="1014656" y="1292380"/>
            <a:ext cx="2514600" cy="1811982"/>
            <a:chOff x="1014656" y="1292380"/>
            <a:chExt cx="2514600" cy="1811982"/>
          </a:xfrm>
        </p:grpSpPr>
        <p:grpSp>
          <p:nvGrpSpPr>
            <p:cNvPr id="5" name="グループ化 4"/>
            <p:cNvGrpSpPr/>
            <p:nvPr/>
          </p:nvGrpSpPr>
          <p:grpSpPr>
            <a:xfrm>
              <a:off x="1014656" y="1292380"/>
              <a:ext cx="2514600" cy="1811982"/>
              <a:chOff x="1014656" y="798689"/>
              <a:chExt cx="2514600" cy="1811982"/>
            </a:xfrm>
          </p:grpSpPr>
          <p:grpSp>
            <p:nvGrpSpPr>
              <p:cNvPr id="3" name="グループ化 2"/>
              <p:cNvGrpSpPr/>
              <p:nvPr/>
            </p:nvGrpSpPr>
            <p:grpSpPr>
              <a:xfrm>
                <a:off x="1014656" y="798689"/>
                <a:ext cx="2514600" cy="1811982"/>
                <a:chOff x="1014656" y="798689"/>
                <a:chExt cx="2514600" cy="1811982"/>
              </a:xfrm>
            </p:grpSpPr>
            <p:sp>
              <p:nvSpPr>
                <p:cNvPr id="44" name="フリーフォーム 43"/>
                <p:cNvSpPr/>
                <p:nvPr/>
              </p:nvSpPr>
              <p:spPr>
                <a:xfrm flipV="1">
                  <a:off x="1014656" y="798689"/>
                  <a:ext cx="2514600" cy="1811982"/>
                </a:xfrm>
                <a:custGeom>
                  <a:avLst/>
                  <a:gdLst>
                    <a:gd name="connsiteX0" fmla="*/ 1257301 w 2514600"/>
                    <a:gd name="connsiteY0" fmla="*/ 0 h 1811982"/>
                    <a:gd name="connsiteX1" fmla="*/ 1372919 w 2514600"/>
                    <a:gd name="connsiteY1" fmla="*/ 326082 h 1811982"/>
                    <a:gd name="connsiteX2" fmla="*/ 2266945 w 2514600"/>
                    <a:gd name="connsiteY2" fmla="*/ 326082 h 1811982"/>
                    <a:gd name="connsiteX3" fmla="*/ 2514600 w 2514600"/>
                    <a:gd name="connsiteY3" fmla="*/ 573737 h 1811982"/>
                    <a:gd name="connsiteX4" fmla="*/ 2514600 w 2514600"/>
                    <a:gd name="connsiteY4" fmla="*/ 1564327 h 1811982"/>
                    <a:gd name="connsiteX5" fmla="*/ 2266945 w 2514600"/>
                    <a:gd name="connsiteY5" fmla="*/ 1811982 h 1811982"/>
                    <a:gd name="connsiteX6" fmla="*/ 247655 w 2514600"/>
                    <a:gd name="connsiteY6" fmla="*/ 1811982 h 1811982"/>
                    <a:gd name="connsiteX7" fmla="*/ 0 w 2514600"/>
                    <a:gd name="connsiteY7" fmla="*/ 1564327 h 1811982"/>
                    <a:gd name="connsiteX8" fmla="*/ 0 w 2514600"/>
                    <a:gd name="connsiteY8" fmla="*/ 573737 h 1811982"/>
                    <a:gd name="connsiteX9" fmla="*/ 247655 w 2514600"/>
                    <a:gd name="connsiteY9" fmla="*/ 326082 h 1811982"/>
                    <a:gd name="connsiteX10" fmla="*/ 1141682 w 2514600"/>
                    <a:gd name="connsiteY10" fmla="*/ 326082 h 181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14600" h="1811982">
                      <a:moveTo>
                        <a:pt x="1257301" y="0"/>
                      </a:moveTo>
                      <a:lnTo>
                        <a:pt x="1372919" y="326082"/>
                      </a:lnTo>
                      <a:lnTo>
                        <a:pt x="2266945" y="326082"/>
                      </a:lnTo>
                      <a:cubicBezTo>
                        <a:pt x="2403721" y="326082"/>
                        <a:pt x="2514600" y="436961"/>
                        <a:pt x="2514600" y="573737"/>
                      </a:cubicBezTo>
                      <a:lnTo>
                        <a:pt x="2514600" y="1564327"/>
                      </a:lnTo>
                      <a:cubicBezTo>
                        <a:pt x="2514600" y="1701103"/>
                        <a:pt x="2403721" y="1811982"/>
                        <a:pt x="2266945" y="1811982"/>
                      </a:cubicBezTo>
                      <a:lnTo>
                        <a:pt x="247655" y="1811982"/>
                      </a:lnTo>
                      <a:cubicBezTo>
                        <a:pt x="110879" y="1811982"/>
                        <a:pt x="0" y="1701103"/>
                        <a:pt x="0" y="1564327"/>
                      </a:cubicBezTo>
                      <a:lnTo>
                        <a:pt x="0" y="573737"/>
                      </a:lnTo>
                      <a:cubicBezTo>
                        <a:pt x="0" y="436961"/>
                        <a:pt x="110879" y="326082"/>
                        <a:pt x="247655" y="326082"/>
                      </a:cubicBezTo>
                      <a:lnTo>
                        <a:pt x="1141682" y="32608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29" name="テキスト ボックス 28"/>
                <p:cNvSpPr txBox="1"/>
                <p:nvPr/>
              </p:nvSpPr>
              <p:spPr>
                <a:xfrm>
                  <a:off x="1146179" y="1077387"/>
                  <a:ext cx="2273379" cy="830997"/>
                </a:xfrm>
                <a:prstGeom prst="rect">
                  <a:avLst/>
                </a:prstGeom>
                <a:noFill/>
              </p:spPr>
              <p:txBody>
                <a:bodyPr wrap="none" rtlCol="0">
                  <a:spAutoFit/>
                </a:bodyPr>
                <a:lstStyle/>
                <a:p>
                  <a:r>
                    <a:rPr kumimoji="1" lang="ja-JP" altLang="en-US" sz="2400" dirty="0">
                      <a:latin typeface="HGP創英角ｺﾞｼｯｸUB" panose="020B0900000000000000" pitchFamily="50" charset="-128"/>
                      <a:ea typeface="HGP創英角ｺﾞｼｯｸUB" panose="020B0900000000000000" pitchFamily="50" charset="-128"/>
                    </a:rPr>
                    <a:t>沢や井戸の水が</a:t>
                  </a:r>
                  <a:endParaRPr kumimoji="1" lang="en-US" altLang="ja-JP" sz="2400" dirty="0">
                    <a:latin typeface="HGP創英角ｺﾞｼｯｸUB" panose="020B0900000000000000" pitchFamily="50" charset="-128"/>
                    <a:ea typeface="HGP創英角ｺﾞｼｯｸUB" panose="020B0900000000000000" pitchFamily="50" charset="-128"/>
                  </a:endParaRPr>
                </a:p>
                <a:p>
                  <a:r>
                    <a:rPr kumimoji="1" lang="ja-JP" altLang="en-US" sz="2400" dirty="0">
                      <a:latin typeface="HGP創英角ｺﾞｼｯｸUB" panose="020B0900000000000000" pitchFamily="50" charset="-128"/>
                      <a:ea typeface="HGP創英角ｺﾞｼｯｸUB" panose="020B0900000000000000" pitchFamily="50" charset="-128"/>
                    </a:rPr>
                    <a:t>にごる。</a:t>
                  </a:r>
                </a:p>
              </p:txBody>
            </p:sp>
          </p:grpSp>
          <p:sp>
            <p:nvSpPr>
              <p:cNvPr id="23" name="テキスト ボックス 22"/>
              <p:cNvSpPr txBox="1"/>
              <p:nvPr/>
            </p:nvSpPr>
            <p:spPr>
              <a:xfrm>
                <a:off x="1263636" y="1007705"/>
                <a:ext cx="275817" cy="169277"/>
              </a:xfrm>
              <a:prstGeom prst="rect">
                <a:avLst/>
              </a:prstGeom>
              <a:noFill/>
            </p:spPr>
            <p:txBody>
              <a:bodyPr wrap="square" lIns="0" tIns="0" rIns="0" bIns="0" rtlCol="0" anchor="ctr" anchorCtr="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さわ</a:t>
                </a:r>
              </a:p>
            </p:txBody>
          </p:sp>
        </p:grpSp>
        <p:sp>
          <p:nvSpPr>
            <p:cNvPr id="7" name="テキスト ボックス 6">
              <a:extLst>
                <a:ext uri="{FF2B5EF4-FFF2-40B4-BE49-F238E27FC236}">
                  <a16:creationId xmlns:a16="http://schemas.microsoft.com/office/drawing/2014/main" id="{02B1DDBE-9FF0-E584-648E-476F9B443913}"/>
                </a:ext>
              </a:extLst>
            </p:cNvPr>
            <p:cNvSpPr txBox="1"/>
            <p:nvPr/>
          </p:nvSpPr>
          <p:spPr>
            <a:xfrm>
              <a:off x="1908159" y="1501396"/>
              <a:ext cx="432000" cy="169277"/>
            </a:xfrm>
            <a:prstGeom prst="rect">
              <a:avLst/>
            </a:prstGeom>
            <a:noFill/>
          </p:spPr>
          <p:txBody>
            <a:bodyPr wrap="square" lIns="0" tIns="0" rIns="0" bIns="0" rtlCol="0" anchor="ctr" anchorCtr="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いど</a:t>
              </a:r>
            </a:p>
          </p:txBody>
        </p:sp>
      </p:grpSp>
    </p:spTree>
    <p:extLst>
      <p:ext uri="{BB962C8B-B14F-4D97-AF65-F5344CB8AC3E}">
        <p14:creationId xmlns:p14="http://schemas.microsoft.com/office/powerpoint/2010/main" val="3384675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par>
                          <p:cTn id="22" fill="hold">
                            <p:stCondLst>
                              <p:cond delay="500"/>
                            </p:stCondLst>
                            <p:childTnLst>
                              <p:par>
                                <p:cTn id="23" presetID="22" presetClass="entr" presetSubtype="4"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childTnLst>
                                </p:cTn>
                              </p:par>
                            </p:childTnLst>
                          </p:cTn>
                        </p:par>
                        <p:par>
                          <p:cTn id="28" fill="hold">
                            <p:stCondLst>
                              <p:cond delay="1000"/>
                            </p:stCondLst>
                            <p:childTnLst>
                              <p:par>
                                <p:cTn id="29" presetID="1" presetClass="entr" presetSubtype="0" fill="hold" grpId="0" nodeType="after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正方形/長方形 31"/>
          <p:cNvSpPr/>
          <p:nvPr/>
        </p:nvSpPr>
        <p:spPr>
          <a:xfrm>
            <a:off x="4040675" y="6556204"/>
            <a:ext cx="4851008" cy="215444"/>
          </a:xfrm>
          <a:prstGeom prst="rect">
            <a:avLst/>
          </a:prstGeom>
        </p:spPr>
        <p:txBody>
          <a:bodyPr wrap="none">
            <a:spAutoFit/>
          </a:bodyPr>
          <a:lstStyle/>
          <a:p>
            <a:r>
              <a:rPr lang="ja-JP" altLang="en-US" sz="800" dirty="0">
                <a:latin typeface="MS PGothic" panose="020B0600070205080204" pitchFamily="50" charset="-128"/>
                <a:ea typeface="MS PGothic" panose="020B0600070205080204" pitchFamily="50" charset="-128"/>
              </a:rPr>
              <a:t>イラスト｜関東地方整備局ホームページ </a:t>
            </a:r>
            <a:r>
              <a:rPr lang="ja-JP" altLang="en-US" sz="800" dirty="0"/>
              <a:t>http://www.ktr.mlit.go.jp/river/bousai/river_bousai00000016.html </a:t>
            </a:r>
            <a:r>
              <a:rPr lang="ja-JP" altLang="en-US" sz="800" dirty="0">
                <a:latin typeface="MS PGothic" panose="020B0600070205080204" pitchFamily="50" charset="-128"/>
                <a:ea typeface="MS PGothic" panose="020B0600070205080204" pitchFamily="50" charset="-128"/>
              </a:rPr>
              <a:t>　</a:t>
            </a:r>
            <a:endParaRPr lang="en-US" altLang="ja-JP" sz="800" dirty="0">
              <a:latin typeface="MS PGothic" panose="020B0600070205080204" pitchFamily="50" charset="-128"/>
              <a:ea typeface="MS PGothic" panose="020B0600070205080204" pitchFamily="50" charset="-128"/>
            </a:endParaRPr>
          </a:p>
        </p:txBody>
      </p:sp>
      <p:pic>
        <p:nvPicPr>
          <p:cNvPr id="8" name="図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741" y="2682810"/>
            <a:ext cx="2686340" cy="2686340"/>
          </a:xfrm>
          <a:prstGeom prst="rect">
            <a:avLst/>
          </a:prstGeom>
        </p:spPr>
      </p:pic>
      <p:pic>
        <p:nvPicPr>
          <p:cNvPr id="9" name="図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5935" y="2682810"/>
            <a:ext cx="2686340" cy="2686340"/>
          </a:xfrm>
          <a:prstGeom prst="rect">
            <a:avLst/>
          </a:prstGeom>
        </p:spPr>
      </p:pic>
      <p:pic>
        <p:nvPicPr>
          <p:cNvPr id="11" name="図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8188" y="2682810"/>
            <a:ext cx="2686340" cy="2686340"/>
          </a:xfrm>
          <a:prstGeom prst="rect">
            <a:avLst/>
          </a:prstGeom>
        </p:spPr>
      </p:pic>
      <p:sp>
        <p:nvSpPr>
          <p:cNvPr id="2" name="スライド番号プレースホルダー 1"/>
          <p:cNvSpPr>
            <a:spLocks noGrp="1"/>
          </p:cNvSpPr>
          <p:nvPr>
            <p:ph type="sldNum" sz="quarter" idx="12"/>
          </p:nvPr>
        </p:nvSpPr>
        <p:spPr/>
        <p:txBody>
          <a:bodyPr/>
          <a:lstStyle/>
          <a:p>
            <a:fld id="{24C545B7-4A76-41C6-A249-81AA962B1F89}" type="slidenum">
              <a:rPr lang="ja-JP" altLang="en-US" smtClean="0"/>
              <a:pPr/>
              <a:t>31</a:t>
            </a:fld>
            <a:endParaRPr lang="ja-JP" altLang="en-US"/>
          </a:p>
        </p:txBody>
      </p:sp>
      <p:sp>
        <p:nvSpPr>
          <p:cNvPr id="33" name="テキスト ボックス 32"/>
          <p:cNvSpPr txBox="1"/>
          <p:nvPr/>
        </p:nvSpPr>
        <p:spPr>
          <a:xfrm>
            <a:off x="8301927" y="5608614"/>
            <a:ext cx="705642" cy="461665"/>
          </a:xfrm>
          <a:prstGeom prst="rect">
            <a:avLst/>
          </a:prstGeom>
          <a:noFill/>
        </p:spPr>
        <p:txBody>
          <a:bodyPr wrap="none" rtlCol="0">
            <a:spAutoFit/>
          </a:bodyPr>
          <a:lstStyle/>
          <a:p>
            <a:r>
              <a:rPr kumimoji="1" lang="ja-JP" altLang="en-US" sz="2400" dirty="0">
                <a:latin typeface="HGP創英角ｺﾞｼｯｸUB" panose="020B0900000000000000" pitchFamily="50" charset="-128"/>
                <a:ea typeface="HGP創英角ｺﾞｼｯｸUB" panose="020B0900000000000000" pitchFamily="50" charset="-128"/>
              </a:rPr>
              <a:t>など</a:t>
            </a:r>
          </a:p>
        </p:txBody>
      </p:sp>
      <p:grpSp>
        <p:nvGrpSpPr>
          <p:cNvPr id="26" name="グループ化 25">
            <a:extLst>
              <a:ext uri="{FF2B5EF4-FFF2-40B4-BE49-F238E27FC236}">
                <a16:creationId xmlns:a16="http://schemas.microsoft.com/office/drawing/2014/main" id="{608FB62B-7506-C8F4-4634-40A8BE808926}"/>
              </a:ext>
            </a:extLst>
          </p:cNvPr>
          <p:cNvGrpSpPr/>
          <p:nvPr/>
        </p:nvGrpSpPr>
        <p:grpSpPr>
          <a:xfrm>
            <a:off x="284576" y="1269283"/>
            <a:ext cx="2514600" cy="1811982"/>
            <a:chOff x="1014656" y="798689"/>
            <a:chExt cx="2514600" cy="1811982"/>
          </a:xfrm>
        </p:grpSpPr>
        <p:sp>
          <p:nvSpPr>
            <p:cNvPr id="31" name="フリーフォーム 43">
              <a:extLst>
                <a:ext uri="{FF2B5EF4-FFF2-40B4-BE49-F238E27FC236}">
                  <a16:creationId xmlns:a16="http://schemas.microsoft.com/office/drawing/2014/main" id="{43AF0048-3E11-3DA8-6DA0-2CD53523D641}"/>
                </a:ext>
              </a:extLst>
            </p:cNvPr>
            <p:cNvSpPr/>
            <p:nvPr/>
          </p:nvSpPr>
          <p:spPr>
            <a:xfrm flipV="1">
              <a:off x="1014656" y="798689"/>
              <a:ext cx="2514600" cy="1811982"/>
            </a:xfrm>
            <a:custGeom>
              <a:avLst/>
              <a:gdLst>
                <a:gd name="connsiteX0" fmla="*/ 1257301 w 2514600"/>
                <a:gd name="connsiteY0" fmla="*/ 0 h 1811982"/>
                <a:gd name="connsiteX1" fmla="*/ 1372919 w 2514600"/>
                <a:gd name="connsiteY1" fmla="*/ 326082 h 1811982"/>
                <a:gd name="connsiteX2" fmla="*/ 2266945 w 2514600"/>
                <a:gd name="connsiteY2" fmla="*/ 326082 h 1811982"/>
                <a:gd name="connsiteX3" fmla="*/ 2514600 w 2514600"/>
                <a:gd name="connsiteY3" fmla="*/ 573737 h 1811982"/>
                <a:gd name="connsiteX4" fmla="*/ 2514600 w 2514600"/>
                <a:gd name="connsiteY4" fmla="*/ 1564327 h 1811982"/>
                <a:gd name="connsiteX5" fmla="*/ 2266945 w 2514600"/>
                <a:gd name="connsiteY5" fmla="*/ 1811982 h 1811982"/>
                <a:gd name="connsiteX6" fmla="*/ 247655 w 2514600"/>
                <a:gd name="connsiteY6" fmla="*/ 1811982 h 1811982"/>
                <a:gd name="connsiteX7" fmla="*/ 0 w 2514600"/>
                <a:gd name="connsiteY7" fmla="*/ 1564327 h 1811982"/>
                <a:gd name="connsiteX8" fmla="*/ 0 w 2514600"/>
                <a:gd name="connsiteY8" fmla="*/ 573737 h 1811982"/>
                <a:gd name="connsiteX9" fmla="*/ 247655 w 2514600"/>
                <a:gd name="connsiteY9" fmla="*/ 326082 h 1811982"/>
                <a:gd name="connsiteX10" fmla="*/ 1141682 w 2514600"/>
                <a:gd name="connsiteY10" fmla="*/ 326082 h 181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14600" h="1811982">
                  <a:moveTo>
                    <a:pt x="1257301" y="0"/>
                  </a:moveTo>
                  <a:lnTo>
                    <a:pt x="1372919" y="326082"/>
                  </a:lnTo>
                  <a:lnTo>
                    <a:pt x="2266945" y="326082"/>
                  </a:lnTo>
                  <a:cubicBezTo>
                    <a:pt x="2403721" y="326082"/>
                    <a:pt x="2514600" y="436961"/>
                    <a:pt x="2514600" y="573737"/>
                  </a:cubicBezTo>
                  <a:lnTo>
                    <a:pt x="2514600" y="1564327"/>
                  </a:lnTo>
                  <a:cubicBezTo>
                    <a:pt x="2514600" y="1701103"/>
                    <a:pt x="2403721" y="1811982"/>
                    <a:pt x="2266945" y="1811982"/>
                  </a:cubicBezTo>
                  <a:lnTo>
                    <a:pt x="247655" y="1811982"/>
                  </a:lnTo>
                  <a:cubicBezTo>
                    <a:pt x="110879" y="1811982"/>
                    <a:pt x="0" y="1701103"/>
                    <a:pt x="0" y="1564327"/>
                  </a:cubicBezTo>
                  <a:lnTo>
                    <a:pt x="0" y="573737"/>
                  </a:lnTo>
                  <a:cubicBezTo>
                    <a:pt x="0" y="436961"/>
                    <a:pt x="110879" y="326082"/>
                    <a:pt x="247655" y="326082"/>
                  </a:cubicBezTo>
                  <a:lnTo>
                    <a:pt x="1141682" y="32608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42" name="テキスト ボックス 41">
              <a:extLst>
                <a:ext uri="{FF2B5EF4-FFF2-40B4-BE49-F238E27FC236}">
                  <a16:creationId xmlns:a16="http://schemas.microsoft.com/office/drawing/2014/main" id="{7B3AC9F6-B19A-B5F2-19B3-5D11CC4EFF90}"/>
                </a:ext>
              </a:extLst>
            </p:cNvPr>
            <p:cNvSpPr txBox="1"/>
            <p:nvPr/>
          </p:nvSpPr>
          <p:spPr>
            <a:xfrm>
              <a:off x="1394370" y="1289314"/>
              <a:ext cx="2047355" cy="461665"/>
            </a:xfrm>
            <a:prstGeom prst="rect">
              <a:avLst/>
            </a:prstGeom>
            <a:noFill/>
          </p:spPr>
          <p:txBody>
            <a:bodyPr wrap="none" rtlCol="0">
              <a:spAutoFit/>
            </a:bodyPr>
            <a:lstStyle/>
            <a:p>
              <a:r>
                <a:rPr kumimoji="1" lang="ja-JP" altLang="en-US" sz="2400" dirty="0">
                  <a:latin typeface="HGP創英角ｺﾞｼｯｸUB" panose="020B0900000000000000" pitchFamily="50" charset="-128"/>
                  <a:ea typeface="HGP創英角ｺﾞｼｯｸUB" panose="020B0900000000000000" pitchFamily="50" charset="-128"/>
                </a:rPr>
                <a:t>山鳴りがする。</a:t>
              </a:r>
            </a:p>
          </p:txBody>
        </p:sp>
      </p:grpSp>
      <p:grpSp>
        <p:nvGrpSpPr>
          <p:cNvPr id="43" name="グループ化 42">
            <a:extLst>
              <a:ext uri="{FF2B5EF4-FFF2-40B4-BE49-F238E27FC236}">
                <a16:creationId xmlns:a16="http://schemas.microsoft.com/office/drawing/2014/main" id="{47C0647E-B792-0DBA-23A1-4C709FFA7B49}"/>
              </a:ext>
            </a:extLst>
          </p:cNvPr>
          <p:cNvGrpSpPr/>
          <p:nvPr/>
        </p:nvGrpSpPr>
        <p:grpSpPr>
          <a:xfrm>
            <a:off x="3252788" y="1269283"/>
            <a:ext cx="2718024" cy="1811982"/>
            <a:chOff x="1014656" y="798689"/>
            <a:chExt cx="2718024" cy="1811982"/>
          </a:xfrm>
        </p:grpSpPr>
        <p:grpSp>
          <p:nvGrpSpPr>
            <p:cNvPr id="44" name="グループ化 43">
              <a:extLst>
                <a:ext uri="{FF2B5EF4-FFF2-40B4-BE49-F238E27FC236}">
                  <a16:creationId xmlns:a16="http://schemas.microsoft.com/office/drawing/2014/main" id="{1BED3890-3D40-0102-5CD4-3DAD027EF0DB}"/>
                </a:ext>
              </a:extLst>
            </p:cNvPr>
            <p:cNvGrpSpPr/>
            <p:nvPr/>
          </p:nvGrpSpPr>
          <p:grpSpPr>
            <a:xfrm>
              <a:off x="1014656" y="798689"/>
              <a:ext cx="2718024" cy="1811982"/>
              <a:chOff x="1014656" y="798689"/>
              <a:chExt cx="2718024" cy="1811982"/>
            </a:xfrm>
          </p:grpSpPr>
          <p:sp>
            <p:nvSpPr>
              <p:cNvPr id="46" name="フリーフォーム 43">
                <a:extLst>
                  <a:ext uri="{FF2B5EF4-FFF2-40B4-BE49-F238E27FC236}">
                    <a16:creationId xmlns:a16="http://schemas.microsoft.com/office/drawing/2014/main" id="{F994D4AD-DAF7-2911-7912-055229DAAD58}"/>
                  </a:ext>
                </a:extLst>
              </p:cNvPr>
              <p:cNvSpPr/>
              <p:nvPr/>
            </p:nvSpPr>
            <p:spPr>
              <a:xfrm flipV="1">
                <a:off x="1014656" y="798689"/>
                <a:ext cx="2514600" cy="1811982"/>
              </a:xfrm>
              <a:custGeom>
                <a:avLst/>
                <a:gdLst>
                  <a:gd name="connsiteX0" fmla="*/ 1257301 w 2514600"/>
                  <a:gd name="connsiteY0" fmla="*/ 0 h 1811982"/>
                  <a:gd name="connsiteX1" fmla="*/ 1372919 w 2514600"/>
                  <a:gd name="connsiteY1" fmla="*/ 326082 h 1811982"/>
                  <a:gd name="connsiteX2" fmla="*/ 2266945 w 2514600"/>
                  <a:gd name="connsiteY2" fmla="*/ 326082 h 1811982"/>
                  <a:gd name="connsiteX3" fmla="*/ 2514600 w 2514600"/>
                  <a:gd name="connsiteY3" fmla="*/ 573737 h 1811982"/>
                  <a:gd name="connsiteX4" fmla="*/ 2514600 w 2514600"/>
                  <a:gd name="connsiteY4" fmla="*/ 1564327 h 1811982"/>
                  <a:gd name="connsiteX5" fmla="*/ 2266945 w 2514600"/>
                  <a:gd name="connsiteY5" fmla="*/ 1811982 h 1811982"/>
                  <a:gd name="connsiteX6" fmla="*/ 247655 w 2514600"/>
                  <a:gd name="connsiteY6" fmla="*/ 1811982 h 1811982"/>
                  <a:gd name="connsiteX7" fmla="*/ 0 w 2514600"/>
                  <a:gd name="connsiteY7" fmla="*/ 1564327 h 1811982"/>
                  <a:gd name="connsiteX8" fmla="*/ 0 w 2514600"/>
                  <a:gd name="connsiteY8" fmla="*/ 573737 h 1811982"/>
                  <a:gd name="connsiteX9" fmla="*/ 247655 w 2514600"/>
                  <a:gd name="connsiteY9" fmla="*/ 326082 h 1811982"/>
                  <a:gd name="connsiteX10" fmla="*/ 1141682 w 2514600"/>
                  <a:gd name="connsiteY10" fmla="*/ 326082 h 181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14600" h="1811982">
                    <a:moveTo>
                      <a:pt x="1257301" y="0"/>
                    </a:moveTo>
                    <a:lnTo>
                      <a:pt x="1372919" y="326082"/>
                    </a:lnTo>
                    <a:lnTo>
                      <a:pt x="2266945" y="326082"/>
                    </a:lnTo>
                    <a:cubicBezTo>
                      <a:pt x="2403721" y="326082"/>
                      <a:pt x="2514600" y="436961"/>
                      <a:pt x="2514600" y="573737"/>
                    </a:cubicBezTo>
                    <a:lnTo>
                      <a:pt x="2514600" y="1564327"/>
                    </a:lnTo>
                    <a:cubicBezTo>
                      <a:pt x="2514600" y="1701103"/>
                      <a:pt x="2403721" y="1811982"/>
                      <a:pt x="2266945" y="1811982"/>
                    </a:cubicBezTo>
                    <a:lnTo>
                      <a:pt x="247655" y="1811982"/>
                    </a:lnTo>
                    <a:cubicBezTo>
                      <a:pt x="110879" y="1811982"/>
                      <a:pt x="0" y="1701103"/>
                      <a:pt x="0" y="1564327"/>
                    </a:cubicBezTo>
                    <a:lnTo>
                      <a:pt x="0" y="573737"/>
                    </a:lnTo>
                    <a:cubicBezTo>
                      <a:pt x="0" y="436961"/>
                      <a:pt x="110879" y="326082"/>
                      <a:pt x="247655" y="326082"/>
                    </a:cubicBezTo>
                    <a:lnTo>
                      <a:pt x="1141682" y="32608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47" name="テキスト ボックス 46">
                <a:extLst>
                  <a:ext uri="{FF2B5EF4-FFF2-40B4-BE49-F238E27FC236}">
                    <a16:creationId xmlns:a16="http://schemas.microsoft.com/office/drawing/2014/main" id="{49EEDD9C-1328-8DBB-EF1B-813A5C621A53}"/>
                  </a:ext>
                </a:extLst>
              </p:cNvPr>
              <p:cNvSpPr txBox="1"/>
              <p:nvPr/>
            </p:nvSpPr>
            <p:spPr>
              <a:xfrm>
                <a:off x="1124274" y="987643"/>
                <a:ext cx="2608406" cy="919867"/>
              </a:xfrm>
              <a:prstGeom prst="rect">
                <a:avLst/>
              </a:prstGeom>
              <a:noFill/>
            </p:spPr>
            <p:txBody>
              <a:bodyPr wrap="none" rtlCol="0">
                <a:spAutoFit/>
              </a:bodyPr>
              <a:lstStyle/>
              <a:p>
                <a:pPr>
                  <a:lnSpc>
                    <a:spcPct val="120000"/>
                  </a:lnSpc>
                </a:pPr>
                <a:r>
                  <a:rPr kumimoji="1" lang="ja-JP" altLang="en-US" sz="2400" dirty="0">
                    <a:latin typeface="HGP創英角ｺﾞｼｯｸUB" panose="020B0900000000000000" pitchFamily="50" charset="-128"/>
                    <a:ea typeface="HGP創英角ｺﾞｼｯｸUB" panose="020B0900000000000000" pitchFamily="50" charset="-128"/>
                  </a:rPr>
                  <a:t>地面に</a:t>
                </a:r>
                <a:endParaRPr kumimoji="1" lang="en-US" altLang="ja-JP" sz="2400" dirty="0">
                  <a:latin typeface="HGP創英角ｺﾞｼｯｸUB" panose="020B0900000000000000" pitchFamily="50" charset="-128"/>
                  <a:ea typeface="HGP創英角ｺﾞｼｯｸUB" panose="020B0900000000000000" pitchFamily="50" charset="-128"/>
                </a:endParaRPr>
              </a:p>
              <a:p>
                <a:pPr>
                  <a:lnSpc>
                    <a:spcPct val="120000"/>
                  </a:lnSpc>
                </a:pPr>
                <a:r>
                  <a:rPr kumimoji="1" lang="ja-JP" altLang="en-US" sz="2400" dirty="0">
                    <a:latin typeface="HGP創英角ｺﾞｼｯｸUB" panose="020B0900000000000000" pitchFamily="50" charset="-128"/>
                    <a:ea typeface="HGP創英角ｺﾞｼｯｸUB" panose="020B0900000000000000" pitchFamily="50" charset="-128"/>
                  </a:rPr>
                  <a:t>ひび割れができる。</a:t>
                </a:r>
              </a:p>
            </p:txBody>
          </p:sp>
        </p:grpSp>
        <p:sp>
          <p:nvSpPr>
            <p:cNvPr id="45" name="テキスト ボックス 44">
              <a:extLst>
                <a:ext uri="{FF2B5EF4-FFF2-40B4-BE49-F238E27FC236}">
                  <a16:creationId xmlns:a16="http://schemas.microsoft.com/office/drawing/2014/main" id="{5C8C9087-4F11-8DD6-685D-2A0D53C635F0}"/>
                </a:ext>
              </a:extLst>
            </p:cNvPr>
            <p:cNvSpPr txBox="1"/>
            <p:nvPr/>
          </p:nvSpPr>
          <p:spPr>
            <a:xfrm>
              <a:off x="1787224" y="1383627"/>
              <a:ext cx="275817" cy="169277"/>
            </a:xfrm>
            <a:prstGeom prst="rect">
              <a:avLst/>
            </a:prstGeom>
            <a:noFill/>
          </p:spPr>
          <p:txBody>
            <a:bodyPr wrap="square" lIns="0" tIns="0" rIns="0" bIns="0" rtlCol="0" anchor="ctr" anchorCtr="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わ</a:t>
              </a:r>
            </a:p>
          </p:txBody>
        </p:sp>
      </p:grpSp>
      <p:grpSp>
        <p:nvGrpSpPr>
          <p:cNvPr id="48" name="グループ化 47">
            <a:extLst>
              <a:ext uri="{FF2B5EF4-FFF2-40B4-BE49-F238E27FC236}">
                <a16:creationId xmlns:a16="http://schemas.microsoft.com/office/drawing/2014/main" id="{E27E0AF4-9EFE-DC6B-B573-E02D37D299A2}"/>
              </a:ext>
            </a:extLst>
          </p:cNvPr>
          <p:cNvGrpSpPr/>
          <p:nvPr/>
        </p:nvGrpSpPr>
        <p:grpSpPr>
          <a:xfrm>
            <a:off x="6272517" y="1269283"/>
            <a:ext cx="2514600" cy="1833102"/>
            <a:chOff x="1014656" y="777569"/>
            <a:chExt cx="2514600" cy="1833102"/>
          </a:xfrm>
        </p:grpSpPr>
        <p:grpSp>
          <p:nvGrpSpPr>
            <p:cNvPr id="49" name="グループ化 48">
              <a:extLst>
                <a:ext uri="{FF2B5EF4-FFF2-40B4-BE49-F238E27FC236}">
                  <a16:creationId xmlns:a16="http://schemas.microsoft.com/office/drawing/2014/main" id="{40F8AA9D-C79B-3B78-63E7-1D91BA132D89}"/>
                </a:ext>
              </a:extLst>
            </p:cNvPr>
            <p:cNvGrpSpPr/>
            <p:nvPr/>
          </p:nvGrpSpPr>
          <p:grpSpPr>
            <a:xfrm>
              <a:off x="1014656" y="777569"/>
              <a:ext cx="2514600" cy="1833102"/>
              <a:chOff x="1014656" y="777569"/>
              <a:chExt cx="2514600" cy="1833102"/>
            </a:xfrm>
          </p:grpSpPr>
          <p:sp>
            <p:nvSpPr>
              <p:cNvPr id="51" name="フリーフォーム 43">
                <a:extLst>
                  <a:ext uri="{FF2B5EF4-FFF2-40B4-BE49-F238E27FC236}">
                    <a16:creationId xmlns:a16="http://schemas.microsoft.com/office/drawing/2014/main" id="{EA633D53-78DB-CA80-7756-E4443AED857D}"/>
                  </a:ext>
                </a:extLst>
              </p:cNvPr>
              <p:cNvSpPr/>
              <p:nvPr/>
            </p:nvSpPr>
            <p:spPr>
              <a:xfrm flipV="1">
                <a:off x="1014656" y="798689"/>
                <a:ext cx="2514600" cy="1811982"/>
              </a:xfrm>
              <a:custGeom>
                <a:avLst/>
                <a:gdLst>
                  <a:gd name="connsiteX0" fmla="*/ 1257301 w 2514600"/>
                  <a:gd name="connsiteY0" fmla="*/ 0 h 1811982"/>
                  <a:gd name="connsiteX1" fmla="*/ 1372919 w 2514600"/>
                  <a:gd name="connsiteY1" fmla="*/ 326082 h 1811982"/>
                  <a:gd name="connsiteX2" fmla="*/ 2266945 w 2514600"/>
                  <a:gd name="connsiteY2" fmla="*/ 326082 h 1811982"/>
                  <a:gd name="connsiteX3" fmla="*/ 2514600 w 2514600"/>
                  <a:gd name="connsiteY3" fmla="*/ 573737 h 1811982"/>
                  <a:gd name="connsiteX4" fmla="*/ 2514600 w 2514600"/>
                  <a:gd name="connsiteY4" fmla="*/ 1564327 h 1811982"/>
                  <a:gd name="connsiteX5" fmla="*/ 2266945 w 2514600"/>
                  <a:gd name="connsiteY5" fmla="*/ 1811982 h 1811982"/>
                  <a:gd name="connsiteX6" fmla="*/ 247655 w 2514600"/>
                  <a:gd name="connsiteY6" fmla="*/ 1811982 h 1811982"/>
                  <a:gd name="connsiteX7" fmla="*/ 0 w 2514600"/>
                  <a:gd name="connsiteY7" fmla="*/ 1564327 h 1811982"/>
                  <a:gd name="connsiteX8" fmla="*/ 0 w 2514600"/>
                  <a:gd name="connsiteY8" fmla="*/ 573737 h 1811982"/>
                  <a:gd name="connsiteX9" fmla="*/ 247655 w 2514600"/>
                  <a:gd name="connsiteY9" fmla="*/ 326082 h 1811982"/>
                  <a:gd name="connsiteX10" fmla="*/ 1141682 w 2514600"/>
                  <a:gd name="connsiteY10" fmla="*/ 326082 h 181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14600" h="1811982">
                    <a:moveTo>
                      <a:pt x="1257301" y="0"/>
                    </a:moveTo>
                    <a:lnTo>
                      <a:pt x="1372919" y="326082"/>
                    </a:lnTo>
                    <a:lnTo>
                      <a:pt x="2266945" y="326082"/>
                    </a:lnTo>
                    <a:cubicBezTo>
                      <a:pt x="2403721" y="326082"/>
                      <a:pt x="2514600" y="436961"/>
                      <a:pt x="2514600" y="573737"/>
                    </a:cubicBezTo>
                    <a:lnTo>
                      <a:pt x="2514600" y="1564327"/>
                    </a:lnTo>
                    <a:cubicBezTo>
                      <a:pt x="2514600" y="1701103"/>
                      <a:pt x="2403721" y="1811982"/>
                      <a:pt x="2266945" y="1811982"/>
                    </a:cubicBezTo>
                    <a:lnTo>
                      <a:pt x="247655" y="1811982"/>
                    </a:lnTo>
                    <a:cubicBezTo>
                      <a:pt x="110879" y="1811982"/>
                      <a:pt x="0" y="1701103"/>
                      <a:pt x="0" y="1564327"/>
                    </a:cubicBezTo>
                    <a:lnTo>
                      <a:pt x="0" y="573737"/>
                    </a:lnTo>
                    <a:cubicBezTo>
                      <a:pt x="0" y="436961"/>
                      <a:pt x="110879" y="326082"/>
                      <a:pt x="247655" y="326082"/>
                    </a:cubicBezTo>
                    <a:lnTo>
                      <a:pt x="1141682" y="32608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52" name="テキスト ボックス 51">
                <a:extLst>
                  <a:ext uri="{FF2B5EF4-FFF2-40B4-BE49-F238E27FC236}">
                    <a16:creationId xmlns:a16="http://schemas.microsoft.com/office/drawing/2014/main" id="{672F7252-DA22-C090-50ED-681FD579863B}"/>
                  </a:ext>
                </a:extLst>
              </p:cNvPr>
              <p:cNvSpPr txBox="1"/>
              <p:nvPr/>
            </p:nvSpPr>
            <p:spPr>
              <a:xfrm>
                <a:off x="1199874" y="777569"/>
                <a:ext cx="2270173" cy="1464632"/>
              </a:xfrm>
              <a:prstGeom prst="rect">
                <a:avLst/>
              </a:prstGeom>
              <a:noFill/>
            </p:spPr>
            <p:txBody>
              <a:bodyPr wrap="none" rtlCol="0">
                <a:spAutoFit/>
              </a:bodyPr>
              <a:lstStyle/>
              <a:p>
                <a:pPr>
                  <a:lnSpc>
                    <a:spcPct val="130000"/>
                  </a:lnSpc>
                </a:pPr>
                <a:r>
                  <a:rPr kumimoji="1" lang="ja-JP" altLang="en-US" sz="2400" dirty="0">
                    <a:latin typeface="HGP創英角ｺﾞｼｯｸUB" panose="020B0900000000000000" pitchFamily="50" charset="-128"/>
                    <a:ea typeface="HGP創英角ｺﾞｼｯｸUB" panose="020B0900000000000000" pitchFamily="50" charset="-128"/>
                  </a:rPr>
                  <a:t>川の水がにごり</a:t>
                </a:r>
                <a:endParaRPr kumimoji="1" lang="en-US" altLang="ja-JP" sz="2400" dirty="0">
                  <a:latin typeface="HGP創英角ｺﾞｼｯｸUB" panose="020B0900000000000000" pitchFamily="50" charset="-128"/>
                  <a:ea typeface="HGP創英角ｺﾞｼｯｸUB" panose="020B0900000000000000" pitchFamily="50" charset="-128"/>
                </a:endParaRPr>
              </a:p>
              <a:p>
                <a:pPr>
                  <a:lnSpc>
                    <a:spcPct val="130000"/>
                  </a:lnSpc>
                </a:pPr>
                <a:r>
                  <a:rPr kumimoji="1" lang="ja-JP" altLang="en-US" sz="2400" dirty="0">
                    <a:latin typeface="HGP創英角ｺﾞｼｯｸUB" panose="020B0900000000000000" pitchFamily="50" charset="-128"/>
                    <a:ea typeface="HGP創英角ｺﾞｼｯｸUB" panose="020B0900000000000000" pitchFamily="50" charset="-128"/>
                  </a:rPr>
                  <a:t>流木が</a:t>
                </a:r>
                <a:endParaRPr kumimoji="1" lang="en-US" altLang="ja-JP" sz="2400" dirty="0">
                  <a:latin typeface="HGP創英角ｺﾞｼｯｸUB" panose="020B0900000000000000" pitchFamily="50" charset="-128"/>
                  <a:ea typeface="HGP創英角ｺﾞｼｯｸUB" panose="020B0900000000000000" pitchFamily="50" charset="-128"/>
                </a:endParaRPr>
              </a:p>
              <a:p>
                <a:pPr>
                  <a:lnSpc>
                    <a:spcPct val="130000"/>
                  </a:lnSpc>
                </a:pPr>
                <a:r>
                  <a:rPr kumimoji="1" lang="ja-JP" altLang="en-US" sz="2400" dirty="0">
                    <a:latin typeface="HGP創英角ｺﾞｼｯｸUB" panose="020B0900000000000000" pitchFamily="50" charset="-128"/>
                    <a:ea typeface="HGP創英角ｺﾞｼｯｸUB" panose="020B0900000000000000" pitchFamily="50" charset="-128"/>
                  </a:rPr>
                  <a:t>混ざりはじめる。</a:t>
                </a:r>
              </a:p>
            </p:txBody>
          </p:sp>
        </p:grpSp>
        <p:sp>
          <p:nvSpPr>
            <p:cNvPr id="50" name="テキスト ボックス 49">
              <a:extLst>
                <a:ext uri="{FF2B5EF4-FFF2-40B4-BE49-F238E27FC236}">
                  <a16:creationId xmlns:a16="http://schemas.microsoft.com/office/drawing/2014/main" id="{21C888F9-D00F-6C6C-6249-0DF3A396D525}"/>
                </a:ext>
              </a:extLst>
            </p:cNvPr>
            <p:cNvSpPr txBox="1"/>
            <p:nvPr/>
          </p:nvSpPr>
          <p:spPr>
            <a:xfrm>
              <a:off x="1335318" y="1698998"/>
              <a:ext cx="275817" cy="169277"/>
            </a:xfrm>
            <a:prstGeom prst="rect">
              <a:avLst/>
            </a:prstGeom>
            <a:noFill/>
          </p:spPr>
          <p:txBody>
            <a:bodyPr wrap="square" lIns="0" tIns="0" rIns="0" bIns="0" rtlCol="0" anchor="ctr" anchorCtr="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ま</a:t>
              </a:r>
            </a:p>
          </p:txBody>
        </p:sp>
      </p:grpSp>
      <p:grpSp>
        <p:nvGrpSpPr>
          <p:cNvPr id="18" name="グループ化 17">
            <a:extLst>
              <a:ext uri="{FF2B5EF4-FFF2-40B4-BE49-F238E27FC236}">
                <a16:creationId xmlns:a16="http://schemas.microsoft.com/office/drawing/2014/main" id="{5453AA0B-9DAD-5A95-754F-8D15820A9ECE}"/>
              </a:ext>
            </a:extLst>
          </p:cNvPr>
          <p:cNvGrpSpPr/>
          <p:nvPr/>
        </p:nvGrpSpPr>
        <p:grpSpPr>
          <a:xfrm>
            <a:off x="-36512" y="4720262"/>
            <a:ext cx="9144000" cy="1695780"/>
            <a:chOff x="-36512" y="4720262"/>
            <a:chExt cx="9144000" cy="1695780"/>
          </a:xfrm>
        </p:grpSpPr>
        <p:sp>
          <p:nvSpPr>
            <p:cNvPr id="35" name="正方形/長方形 34"/>
            <p:cNvSpPr/>
            <p:nvPr/>
          </p:nvSpPr>
          <p:spPr>
            <a:xfrm>
              <a:off x="452741" y="5021139"/>
              <a:ext cx="8165495" cy="135696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p:cNvSpPr txBox="1"/>
            <p:nvPr/>
          </p:nvSpPr>
          <p:spPr>
            <a:xfrm>
              <a:off x="-36512" y="5115045"/>
              <a:ext cx="9144000" cy="1300997"/>
            </a:xfrm>
            <a:prstGeom prst="rect">
              <a:avLst/>
            </a:prstGeom>
            <a:noFill/>
          </p:spPr>
          <p:txBody>
            <a:bodyPr wrap="square" rtlCol="0">
              <a:spAutoFit/>
            </a:bodyPr>
            <a:lstStyle/>
            <a:p>
              <a:pPr algn="ctr">
                <a:lnSpc>
                  <a:spcPts val="5000"/>
                </a:lnSpc>
              </a:pPr>
              <a:r>
                <a:rPr kumimoji="1" lang="ja-JP" altLang="en-US" sz="4000" dirty="0">
                  <a:latin typeface="HGP創英角ｺﾞｼｯｸUB" panose="020B0900000000000000" pitchFamily="50" charset="-128"/>
                  <a:ea typeface="HGP創英角ｺﾞｼｯｸUB" panose="020B0900000000000000" pitchFamily="50" charset="-128"/>
                </a:rPr>
                <a:t>前ぶれ（前兆現象）を発見したら</a:t>
              </a:r>
              <a:endParaRPr kumimoji="1" lang="en-US" altLang="ja-JP" sz="4000" dirty="0">
                <a:latin typeface="HGP創英角ｺﾞｼｯｸUB" panose="020B0900000000000000" pitchFamily="50" charset="-128"/>
                <a:ea typeface="HGP創英角ｺﾞｼｯｸUB" panose="020B0900000000000000" pitchFamily="50" charset="-128"/>
              </a:endParaRPr>
            </a:p>
            <a:p>
              <a:pPr algn="ctr">
                <a:lnSpc>
                  <a:spcPts val="5000"/>
                </a:lnSpc>
              </a:pPr>
              <a:r>
                <a:rPr kumimoji="1" lang="ja-JP" altLang="en-US" sz="4000" dirty="0">
                  <a:latin typeface="HGP創英角ｺﾞｼｯｸUB" panose="020B0900000000000000" pitchFamily="50" charset="-128"/>
                  <a:ea typeface="HGP創英角ｺﾞｼｯｸUB" panose="020B0900000000000000" pitchFamily="50" charset="-128"/>
                </a:rPr>
                <a:t>どうしたらよいでしょうか？</a:t>
              </a:r>
              <a:endParaRPr kumimoji="1" lang="en-US" altLang="ja-JP" sz="4000" dirty="0">
                <a:effectLst/>
                <a:latin typeface="HGP創英角ｺﾞｼｯｸUB" panose="020B0900000000000000" pitchFamily="50" charset="-128"/>
                <a:ea typeface="HGP創英角ｺﾞｼｯｸUB" panose="020B0900000000000000" pitchFamily="50" charset="-128"/>
              </a:endParaRPr>
            </a:p>
          </p:txBody>
        </p:sp>
        <p:sp>
          <p:nvSpPr>
            <p:cNvPr id="40" name="二等辺三角形 39"/>
            <p:cNvSpPr/>
            <p:nvPr/>
          </p:nvSpPr>
          <p:spPr>
            <a:xfrm>
              <a:off x="4368801" y="4720262"/>
              <a:ext cx="333375" cy="345981"/>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8ACC9443-FA1C-6B23-545C-4BEFDC2B6817}"/>
                </a:ext>
              </a:extLst>
            </p:cNvPr>
            <p:cNvSpPr txBox="1"/>
            <p:nvPr/>
          </p:nvSpPr>
          <p:spPr>
            <a:xfrm>
              <a:off x="2872398" y="5000019"/>
              <a:ext cx="2088000" cy="261610"/>
            </a:xfrm>
            <a:prstGeom prst="rect">
              <a:avLst/>
            </a:prstGeom>
            <a:noFill/>
          </p:spPr>
          <p:txBody>
            <a:bodyPr wrap="square" rtlCol="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ぜんちょうげんしょう</a:t>
              </a:r>
            </a:p>
          </p:txBody>
        </p:sp>
      </p:grpSp>
      <p:grpSp>
        <p:nvGrpSpPr>
          <p:cNvPr id="12" name="グループ化 11">
            <a:extLst>
              <a:ext uri="{FF2B5EF4-FFF2-40B4-BE49-F238E27FC236}">
                <a16:creationId xmlns:a16="http://schemas.microsoft.com/office/drawing/2014/main" id="{0A2AE605-78F9-34DA-59D8-599C4DFA259A}"/>
              </a:ext>
            </a:extLst>
          </p:cNvPr>
          <p:cNvGrpSpPr/>
          <p:nvPr/>
        </p:nvGrpSpPr>
        <p:grpSpPr>
          <a:xfrm>
            <a:off x="121892" y="112890"/>
            <a:ext cx="9129683" cy="1070937"/>
            <a:chOff x="121892" y="112890"/>
            <a:chExt cx="9129683" cy="1070937"/>
          </a:xfrm>
        </p:grpSpPr>
        <p:sp>
          <p:nvSpPr>
            <p:cNvPr id="13" name="テキスト ボックス 12">
              <a:extLst>
                <a:ext uri="{FF2B5EF4-FFF2-40B4-BE49-F238E27FC236}">
                  <a16:creationId xmlns:a16="http://schemas.microsoft.com/office/drawing/2014/main" id="{1CD0378C-74FD-3B5A-3115-AD7CE2A8F856}"/>
                </a:ext>
              </a:extLst>
            </p:cNvPr>
            <p:cNvSpPr txBox="1"/>
            <p:nvPr/>
          </p:nvSpPr>
          <p:spPr>
            <a:xfrm>
              <a:off x="144868" y="151904"/>
              <a:ext cx="906806" cy="523220"/>
            </a:xfrm>
            <a:prstGeom prst="rect">
              <a:avLst/>
            </a:prstGeom>
            <a:noFill/>
          </p:spPr>
          <p:txBody>
            <a:bodyPr wrap="square" rtlCol="0">
              <a:spAutoFit/>
            </a:bodyPr>
            <a:lstStyle/>
            <a:p>
              <a:r>
                <a:rPr kumimoji="1" lang="ja-JP" altLang="en-US" sz="2800" dirty="0">
                  <a:effectLst/>
                  <a:latin typeface="HGP創英角ｺﾞｼｯｸUB" panose="020B0900000000000000" pitchFamily="50" charset="-128"/>
                  <a:ea typeface="HGP創英角ｺﾞｼｯｸUB" panose="020B0900000000000000" pitchFamily="50" charset="-128"/>
                </a:rPr>
                <a:t>解説　</a:t>
              </a:r>
              <a:endParaRPr kumimoji="1" lang="en-US" altLang="ja-JP" sz="2800" dirty="0">
                <a:effectLst/>
                <a:latin typeface="HGP創英角ｺﾞｼｯｸUB" panose="020B0900000000000000" pitchFamily="50" charset="-128"/>
                <a:ea typeface="HGP創英角ｺﾞｼｯｸUB" panose="020B0900000000000000" pitchFamily="50" charset="-128"/>
              </a:endParaRPr>
            </a:p>
          </p:txBody>
        </p:sp>
        <p:sp>
          <p:nvSpPr>
            <p:cNvPr id="14" name="テキスト ボックス 13">
              <a:extLst>
                <a:ext uri="{FF2B5EF4-FFF2-40B4-BE49-F238E27FC236}">
                  <a16:creationId xmlns:a16="http://schemas.microsoft.com/office/drawing/2014/main" id="{49DC4619-65C7-7878-5B6C-54ED6DACC52F}"/>
                </a:ext>
              </a:extLst>
            </p:cNvPr>
            <p:cNvSpPr txBox="1"/>
            <p:nvPr/>
          </p:nvSpPr>
          <p:spPr>
            <a:xfrm>
              <a:off x="256756" y="112890"/>
              <a:ext cx="666880" cy="153888"/>
            </a:xfrm>
            <a:prstGeom prst="rect">
              <a:avLst/>
            </a:prstGeom>
            <a:noFill/>
          </p:spPr>
          <p:txBody>
            <a:bodyPr wrap="square" lIns="0" tIns="0" rIns="0" bIns="0" rtlCol="0" anchor="ctr" anchorCtr="0">
              <a:spAutoFit/>
            </a:bodyPr>
            <a:lstStyle/>
            <a:p>
              <a:pPr algn="dist"/>
              <a:r>
                <a:rPr kumimoji="1" lang="ja-JP" altLang="en-US" sz="1000" dirty="0">
                  <a:latin typeface="HGP創英角ｺﾞｼｯｸUB" panose="020B0900000000000000" pitchFamily="50" charset="-128"/>
                  <a:ea typeface="HGP創英角ｺﾞｼｯｸUB" panose="020B0900000000000000" pitchFamily="50" charset="-128"/>
                </a:rPr>
                <a:t>かいせつ</a:t>
              </a:r>
            </a:p>
          </p:txBody>
        </p:sp>
        <p:sp>
          <p:nvSpPr>
            <p:cNvPr id="15" name="テキスト ボックス 14">
              <a:extLst>
                <a:ext uri="{FF2B5EF4-FFF2-40B4-BE49-F238E27FC236}">
                  <a16:creationId xmlns:a16="http://schemas.microsoft.com/office/drawing/2014/main" id="{1BAADAAA-3E87-EB50-8FCE-A7CD4D30DEC1}"/>
                </a:ext>
              </a:extLst>
            </p:cNvPr>
            <p:cNvSpPr txBox="1"/>
            <p:nvPr/>
          </p:nvSpPr>
          <p:spPr>
            <a:xfrm>
              <a:off x="121892" y="648359"/>
              <a:ext cx="9129683" cy="535468"/>
            </a:xfrm>
            <a:prstGeom prst="rect">
              <a:avLst/>
            </a:prstGeom>
            <a:noFill/>
          </p:spPr>
          <p:txBody>
            <a:bodyPr wrap="square" rtlCol="0">
              <a:spAutoFit/>
            </a:bodyPr>
            <a:lstStyle/>
            <a:p>
              <a:pPr>
                <a:lnSpc>
                  <a:spcPts val="4000"/>
                </a:lnSpc>
              </a:pPr>
              <a:r>
                <a:rPr kumimoji="1" lang="ja-JP" altLang="en-US" sz="2600" dirty="0">
                  <a:latin typeface="HGP創英角ｺﾞｼｯｸUB" panose="020B0900000000000000" pitchFamily="50" charset="-128"/>
                  <a:ea typeface="HGP創英角ｺﾞｼｯｸUB" panose="020B0900000000000000" pitchFamily="50" charset="-128"/>
                </a:rPr>
                <a:t>他にも</a:t>
              </a:r>
              <a:r>
                <a:rPr kumimoji="1" lang="ja-JP" altLang="en-US" sz="2600" dirty="0">
                  <a:solidFill>
                    <a:srgbClr val="B52F25"/>
                  </a:solidFill>
                  <a:latin typeface="HGP創英角ｺﾞｼｯｸUB" panose="020B0900000000000000" pitchFamily="50" charset="-128"/>
                  <a:ea typeface="HGP創英角ｺﾞｼｯｸUB" panose="020B0900000000000000" pitchFamily="50" charset="-128"/>
                </a:rPr>
                <a:t>土砂災害の前ぶれ（前兆現象）</a:t>
              </a:r>
              <a:r>
                <a:rPr kumimoji="1" lang="ja-JP" altLang="en-US" sz="2600" dirty="0">
                  <a:latin typeface="HGP創英角ｺﾞｼｯｸUB" panose="020B0900000000000000" pitchFamily="50" charset="-128"/>
                  <a:ea typeface="HGP創英角ｺﾞｼｯｸUB" panose="020B0900000000000000" pitchFamily="50" charset="-128"/>
                </a:rPr>
                <a:t>にはこんなことがあります。</a:t>
              </a:r>
              <a:endParaRPr kumimoji="1" lang="en-US" altLang="ja-JP" sz="2600" dirty="0">
                <a:effectLst/>
                <a:latin typeface="HGP創英角ｺﾞｼｯｸUB" panose="020B0900000000000000" pitchFamily="50" charset="-128"/>
                <a:ea typeface="HGP創英角ｺﾞｼｯｸUB" panose="020B0900000000000000" pitchFamily="50" charset="-128"/>
              </a:endParaRPr>
            </a:p>
          </p:txBody>
        </p:sp>
        <p:sp>
          <p:nvSpPr>
            <p:cNvPr id="16" name="テキスト ボックス 15">
              <a:extLst>
                <a:ext uri="{FF2B5EF4-FFF2-40B4-BE49-F238E27FC236}">
                  <a16:creationId xmlns:a16="http://schemas.microsoft.com/office/drawing/2014/main" id="{1ABA9181-B061-8AE9-34EE-AE5DBF9645C5}"/>
                </a:ext>
              </a:extLst>
            </p:cNvPr>
            <p:cNvSpPr txBox="1"/>
            <p:nvPr/>
          </p:nvSpPr>
          <p:spPr>
            <a:xfrm>
              <a:off x="1249521" y="626648"/>
              <a:ext cx="1188000" cy="169277"/>
            </a:xfrm>
            <a:prstGeom prst="rect">
              <a:avLst/>
            </a:prstGeom>
            <a:noFill/>
          </p:spPr>
          <p:txBody>
            <a:bodyPr wrap="square" lIns="0" tIns="0" rIns="0" bIns="0" rtlCol="0" anchor="ctr" anchorCtr="0">
              <a:spAutoFit/>
            </a:bodyPr>
            <a:lstStyle/>
            <a:p>
              <a:pPr algn="dist"/>
              <a:r>
                <a:rPr kumimoji="1" lang="ja-JP" altLang="en-US" sz="1100" dirty="0">
                  <a:solidFill>
                    <a:srgbClr val="B52F25"/>
                  </a:solidFill>
                  <a:latin typeface="HGP創英角ｺﾞｼｯｸUB" panose="020B0900000000000000" pitchFamily="50" charset="-128"/>
                  <a:ea typeface="HGP創英角ｺﾞｼｯｸUB" panose="020B0900000000000000" pitchFamily="50" charset="-128"/>
                </a:rPr>
                <a:t>ど</a:t>
              </a:r>
              <a:r>
                <a:rPr kumimoji="1" lang="ja-JP" altLang="en-US" sz="700" dirty="0">
                  <a:solidFill>
                    <a:srgbClr val="B52F25"/>
                  </a:solidFill>
                  <a:latin typeface="HGP創英角ｺﾞｼｯｸUB" panose="020B0900000000000000" pitchFamily="50" charset="-128"/>
                  <a:ea typeface="HGP創英角ｺﾞｼｯｸUB" panose="020B0900000000000000" pitchFamily="50" charset="-128"/>
                </a:rPr>
                <a:t>　</a:t>
              </a:r>
              <a:r>
                <a:rPr kumimoji="1" lang="ja-JP" altLang="en-US" sz="1100" dirty="0">
                  <a:solidFill>
                    <a:srgbClr val="B52F25"/>
                  </a:solidFill>
                  <a:latin typeface="HGP創英角ｺﾞｼｯｸUB" panose="020B0900000000000000" pitchFamily="50" charset="-128"/>
                  <a:ea typeface="HGP創英角ｺﾞｼｯｸUB" panose="020B0900000000000000" pitchFamily="50" charset="-128"/>
                </a:rPr>
                <a:t>しゃさいがい</a:t>
              </a:r>
            </a:p>
          </p:txBody>
        </p:sp>
        <p:sp>
          <p:nvSpPr>
            <p:cNvPr id="19" name="テキスト ボックス 18">
              <a:extLst>
                <a:ext uri="{FF2B5EF4-FFF2-40B4-BE49-F238E27FC236}">
                  <a16:creationId xmlns:a16="http://schemas.microsoft.com/office/drawing/2014/main" id="{46CF94B5-2337-B930-6E0A-DA8D3D239D96}"/>
                </a:ext>
              </a:extLst>
            </p:cNvPr>
            <p:cNvSpPr txBox="1"/>
            <p:nvPr/>
          </p:nvSpPr>
          <p:spPr>
            <a:xfrm>
              <a:off x="3892550" y="622047"/>
              <a:ext cx="1296000" cy="169277"/>
            </a:xfrm>
            <a:prstGeom prst="rect">
              <a:avLst/>
            </a:prstGeom>
            <a:noFill/>
          </p:spPr>
          <p:txBody>
            <a:bodyPr wrap="square" lIns="0" tIns="0" rIns="0" bIns="0" rtlCol="0" anchor="ctr" anchorCtr="0">
              <a:spAutoFit/>
            </a:bodyPr>
            <a:lstStyle/>
            <a:p>
              <a:pPr algn="dist"/>
              <a:r>
                <a:rPr kumimoji="1" lang="ja-JP" altLang="en-US" sz="1100" dirty="0">
                  <a:solidFill>
                    <a:srgbClr val="B52F25"/>
                  </a:solidFill>
                  <a:latin typeface="HGP創英角ｺﾞｼｯｸUB" panose="020B0900000000000000" pitchFamily="50" charset="-128"/>
                  <a:ea typeface="HGP創英角ｺﾞｼｯｸUB" panose="020B0900000000000000" pitchFamily="50" charset="-128"/>
                </a:rPr>
                <a:t>ぜんちょうげんしょう</a:t>
              </a:r>
            </a:p>
          </p:txBody>
        </p:sp>
      </p:grpSp>
    </p:spTree>
    <p:extLst>
      <p:ext uri="{BB962C8B-B14F-4D97-AF65-F5344CB8AC3E}">
        <p14:creationId xmlns:p14="http://schemas.microsoft.com/office/powerpoint/2010/main" val="240838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down)">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par>
                          <p:cTn id="22" fill="hold">
                            <p:stCondLst>
                              <p:cond delay="500"/>
                            </p:stCondLst>
                            <p:childTnLst>
                              <p:par>
                                <p:cTn id="23" presetID="22" presetClass="entr" presetSubtype="4" fill="hold" nodeType="after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wipe(down)">
                                      <p:cBhvr>
                                        <p:cTn id="25" dur="500"/>
                                        <p:tgtEl>
                                          <p:spTgt spid="4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par>
                          <p:cTn id="31" fill="hold">
                            <p:stCondLst>
                              <p:cond delay="500"/>
                            </p:stCondLst>
                            <p:childTnLst>
                              <p:par>
                                <p:cTn id="32" presetID="22" presetClass="entr" presetSubtype="4" fill="hold" nodeType="afterEffect">
                                  <p:stCondLst>
                                    <p:cond delay="0"/>
                                  </p:stCondLst>
                                  <p:childTnLst>
                                    <p:set>
                                      <p:cBhvr>
                                        <p:cTn id="33" dur="1" fill="hold">
                                          <p:stCondLst>
                                            <p:cond delay="0"/>
                                          </p:stCondLst>
                                        </p:cTn>
                                        <p:tgtEl>
                                          <p:spTgt spid="48"/>
                                        </p:tgtEl>
                                        <p:attrNameLst>
                                          <p:attrName>style.visibility</p:attrName>
                                        </p:attrNameLst>
                                      </p:cBhvr>
                                      <p:to>
                                        <p:strVal val="visible"/>
                                      </p:to>
                                    </p:set>
                                    <p:animEffect transition="in" filter="wipe(down)">
                                      <p:cBhvr>
                                        <p:cTn id="34" dur="500"/>
                                        <p:tgtEl>
                                          <p:spTgt spid="48"/>
                                        </p:tgtEl>
                                      </p:cBhvr>
                                    </p:animEffect>
                                  </p:childTnLst>
                                </p:cTn>
                              </p:par>
                              <p:par>
                                <p:cTn id="35" presetID="1"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childTnLst>
                          </p:cTn>
                        </p:par>
                        <p:par>
                          <p:cTn id="37" fill="hold">
                            <p:stCondLst>
                              <p:cond delay="1000"/>
                            </p:stCondLst>
                            <p:childTnLst>
                              <p:par>
                                <p:cTn id="38" presetID="1" presetClass="entr" presetSubtype="0" fill="hold" grpId="0" nodeType="afterEffect">
                                  <p:stCondLst>
                                    <p:cond delay="0"/>
                                  </p:stCondLst>
                                  <p:childTnLst>
                                    <p:set>
                                      <p:cBhvr>
                                        <p:cTn id="39" dur="1" fill="hold">
                                          <p:stCondLst>
                                            <p:cond delay="0"/>
                                          </p:stCondLst>
                                        </p:cTn>
                                        <p:tgtEl>
                                          <p:spTgt spid="33"/>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up)">
                                      <p:cBhvr>
                                        <p:cTn id="4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グループ化 44">
            <a:extLst>
              <a:ext uri="{FF2B5EF4-FFF2-40B4-BE49-F238E27FC236}">
                <a16:creationId xmlns:a16="http://schemas.microsoft.com/office/drawing/2014/main" id="{6054FB7F-273F-47A3-483D-8247EDFE7E19}"/>
              </a:ext>
            </a:extLst>
          </p:cNvPr>
          <p:cNvGrpSpPr/>
          <p:nvPr/>
        </p:nvGrpSpPr>
        <p:grpSpPr>
          <a:xfrm>
            <a:off x="2972666" y="1259005"/>
            <a:ext cx="5529700" cy="3704936"/>
            <a:chOff x="2972666" y="1259005"/>
            <a:chExt cx="5529700" cy="3704936"/>
          </a:xfrm>
        </p:grpSpPr>
        <p:pic>
          <p:nvPicPr>
            <p:cNvPr id="39" name="図 38">
              <a:extLst>
                <a:ext uri="{FF2B5EF4-FFF2-40B4-BE49-F238E27FC236}">
                  <a16:creationId xmlns:a16="http://schemas.microsoft.com/office/drawing/2014/main" id="{57030D64-F078-92A1-609B-FF0292D3A6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2366" y="1259005"/>
              <a:ext cx="1800000" cy="1800000"/>
            </a:xfrm>
            <a:prstGeom prst="rect">
              <a:avLst/>
            </a:prstGeom>
          </p:spPr>
        </p:pic>
        <p:pic>
          <p:nvPicPr>
            <p:cNvPr id="40" name="図 39">
              <a:extLst>
                <a:ext uri="{FF2B5EF4-FFF2-40B4-BE49-F238E27FC236}">
                  <a16:creationId xmlns:a16="http://schemas.microsoft.com/office/drawing/2014/main" id="{247629B5-BEE4-9164-72E3-3C1706160C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3910" y="1259005"/>
              <a:ext cx="1800000" cy="1800000"/>
            </a:xfrm>
            <a:prstGeom prst="rect">
              <a:avLst/>
            </a:prstGeom>
          </p:spPr>
        </p:pic>
        <p:pic>
          <p:nvPicPr>
            <p:cNvPr id="41" name="図 40">
              <a:extLst>
                <a:ext uri="{FF2B5EF4-FFF2-40B4-BE49-F238E27FC236}">
                  <a16:creationId xmlns:a16="http://schemas.microsoft.com/office/drawing/2014/main" id="{33C642B5-6DFB-A16F-8B6A-2F084314BE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2666" y="3163941"/>
              <a:ext cx="1800000" cy="1800000"/>
            </a:xfrm>
            <a:prstGeom prst="rect">
              <a:avLst/>
            </a:prstGeom>
          </p:spPr>
        </p:pic>
        <p:pic>
          <p:nvPicPr>
            <p:cNvPr id="42" name="図 41">
              <a:extLst>
                <a:ext uri="{FF2B5EF4-FFF2-40B4-BE49-F238E27FC236}">
                  <a16:creationId xmlns:a16="http://schemas.microsoft.com/office/drawing/2014/main" id="{BAE40854-3896-7A33-B9EC-FBF23E7B83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2366" y="3163941"/>
              <a:ext cx="1800000" cy="1800000"/>
            </a:xfrm>
            <a:prstGeom prst="rect">
              <a:avLst/>
            </a:prstGeom>
          </p:spPr>
        </p:pic>
        <p:pic>
          <p:nvPicPr>
            <p:cNvPr id="43" name="図 42">
              <a:extLst>
                <a:ext uri="{FF2B5EF4-FFF2-40B4-BE49-F238E27FC236}">
                  <a16:creationId xmlns:a16="http://schemas.microsoft.com/office/drawing/2014/main" id="{E72AB8AF-1487-9802-3A98-F0BD3242E7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7516" y="3163941"/>
              <a:ext cx="1800000" cy="1800000"/>
            </a:xfrm>
            <a:prstGeom prst="rect">
              <a:avLst/>
            </a:prstGeom>
          </p:spPr>
        </p:pic>
      </p:grpSp>
      <p:sp>
        <p:nvSpPr>
          <p:cNvPr id="2" name="スライド番号プレースホルダー 1">
            <a:extLst>
              <a:ext uri="{FF2B5EF4-FFF2-40B4-BE49-F238E27FC236}">
                <a16:creationId xmlns:a16="http://schemas.microsoft.com/office/drawing/2014/main" id="{2059C180-89C1-709A-4768-481AB91D88D0}"/>
              </a:ext>
            </a:extLst>
          </p:cNvPr>
          <p:cNvSpPr>
            <a:spLocks noGrp="1"/>
          </p:cNvSpPr>
          <p:nvPr>
            <p:ph type="sldNum" sz="quarter" idx="12"/>
          </p:nvPr>
        </p:nvSpPr>
        <p:spPr/>
        <p:txBody>
          <a:bodyPr/>
          <a:lstStyle/>
          <a:p>
            <a:fld id="{24C545B7-4A76-41C6-A249-81AA962B1F89}" type="slidenum">
              <a:rPr kumimoji="1" lang="ja-JP" altLang="en-US" smtClean="0"/>
              <a:t>32</a:t>
            </a:fld>
            <a:endParaRPr kumimoji="1" lang="ja-JP" altLang="en-US"/>
          </a:p>
        </p:txBody>
      </p:sp>
      <p:grpSp>
        <p:nvGrpSpPr>
          <p:cNvPr id="47" name="グループ化 46">
            <a:extLst>
              <a:ext uri="{FF2B5EF4-FFF2-40B4-BE49-F238E27FC236}">
                <a16:creationId xmlns:a16="http://schemas.microsoft.com/office/drawing/2014/main" id="{672521F1-8876-8C51-2FBD-3990FE203560}"/>
              </a:ext>
            </a:extLst>
          </p:cNvPr>
          <p:cNvGrpSpPr/>
          <p:nvPr/>
        </p:nvGrpSpPr>
        <p:grpSpPr>
          <a:xfrm>
            <a:off x="264281" y="5208620"/>
            <a:ext cx="8661152" cy="1257993"/>
            <a:chOff x="264281" y="5208620"/>
            <a:chExt cx="8661152" cy="1257993"/>
          </a:xfrm>
        </p:grpSpPr>
        <p:sp>
          <p:nvSpPr>
            <p:cNvPr id="5" name="正方形/長方形 4">
              <a:extLst>
                <a:ext uri="{FF2B5EF4-FFF2-40B4-BE49-F238E27FC236}">
                  <a16:creationId xmlns:a16="http://schemas.microsoft.com/office/drawing/2014/main" id="{A1C9BABC-41CB-3AD1-FDF4-798E1EC0D29A}"/>
                </a:ext>
              </a:extLst>
            </p:cNvPr>
            <p:cNvSpPr/>
            <p:nvPr/>
          </p:nvSpPr>
          <p:spPr>
            <a:xfrm>
              <a:off x="264281" y="5208620"/>
              <a:ext cx="8661152" cy="1257993"/>
            </a:xfrm>
            <a:prstGeom prst="rect">
              <a:avLst/>
            </a:prstGeom>
            <a:solidFill>
              <a:srgbClr val="B52F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C193821F-926B-6AC9-7229-99DD9F675BFE}"/>
                </a:ext>
              </a:extLst>
            </p:cNvPr>
            <p:cNvSpPr txBox="1"/>
            <p:nvPr/>
          </p:nvSpPr>
          <p:spPr>
            <a:xfrm>
              <a:off x="1520012" y="5781374"/>
              <a:ext cx="7359707" cy="590098"/>
            </a:xfrm>
            <a:prstGeom prst="rect">
              <a:avLst/>
            </a:prstGeom>
            <a:noFill/>
          </p:spPr>
          <p:txBody>
            <a:bodyPr wrap="none" rtlCol="0">
              <a:spAutoFit/>
            </a:bodyPr>
            <a:lstStyle/>
            <a:p>
              <a:pPr>
                <a:lnSpc>
                  <a:spcPts val="4500"/>
                </a:lnSpc>
              </a:pPr>
              <a:r>
                <a:rPr kumimoji="1" lang="ja-JP" altLang="en-US" sz="3000" dirty="0">
                  <a:solidFill>
                    <a:schemeClr val="bg1"/>
                  </a:solidFill>
                  <a:effectLst/>
                  <a:latin typeface="HGP創英角ｺﾞｼｯｸUB" panose="020B0900000000000000" pitchFamily="50" charset="-128"/>
                  <a:ea typeface="HGP創英角ｺﾞｼｯｸUB" panose="020B0900000000000000" pitchFamily="50" charset="-128"/>
                  <a:sym typeface="Wingdings" panose="05000000000000000000" pitchFamily="2" charset="2"/>
                </a:rPr>
                <a:t>早めに避難することで命を守ることができます</a:t>
              </a:r>
              <a:endParaRPr kumimoji="1" lang="en-US" altLang="ja-JP" sz="3000" dirty="0">
                <a:solidFill>
                  <a:schemeClr val="bg1"/>
                </a:solidFill>
                <a:effectLst/>
                <a:latin typeface="HGP創英角ｺﾞｼｯｸUB" panose="020B0900000000000000" pitchFamily="50" charset="-128"/>
                <a:ea typeface="HGP創英角ｺﾞｼｯｸUB" panose="020B0900000000000000" pitchFamily="50" charset="-128"/>
                <a:sym typeface="Wingdings" panose="05000000000000000000" pitchFamily="2" charset="2"/>
              </a:endParaRPr>
            </a:p>
          </p:txBody>
        </p:sp>
        <p:sp>
          <p:nvSpPr>
            <p:cNvPr id="9" name="テキスト ボックス 8">
              <a:extLst>
                <a:ext uri="{FF2B5EF4-FFF2-40B4-BE49-F238E27FC236}">
                  <a16:creationId xmlns:a16="http://schemas.microsoft.com/office/drawing/2014/main" id="{F2182856-7704-BCF6-1366-40AE7199F8F5}"/>
                </a:ext>
              </a:extLst>
            </p:cNvPr>
            <p:cNvSpPr txBox="1"/>
            <p:nvPr/>
          </p:nvSpPr>
          <p:spPr>
            <a:xfrm>
              <a:off x="2737244" y="5686233"/>
              <a:ext cx="736560" cy="461084"/>
            </a:xfrm>
            <a:prstGeom prst="rect">
              <a:avLst/>
            </a:prstGeom>
            <a:noFill/>
          </p:spPr>
          <p:txBody>
            <a:bodyPr wrap="square" rtlCol="0">
              <a:spAutoFit/>
            </a:bodyPr>
            <a:lstStyle/>
            <a:p>
              <a:pPr algn="dist"/>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rPr>
                <a:t>ひ　なん</a:t>
              </a:r>
            </a:p>
          </p:txBody>
        </p:sp>
        <p:sp>
          <p:nvSpPr>
            <p:cNvPr id="26" name="テキスト ボックス 25">
              <a:extLst>
                <a:ext uri="{FF2B5EF4-FFF2-40B4-BE49-F238E27FC236}">
                  <a16:creationId xmlns:a16="http://schemas.microsoft.com/office/drawing/2014/main" id="{10A427C6-53D3-96D7-3CBD-16A7EA44FA85}"/>
                </a:ext>
              </a:extLst>
            </p:cNvPr>
            <p:cNvSpPr txBox="1"/>
            <p:nvPr/>
          </p:nvSpPr>
          <p:spPr>
            <a:xfrm>
              <a:off x="418541" y="5250459"/>
              <a:ext cx="7366839" cy="461665"/>
            </a:xfrm>
            <a:prstGeom prst="rect">
              <a:avLst/>
            </a:prstGeom>
            <a:noFill/>
          </p:spPr>
          <p:txBody>
            <a:bodyPr wrap="square" rtlCol="0">
              <a:spAutoFit/>
            </a:bodyPr>
            <a:lstStyle/>
            <a:p>
              <a:r>
                <a:rPr kumimoji="1" lang="ja-JP" altLang="en-US" sz="2400" dirty="0">
                  <a:solidFill>
                    <a:schemeClr val="bg1"/>
                  </a:solidFill>
                  <a:latin typeface="HGP創英角ｺﾞｼｯｸUB" panose="020B0900000000000000" pitchFamily="50" charset="-128"/>
                  <a:ea typeface="HGP創英角ｺﾞｼｯｸUB" panose="020B0900000000000000" pitchFamily="50" charset="-128"/>
                </a:rPr>
                <a:t>しかし、いつもとちがうことに気がついたら</a:t>
              </a:r>
            </a:p>
          </p:txBody>
        </p:sp>
      </p:grpSp>
      <p:grpSp>
        <p:nvGrpSpPr>
          <p:cNvPr id="44" name="グループ化 43">
            <a:extLst>
              <a:ext uri="{FF2B5EF4-FFF2-40B4-BE49-F238E27FC236}">
                <a16:creationId xmlns:a16="http://schemas.microsoft.com/office/drawing/2014/main" id="{90BC516A-E25D-3C87-EA65-F932CBA9F8FB}"/>
              </a:ext>
            </a:extLst>
          </p:cNvPr>
          <p:cNvGrpSpPr/>
          <p:nvPr/>
        </p:nvGrpSpPr>
        <p:grpSpPr>
          <a:xfrm>
            <a:off x="264281" y="81270"/>
            <a:ext cx="8313720" cy="812181"/>
            <a:chOff x="264281" y="81270"/>
            <a:chExt cx="8313720" cy="812181"/>
          </a:xfrm>
        </p:grpSpPr>
        <p:sp>
          <p:nvSpPr>
            <p:cNvPr id="23" name="角丸四角形 10">
              <a:extLst>
                <a:ext uri="{FF2B5EF4-FFF2-40B4-BE49-F238E27FC236}">
                  <a16:creationId xmlns:a16="http://schemas.microsoft.com/office/drawing/2014/main" id="{1A55B223-CDFE-712C-0D15-1D4AA2A8ADB2}"/>
                </a:ext>
              </a:extLst>
            </p:cNvPr>
            <p:cNvSpPr/>
            <p:nvPr/>
          </p:nvSpPr>
          <p:spPr>
            <a:xfrm>
              <a:off x="264281" y="81270"/>
              <a:ext cx="8313720" cy="81218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56290227-A9A4-5344-422C-E7C861E8DAF1}"/>
                </a:ext>
              </a:extLst>
            </p:cNvPr>
            <p:cNvSpPr txBox="1"/>
            <p:nvPr/>
          </p:nvSpPr>
          <p:spPr>
            <a:xfrm>
              <a:off x="286655" y="191749"/>
              <a:ext cx="8215711" cy="630942"/>
            </a:xfrm>
            <a:prstGeom prst="rect">
              <a:avLst/>
            </a:prstGeom>
            <a:noFill/>
          </p:spPr>
          <p:txBody>
            <a:bodyPr wrap="none" rtlCol="0">
              <a:spAutoFit/>
            </a:bodyPr>
            <a:lstStyle/>
            <a:p>
              <a:r>
                <a:rPr kumimoji="1" lang="ja-JP" altLang="en-US" sz="35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土砂災害を予測することはむずかしいです。</a:t>
              </a:r>
              <a:endParaRPr kumimoji="1" lang="en-US" altLang="ja-JP" sz="35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endParaRPr>
            </a:p>
          </p:txBody>
        </p:sp>
        <p:sp>
          <p:nvSpPr>
            <p:cNvPr id="25" name="テキスト ボックス 24">
              <a:extLst>
                <a:ext uri="{FF2B5EF4-FFF2-40B4-BE49-F238E27FC236}">
                  <a16:creationId xmlns:a16="http://schemas.microsoft.com/office/drawing/2014/main" id="{BA14B563-B29B-8428-FFA1-834EFC7153FE}"/>
                </a:ext>
              </a:extLst>
            </p:cNvPr>
            <p:cNvSpPr txBox="1"/>
            <p:nvPr/>
          </p:nvSpPr>
          <p:spPr>
            <a:xfrm>
              <a:off x="418541" y="89675"/>
              <a:ext cx="1806855" cy="261610"/>
            </a:xfrm>
            <a:prstGeom prst="rect">
              <a:avLst/>
            </a:prstGeom>
            <a:noFill/>
          </p:spPr>
          <p:txBody>
            <a:bodyPr wrap="square" rtlCol="0">
              <a:spAutoFit/>
            </a:bodyPr>
            <a:lstStyle/>
            <a:p>
              <a:pPr algn="dist"/>
              <a:r>
                <a:rPr kumimoji="1" lang="ja-JP" altLang="en-US" sz="11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ど　しゃさいがい　　</a:t>
              </a:r>
            </a:p>
          </p:txBody>
        </p:sp>
        <p:sp>
          <p:nvSpPr>
            <p:cNvPr id="27" name="テキスト ボックス 26">
              <a:extLst>
                <a:ext uri="{FF2B5EF4-FFF2-40B4-BE49-F238E27FC236}">
                  <a16:creationId xmlns:a16="http://schemas.microsoft.com/office/drawing/2014/main" id="{BFC50518-A639-4811-7058-A49D460D9AC2}"/>
                </a:ext>
              </a:extLst>
            </p:cNvPr>
            <p:cNvSpPr txBox="1"/>
            <p:nvPr/>
          </p:nvSpPr>
          <p:spPr>
            <a:xfrm>
              <a:off x="2603500" y="91065"/>
              <a:ext cx="825500" cy="261610"/>
            </a:xfrm>
            <a:prstGeom prst="rect">
              <a:avLst/>
            </a:prstGeom>
            <a:noFill/>
          </p:spPr>
          <p:txBody>
            <a:bodyPr wrap="square" rtlCol="0">
              <a:spAutoFit/>
            </a:bodyPr>
            <a:lstStyle/>
            <a:p>
              <a:pPr algn="dist"/>
              <a:r>
                <a:rPr kumimoji="1" lang="ja-JP" altLang="en-US" sz="11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よ　そく</a:t>
              </a:r>
            </a:p>
          </p:txBody>
        </p:sp>
      </p:grpSp>
      <p:grpSp>
        <p:nvGrpSpPr>
          <p:cNvPr id="46" name="グループ化 45">
            <a:extLst>
              <a:ext uri="{FF2B5EF4-FFF2-40B4-BE49-F238E27FC236}">
                <a16:creationId xmlns:a16="http://schemas.microsoft.com/office/drawing/2014/main" id="{7E20B006-C27B-2987-DF5B-CCB780BBCA1D}"/>
              </a:ext>
            </a:extLst>
          </p:cNvPr>
          <p:cNvGrpSpPr/>
          <p:nvPr/>
        </p:nvGrpSpPr>
        <p:grpSpPr>
          <a:xfrm>
            <a:off x="250660" y="2655013"/>
            <a:ext cx="2991409" cy="2553607"/>
            <a:chOff x="250660" y="2655013"/>
            <a:chExt cx="2991409" cy="2553607"/>
          </a:xfrm>
        </p:grpSpPr>
        <p:grpSp>
          <p:nvGrpSpPr>
            <p:cNvPr id="34" name="グループ化 33">
              <a:extLst>
                <a:ext uri="{FF2B5EF4-FFF2-40B4-BE49-F238E27FC236}">
                  <a16:creationId xmlns:a16="http://schemas.microsoft.com/office/drawing/2014/main" id="{95EA591E-6589-715E-A6C2-371097D4668B}"/>
                </a:ext>
              </a:extLst>
            </p:cNvPr>
            <p:cNvGrpSpPr/>
            <p:nvPr/>
          </p:nvGrpSpPr>
          <p:grpSpPr>
            <a:xfrm>
              <a:off x="250660" y="3550780"/>
              <a:ext cx="2505634" cy="1657840"/>
              <a:chOff x="7658100" y="3170849"/>
              <a:chExt cx="2002767" cy="1325121"/>
            </a:xfrm>
          </p:grpSpPr>
          <p:pic>
            <p:nvPicPr>
              <p:cNvPr id="32" name="図 31">
                <a:extLst>
                  <a:ext uri="{FF2B5EF4-FFF2-40B4-BE49-F238E27FC236}">
                    <a16:creationId xmlns:a16="http://schemas.microsoft.com/office/drawing/2014/main" id="{E9537604-7B63-7321-860A-882153DA3A91}"/>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7785380" y="3170849"/>
                <a:ext cx="1875487" cy="1297132"/>
              </a:xfrm>
              <a:prstGeom prst="rect">
                <a:avLst/>
              </a:prstGeom>
            </p:spPr>
          </p:pic>
          <p:sp>
            <p:nvSpPr>
              <p:cNvPr id="33" name="正方形/長方形 32">
                <a:extLst>
                  <a:ext uri="{FF2B5EF4-FFF2-40B4-BE49-F238E27FC236}">
                    <a16:creationId xmlns:a16="http://schemas.microsoft.com/office/drawing/2014/main" id="{7F7B617E-D913-B592-9F50-743A05B37631}"/>
                  </a:ext>
                </a:extLst>
              </p:cNvPr>
              <p:cNvSpPr/>
              <p:nvPr/>
            </p:nvSpPr>
            <p:spPr>
              <a:xfrm>
                <a:off x="7658100" y="4315516"/>
                <a:ext cx="476250" cy="180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7" name="フリーフォーム: 図形 36">
              <a:extLst>
                <a:ext uri="{FF2B5EF4-FFF2-40B4-BE49-F238E27FC236}">
                  <a16:creationId xmlns:a16="http://schemas.microsoft.com/office/drawing/2014/main" id="{28A12AA9-46F0-EF71-2DA4-F45C6B49EDF8}"/>
                </a:ext>
              </a:extLst>
            </p:cNvPr>
            <p:cNvSpPr/>
            <p:nvPr/>
          </p:nvSpPr>
          <p:spPr>
            <a:xfrm rot="12840956">
              <a:off x="2065282" y="2655013"/>
              <a:ext cx="1076434" cy="1218780"/>
            </a:xfrm>
            <a:custGeom>
              <a:avLst/>
              <a:gdLst>
                <a:gd name="connsiteX0" fmla="*/ 839278 w 1076434"/>
                <a:gd name="connsiteY0" fmla="*/ 1126636 h 1218780"/>
                <a:gd name="connsiteX1" fmla="*/ 92144 w 1076434"/>
                <a:gd name="connsiteY1" fmla="*/ 981624 h 1218780"/>
                <a:gd name="connsiteX2" fmla="*/ 237156 w 1076434"/>
                <a:gd name="connsiteY2" fmla="*/ 234489 h 1218780"/>
                <a:gd name="connsiteX3" fmla="*/ 537977 w 1076434"/>
                <a:gd name="connsiteY3" fmla="*/ 142345 h 1218780"/>
                <a:gd name="connsiteX4" fmla="*/ 568245 w 1076434"/>
                <a:gd name="connsiteY4" fmla="*/ 145265 h 1218780"/>
                <a:gd name="connsiteX5" fmla="*/ 613860 w 1076434"/>
                <a:gd name="connsiteY5" fmla="*/ 0 h 1218780"/>
                <a:gd name="connsiteX6" fmla="*/ 663810 w 1076434"/>
                <a:gd name="connsiteY6" fmla="*/ 159070 h 1218780"/>
                <a:gd name="connsiteX7" fmla="*/ 739783 w 1076434"/>
                <a:gd name="connsiteY7" fmla="*/ 181514 h 1218780"/>
                <a:gd name="connsiteX8" fmla="*/ 984291 w 1076434"/>
                <a:gd name="connsiteY8" fmla="*/ 379502 h 1218780"/>
                <a:gd name="connsiteX9" fmla="*/ 839278 w 1076434"/>
                <a:gd name="connsiteY9" fmla="*/ 1126636 h 1218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6434" h="1218780">
                  <a:moveTo>
                    <a:pt x="839278" y="1126636"/>
                  </a:moveTo>
                  <a:cubicBezTo>
                    <a:pt x="592919" y="1292908"/>
                    <a:pt x="258415" y="1227983"/>
                    <a:pt x="92144" y="981624"/>
                  </a:cubicBezTo>
                  <a:cubicBezTo>
                    <a:pt x="-74128" y="735264"/>
                    <a:pt x="-9203" y="400760"/>
                    <a:pt x="237156" y="234489"/>
                  </a:cubicBezTo>
                  <a:cubicBezTo>
                    <a:pt x="329541" y="172137"/>
                    <a:pt x="434321" y="142298"/>
                    <a:pt x="537977" y="142345"/>
                  </a:cubicBezTo>
                  <a:lnTo>
                    <a:pt x="568245" y="145265"/>
                  </a:lnTo>
                  <a:lnTo>
                    <a:pt x="613860" y="0"/>
                  </a:lnTo>
                  <a:lnTo>
                    <a:pt x="663810" y="159070"/>
                  </a:lnTo>
                  <a:lnTo>
                    <a:pt x="739783" y="181514"/>
                  </a:lnTo>
                  <a:cubicBezTo>
                    <a:pt x="835930" y="220247"/>
                    <a:pt x="921939" y="287117"/>
                    <a:pt x="984291" y="379502"/>
                  </a:cubicBezTo>
                  <a:cubicBezTo>
                    <a:pt x="1150562" y="625861"/>
                    <a:pt x="1085638" y="960365"/>
                    <a:pt x="839278" y="1126636"/>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38" name="テキスト ボックス 37">
              <a:extLst>
                <a:ext uri="{FF2B5EF4-FFF2-40B4-BE49-F238E27FC236}">
                  <a16:creationId xmlns:a16="http://schemas.microsoft.com/office/drawing/2014/main" id="{86CF4265-CEFC-0342-7CC0-216FAD457222}"/>
                </a:ext>
              </a:extLst>
            </p:cNvPr>
            <p:cNvSpPr txBox="1"/>
            <p:nvPr/>
          </p:nvSpPr>
          <p:spPr>
            <a:xfrm>
              <a:off x="2270519" y="2797061"/>
              <a:ext cx="971550" cy="769441"/>
            </a:xfrm>
            <a:prstGeom prst="rect">
              <a:avLst/>
            </a:prstGeom>
            <a:noFill/>
          </p:spPr>
          <p:txBody>
            <a:bodyPr wrap="square" rtlCol="0">
              <a:spAutoFit/>
            </a:bodyPr>
            <a:lstStyle/>
            <a:p>
              <a:r>
                <a:rPr kumimoji="1" lang="ja-JP" altLang="en-US" sz="4400" dirty="0">
                  <a:solidFill>
                    <a:srgbClr val="B52F25"/>
                  </a:solidFill>
                  <a:latin typeface="HGP創英角ｺﾞｼｯｸUB" panose="020B0900000000000000" pitchFamily="50" charset="-128"/>
                  <a:ea typeface="HGP創英角ｺﾞｼｯｸUB" panose="020B0900000000000000" pitchFamily="50" charset="-128"/>
                </a:rPr>
                <a:t>！</a:t>
              </a:r>
            </a:p>
          </p:txBody>
        </p:sp>
      </p:grpSp>
    </p:spTree>
    <p:extLst>
      <p:ext uri="{BB962C8B-B14F-4D97-AF65-F5344CB8AC3E}">
        <p14:creationId xmlns:p14="http://schemas.microsoft.com/office/powerpoint/2010/main" val="425222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randombar(horizontal)">
                                      <p:cBhvr>
                                        <p:cTn id="7" dur="500"/>
                                        <p:tgtEl>
                                          <p:spTgt spid="44"/>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randombar(horizontal)">
                                      <p:cBhvr>
                                        <p:cTn id="11" dur="500"/>
                                        <p:tgtEl>
                                          <p:spTgt spid="45"/>
                                        </p:tgtEl>
                                      </p:cBhvr>
                                    </p:animEffect>
                                  </p:childTnLst>
                                </p:cTn>
                              </p:par>
                              <p:par>
                                <p:cTn id="12" presetID="14" presetClass="entr" presetSubtype="10" fill="hold" nodeType="with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randombar(horizontal)">
                                      <p:cBhvr>
                                        <p:cTn id="14" dur="500"/>
                                        <p:tgtEl>
                                          <p:spTgt spid="46"/>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wipe(left)">
                                      <p:cBhvr>
                                        <p:cTn id="18"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グループ化 29">
            <a:extLst>
              <a:ext uri="{FF2B5EF4-FFF2-40B4-BE49-F238E27FC236}">
                <a16:creationId xmlns:a16="http://schemas.microsoft.com/office/drawing/2014/main" id="{DDE73ECF-2258-BB9C-8315-43F845A09A02}"/>
              </a:ext>
            </a:extLst>
          </p:cNvPr>
          <p:cNvGrpSpPr/>
          <p:nvPr/>
        </p:nvGrpSpPr>
        <p:grpSpPr>
          <a:xfrm>
            <a:off x="1" y="2466802"/>
            <a:ext cx="9144000" cy="4135222"/>
            <a:chOff x="1" y="2466802"/>
            <a:chExt cx="9144000" cy="4135222"/>
          </a:xfrm>
        </p:grpSpPr>
        <p:sp>
          <p:nvSpPr>
            <p:cNvPr id="40" name="正方形/長方形 39"/>
            <p:cNvSpPr/>
            <p:nvPr/>
          </p:nvSpPr>
          <p:spPr>
            <a:xfrm>
              <a:off x="210427" y="2466802"/>
              <a:ext cx="8723146" cy="3286298"/>
            </a:xfrm>
            <a:prstGeom prst="rect">
              <a:avLst/>
            </a:prstGeom>
            <a:solidFill>
              <a:srgbClr val="F9E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1" name="テキスト ボックス 40"/>
            <p:cNvSpPr txBox="1"/>
            <p:nvPr/>
          </p:nvSpPr>
          <p:spPr>
            <a:xfrm>
              <a:off x="1" y="2862702"/>
              <a:ext cx="9144000" cy="2506455"/>
            </a:xfrm>
            <a:prstGeom prst="rect">
              <a:avLst/>
            </a:prstGeom>
            <a:noFill/>
          </p:spPr>
          <p:txBody>
            <a:bodyPr wrap="square" rtlCol="0">
              <a:spAutoFit/>
            </a:bodyPr>
            <a:lstStyle/>
            <a:p>
              <a:pPr algn="ctr">
                <a:lnSpc>
                  <a:spcPts val="6600"/>
                </a:lnSpc>
              </a:pPr>
              <a:r>
                <a:rPr kumimoji="1" lang="ja-JP" altLang="en-US" sz="4000" dirty="0">
                  <a:latin typeface="HGP創英角ｺﾞｼｯｸUB" panose="020B0900000000000000" pitchFamily="50" charset="-128"/>
                  <a:ea typeface="HGP創英角ｺﾞｼｯｸUB" panose="020B0900000000000000" pitchFamily="50" charset="-128"/>
                </a:rPr>
                <a:t>先生や両親など、</a:t>
              </a:r>
              <a:r>
                <a:rPr kumimoji="1" lang="ja-JP" altLang="en-US" sz="5000" dirty="0">
                  <a:solidFill>
                    <a:srgbClr val="B52F25"/>
                  </a:solidFill>
                  <a:latin typeface="HGP創英角ｺﾞｼｯｸUB" panose="020B0900000000000000" pitchFamily="50" charset="-128"/>
                  <a:ea typeface="HGP創英角ｺﾞｼｯｸUB" panose="020B0900000000000000" pitchFamily="50" charset="-128"/>
                </a:rPr>
                <a:t>大人に伝えたり</a:t>
              </a:r>
              <a:endParaRPr kumimoji="1" lang="en-US" altLang="ja-JP" sz="5000" dirty="0">
                <a:solidFill>
                  <a:srgbClr val="B52F25"/>
                </a:solidFill>
                <a:latin typeface="HGP創英角ｺﾞｼｯｸUB" panose="020B0900000000000000" pitchFamily="50" charset="-128"/>
                <a:ea typeface="HGP創英角ｺﾞｼｯｸUB" panose="020B0900000000000000" pitchFamily="50" charset="-128"/>
              </a:endParaRPr>
            </a:p>
            <a:p>
              <a:pPr algn="ctr">
                <a:lnSpc>
                  <a:spcPts val="6600"/>
                </a:lnSpc>
              </a:pPr>
              <a:r>
                <a:rPr kumimoji="1" lang="ja-JP" altLang="en-US" sz="5000" dirty="0">
                  <a:solidFill>
                    <a:srgbClr val="B52F25"/>
                  </a:solidFill>
                  <a:latin typeface="HGP創英角ｺﾞｼｯｸUB" panose="020B0900000000000000" pitchFamily="50" charset="-128"/>
                  <a:ea typeface="HGP創英角ｺﾞｼｯｸUB" panose="020B0900000000000000" pitchFamily="50" charset="-128"/>
                </a:rPr>
                <a:t>早めに安全な場所</a:t>
              </a:r>
              <a:r>
                <a:rPr kumimoji="1" lang="ja-JP" altLang="en-US" sz="4000" dirty="0">
                  <a:latin typeface="HGP創英角ｺﾞｼｯｸUB" panose="020B0900000000000000" pitchFamily="50" charset="-128"/>
                  <a:ea typeface="HGP創英角ｺﾞｼｯｸUB" panose="020B0900000000000000" pitchFamily="50" charset="-128"/>
                </a:rPr>
                <a:t>に</a:t>
              </a:r>
              <a:endParaRPr kumimoji="1" lang="en-US" altLang="ja-JP" sz="4000" dirty="0">
                <a:latin typeface="HGP創英角ｺﾞｼｯｸUB" panose="020B0900000000000000" pitchFamily="50" charset="-128"/>
                <a:ea typeface="HGP創英角ｺﾞｼｯｸUB" panose="020B0900000000000000" pitchFamily="50" charset="-128"/>
              </a:endParaRPr>
            </a:p>
            <a:p>
              <a:pPr algn="ctr">
                <a:lnSpc>
                  <a:spcPts val="6600"/>
                </a:lnSpc>
              </a:pPr>
              <a:r>
                <a:rPr kumimoji="1" lang="ja-JP" altLang="en-US" sz="4000" dirty="0">
                  <a:latin typeface="HGP創英角ｺﾞｼｯｸUB" panose="020B0900000000000000" pitchFamily="50" charset="-128"/>
                  <a:ea typeface="HGP創英角ｺﾞｼｯｸUB" panose="020B0900000000000000" pitchFamily="50" charset="-128"/>
                </a:rPr>
                <a:t>避難しましょう。</a:t>
              </a:r>
              <a:endParaRPr kumimoji="1" lang="en-US" altLang="ja-JP" sz="4000" dirty="0">
                <a:effectLst/>
                <a:latin typeface="HGP創英角ｺﾞｼｯｸUB" panose="020B0900000000000000" pitchFamily="50" charset="-128"/>
                <a:ea typeface="HGP創英角ｺﾞｼｯｸUB" panose="020B0900000000000000" pitchFamily="50" charset="-128"/>
              </a:endParaRPr>
            </a:p>
          </p:txBody>
        </p:sp>
        <p:sp>
          <p:nvSpPr>
            <p:cNvPr id="10" name="テキスト ボックス 9"/>
            <p:cNvSpPr txBox="1"/>
            <p:nvPr/>
          </p:nvSpPr>
          <p:spPr>
            <a:xfrm>
              <a:off x="3076166" y="4593275"/>
              <a:ext cx="744179" cy="184666"/>
            </a:xfrm>
            <a:prstGeom prst="rect">
              <a:avLst/>
            </a:prstGeom>
            <a:noFill/>
          </p:spPr>
          <p:txBody>
            <a:bodyPr wrap="square" lIns="0" tIns="0" rIns="0" bIns="0" rtlCol="0" anchor="ctr" anchorCtr="0">
              <a:spAutoFit/>
            </a:bodyPr>
            <a:lstStyle/>
            <a:p>
              <a:pPr algn="dist"/>
              <a:r>
                <a:rPr kumimoji="1" lang="ja-JP" altLang="en-US" sz="1200" dirty="0">
                  <a:latin typeface="HGP創英角ｺﾞｼｯｸUB" panose="020B0900000000000000" pitchFamily="50" charset="-128"/>
                  <a:ea typeface="HGP創英角ｺﾞｼｯｸUB" panose="020B0900000000000000" pitchFamily="50" charset="-128"/>
                </a:rPr>
                <a:t>ひ　なん</a:t>
              </a:r>
            </a:p>
          </p:txBody>
        </p:sp>
        <p:sp>
          <p:nvSpPr>
            <p:cNvPr id="24" name="テキスト ボックス 23">
              <a:extLst>
                <a:ext uri="{FF2B5EF4-FFF2-40B4-BE49-F238E27FC236}">
                  <a16:creationId xmlns:a16="http://schemas.microsoft.com/office/drawing/2014/main" id="{A7F448C2-5195-42A9-2FE2-CD20122F1EBD}"/>
                </a:ext>
              </a:extLst>
            </p:cNvPr>
            <p:cNvSpPr txBox="1"/>
            <p:nvPr/>
          </p:nvSpPr>
          <p:spPr>
            <a:xfrm>
              <a:off x="6350230" y="2783751"/>
              <a:ext cx="432000" cy="246221"/>
            </a:xfrm>
            <a:prstGeom prst="rect">
              <a:avLst/>
            </a:prstGeom>
            <a:noFill/>
          </p:spPr>
          <p:txBody>
            <a:bodyPr wrap="square" lIns="0" tIns="0" rIns="0" bIns="0" rtlCol="0" anchor="ctr" anchorCtr="0">
              <a:spAutoFit/>
            </a:bodyPr>
            <a:lstStyle/>
            <a:p>
              <a:pPr algn="dist"/>
              <a:r>
                <a:rPr kumimoji="1" lang="ja-JP" altLang="en-US" sz="1600" dirty="0">
                  <a:solidFill>
                    <a:srgbClr val="B52F25"/>
                  </a:solidFill>
                  <a:latin typeface="HGP創英角ｺﾞｼｯｸUB" panose="020B0900000000000000" pitchFamily="50" charset="-128"/>
                  <a:ea typeface="HGP創英角ｺﾞｼｯｸUB" panose="020B0900000000000000" pitchFamily="50" charset="-128"/>
                </a:rPr>
                <a:t>つた</a:t>
              </a:r>
            </a:p>
          </p:txBody>
        </p:sp>
        <p:pic>
          <p:nvPicPr>
            <p:cNvPr id="29" name="図 28" descr="人形, おもちゃ, テーブル, 時計 が含まれている画像&#10;&#10;AI によって生成されたコンテンツは間違っている可能性があります。">
              <a:extLst>
                <a:ext uri="{FF2B5EF4-FFF2-40B4-BE49-F238E27FC236}">
                  <a16:creationId xmlns:a16="http://schemas.microsoft.com/office/drawing/2014/main" id="{4C14C416-FC15-75BD-1CC0-86FCAEC28A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9691" y="4510407"/>
              <a:ext cx="2538370" cy="2091617"/>
            </a:xfrm>
            <a:prstGeom prst="rect">
              <a:avLst/>
            </a:prstGeom>
          </p:spPr>
        </p:pic>
      </p:grpSp>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t>33</a:t>
            </a:fld>
            <a:endParaRPr kumimoji="1" lang="ja-JP" altLang="en-US"/>
          </a:p>
        </p:txBody>
      </p:sp>
      <p:grpSp>
        <p:nvGrpSpPr>
          <p:cNvPr id="5" name="グループ化 4">
            <a:extLst>
              <a:ext uri="{FF2B5EF4-FFF2-40B4-BE49-F238E27FC236}">
                <a16:creationId xmlns:a16="http://schemas.microsoft.com/office/drawing/2014/main" id="{A84299A0-1C8F-2720-E603-E926F448CEDD}"/>
              </a:ext>
            </a:extLst>
          </p:cNvPr>
          <p:cNvGrpSpPr/>
          <p:nvPr/>
        </p:nvGrpSpPr>
        <p:grpSpPr>
          <a:xfrm>
            <a:off x="142671" y="745544"/>
            <a:ext cx="1043215" cy="1043216"/>
            <a:chOff x="418426" y="379199"/>
            <a:chExt cx="1043215" cy="1043216"/>
          </a:xfrm>
        </p:grpSpPr>
        <p:sp>
          <p:nvSpPr>
            <p:cNvPr id="6" name="円/楕円 10">
              <a:extLst>
                <a:ext uri="{FF2B5EF4-FFF2-40B4-BE49-F238E27FC236}">
                  <a16:creationId xmlns:a16="http://schemas.microsoft.com/office/drawing/2014/main" id="{7A7512F2-CCA9-7249-128B-A301ED5A13F4}"/>
                </a:ext>
              </a:extLst>
            </p:cNvPr>
            <p:cNvSpPr/>
            <p:nvPr/>
          </p:nvSpPr>
          <p:spPr>
            <a:xfrm>
              <a:off x="418426" y="379199"/>
              <a:ext cx="1043215" cy="1043215"/>
            </a:xfrm>
            <a:prstGeom prst="ellipse">
              <a:avLst/>
            </a:prstGeom>
            <a:solidFill>
              <a:srgbClr val="B52F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E3592570-A159-E037-9254-9434BE9FF8D0}"/>
                </a:ext>
              </a:extLst>
            </p:cNvPr>
            <p:cNvSpPr txBox="1"/>
            <p:nvPr/>
          </p:nvSpPr>
          <p:spPr>
            <a:xfrm>
              <a:off x="515435" y="560641"/>
              <a:ext cx="849195" cy="861774"/>
            </a:xfrm>
            <a:prstGeom prst="rect">
              <a:avLst/>
            </a:prstGeom>
            <a:noFill/>
          </p:spPr>
          <p:txBody>
            <a:bodyPr wrap="square" rtlCol="0">
              <a:spAutoFit/>
            </a:bodyPr>
            <a:lstStyle/>
            <a:p>
              <a:r>
                <a:rPr kumimoji="1" lang="ja-JP" altLang="en-US" sz="5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大</a:t>
              </a:r>
            </a:p>
          </p:txBody>
        </p:sp>
      </p:grpSp>
      <p:grpSp>
        <p:nvGrpSpPr>
          <p:cNvPr id="8" name="グループ化 7">
            <a:extLst>
              <a:ext uri="{FF2B5EF4-FFF2-40B4-BE49-F238E27FC236}">
                <a16:creationId xmlns:a16="http://schemas.microsoft.com/office/drawing/2014/main" id="{B695755F-6661-5C25-FD76-0B310B354648}"/>
              </a:ext>
            </a:extLst>
          </p:cNvPr>
          <p:cNvGrpSpPr/>
          <p:nvPr/>
        </p:nvGrpSpPr>
        <p:grpSpPr>
          <a:xfrm>
            <a:off x="1168545" y="375752"/>
            <a:ext cx="1043215" cy="1093667"/>
            <a:chOff x="1561979" y="379199"/>
            <a:chExt cx="1043215" cy="1093667"/>
          </a:xfrm>
        </p:grpSpPr>
        <p:sp>
          <p:nvSpPr>
            <p:cNvPr id="11" name="円/楕円 13">
              <a:extLst>
                <a:ext uri="{FF2B5EF4-FFF2-40B4-BE49-F238E27FC236}">
                  <a16:creationId xmlns:a16="http://schemas.microsoft.com/office/drawing/2014/main" id="{030BDF1E-BA44-B87C-1E30-3F426F03C599}"/>
                </a:ext>
              </a:extLst>
            </p:cNvPr>
            <p:cNvSpPr/>
            <p:nvPr/>
          </p:nvSpPr>
          <p:spPr>
            <a:xfrm>
              <a:off x="1561979" y="379199"/>
              <a:ext cx="1043215" cy="1043215"/>
            </a:xfrm>
            <a:prstGeom prst="ellipse">
              <a:avLst/>
            </a:prstGeom>
            <a:solidFill>
              <a:srgbClr val="B52F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57C944B3-3681-38CB-3651-E3D1FB76A6C2}"/>
                </a:ext>
              </a:extLst>
            </p:cNvPr>
            <p:cNvSpPr txBox="1"/>
            <p:nvPr/>
          </p:nvSpPr>
          <p:spPr>
            <a:xfrm>
              <a:off x="1653613" y="611092"/>
              <a:ext cx="849195" cy="861774"/>
            </a:xfrm>
            <a:prstGeom prst="rect">
              <a:avLst/>
            </a:prstGeom>
            <a:noFill/>
          </p:spPr>
          <p:txBody>
            <a:bodyPr wrap="square" rtlCol="0">
              <a:spAutoFit/>
            </a:bodyPr>
            <a:lstStyle/>
            <a:p>
              <a:r>
                <a:rPr kumimoji="1" lang="ja-JP" altLang="en-US" sz="5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事</a:t>
              </a:r>
            </a:p>
          </p:txBody>
        </p:sp>
      </p:grpSp>
      <p:grpSp>
        <p:nvGrpSpPr>
          <p:cNvPr id="13" name="グループ化 12">
            <a:extLst>
              <a:ext uri="{FF2B5EF4-FFF2-40B4-BE49-F238E27FC236}">
                <a16:creationId xmlns:a16="http://schemas.microsoft.com/office/drawing/2014/main" id="{C9F4CC43-C188-5600-0980-88E40ABF2C16}"/>
              </a:ext>
            </a:extLst>
          </p:cNvPr>
          <p:cNvGrpSpPr/>
          <p:nvPr/>
        </p:nvGrpSpPr>
        <p:grpSpPr>
          <a:xfrm>
            <a:off x="2303394" y="330191"/>
            <a:ext cx="1043215" cy="1050125"/>
            <a:chOff x="3395081" y="379199"/>
            <a:chExt cx="1043215" cy="1050125"/>
          </a:xfrm>
        </p:grpSpPr>
        <p:sp>
          <p:nvSpPr>
            <p:cNvPr id="14" name="円/楕円 16">
              <a:extLst>
                <a:ext uri="{FF2B5EF4-FFF2-40B4-BE49-F238E27FC236}">
                  <a16:creationId xmlns:a16="http://schemas.microsoft.com/office/drawing/2014/main" id="{0158D87E-5FBB-4623-7762-7FF4DB75B35B}"/>
                </a:ext>
              </a:extLst>
            </p:cNvPr>
            <p:cNvSpPr/>
            <p:nvPr/>
          </p:nvSpPr>
          <p:spPr>
            <a:xfrm>
              <a:off x="3395081" y="379199"/>
              <a:ext cx="1043215" cy="1043215"/>
            </a:xfrm>
            <a:prstGeom prst="ellipse">
              <a:avLst/>
            </a:prstGeom>
            <a:solidFill>
              <a:srgbClr val="B52F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9A8C1AD5-B8FE-135B-B872-4147E0610512}"/>
                </a:ext>
              </a:extLst>
            </p:cNvPr>
            <p:cNvSpPr txBox="1"/>
            <p:nvPr/>
          </p:nvSpPr>
          <p:spPr>
            <a:xfrm>
              <a:off x="3508774" y="567550"/>
              <a:ext cx="849195" cy="861774"/>
            </a:xfrm>
            <a:prstGeom prst="rect">
              <a:avLst/>
            </a:prstGeom>
            <a:noFill/>
          </p:spPr>
          <p:txBody>
            <a:bodyPr wrap="square" rtlCol="0">
              <a:spAutoFit/>
            </a:bodyPr>
            <a:lstStyle/>
            <a:p>
              <a:r>
                <a:rPr kumimoji="1" lang="ja-JP" altLang="en-US" sz="5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な</a:t>
              </a:r>
            </a:p>
          </p:txBody>
        </p:sp>
      </p:grpSp>
      <p:grpSp>
        <p:nvGrpSpPr>
          <p:cNvPr id="16" name="グループ化 15">
            <a:extLst>
              <a:ext uri="{FF2B5EF4-FFF2-40B4-BE49-F238E27FC236}">
                <a16:creationId xmlns:a16="http://schemas.microsoft.com/office/drawing/2014/main" id="{E2823016-C3A0-2720-325E-557F9FE5BDFE}"/>
              </a:ext>
            </a:extLst>
          </p:cNvPr>
          <p:cNvGrpSpPr/>
          <p:nvPr/>
        </p:nvGrpSpPr>
        <p:grpSpPr>
          <a:xfrm>
            <a:off x="3395519" y="667012"/>
            <a:ext cx="1043215" cy="1043215"/>
            <a:chOff x="4555317" y="401561"/>
            <a:chExt cx="1043215" cy="1043215"/>
          </a:xfrm>
        </p:grpSpPr>
        <p:sp>
          <p:nvSpPr>
            <p:cNvPr id="17" name="円/楕円 19">
              <a:extLst>
                <a:ext uri="{FF2B5EF4-FFF2-40B4-BE49-F238E27FC236}">
                  <a16:creationId xmlns:a16="http://schemas.microsoft.com/office/drawing/2014/main" id="{880A1E2E-69B2-8C65-0D53-B49F7F6206B7}"/>
                </a:ext>
              </a:extLst>
            </p:cNvPr>
            <p:cNvSpPr/>
            <p:nvPr/>
          </p:nvSpPr>
          <p:spPr>
            <a:xfrm>
              <a:off x="4555317" y="401561"/>
              <a:ext cx="1043215" cy="1043215"/>
            </a:xfrm>
            <a:prstGeom prst="ellipse">
              <a:avLst/>
            </a:prstGeom>
            <a:solidFill>
              <a:srgbClr val="B52F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72B35319-BE1D-B053-6984-4C037C64A167}"/>
                </a:ext>
              </a:extLst>
            </p:cNvPr>
            <p:cNvSpPr txBox="1"/>
            <p:nvPr/>
          </p:nvSpPr>
          <p:spPr>
            <a:xfrm>
              <a:off x="4652326" y="567550"/>
              <a:ext cx="849195" cy="861774"/>
            </a:xfrm>
            <a:prstGeom prst="rect">
              <a:avLst/>
            </a:prstGeom>
            <a:noFill/>
          </p:spPr>
          <p:txBody>
            <a:bodyPr wrap="square" rtlCol="0">
              <a:spAutoFit/>
            </a:bodyPr>
            <a:lstStyle/>
            <a:p>
              <a:r>
                <a:rPr kumimoji="1" lang="ja-JP" altLang="en-US" sz="5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こ</a:t>
              </a:r>
            </a:p>
          </p:txBody>
        </p:sp>
      </p:grpSp>
      <p:grpSp>
        <p:nvGrpSpPr>
          <p:cNvPr id="19" name="グループ化 18">
            <a:extLst>
              <a:ext uri="{FF2B5EF4-FFF2-40B4-BE49-F238E27FC236}">
                <a16:creationId xmlns:a16="http://schemas.microsoft.com/office/drawing/2014/main" id="{72A5A2F7-AE56-A223-A9CD-E52C356DC453}"/>
              </a:ext>
            </a:extLst>
          </p:cNvPr>
          <p:cNvGrpSpPr/>
          <p:nvPr/>
        </p:nvGrpSpPr>
        <p:grpSpPr>
          <a:xfrm>
            <a:off x="4530368" y="794957"/>
            <a:ext cx="1043215" cy="1043215"/>
            <a:chOff x="5715553" y="386109"/>
            <a:chExt cx="1043215" cy="1043215"/>
          </a:xfrm>
        </p:grpSpPr>
        <p:sp>
          <p:nvSpPr>
            <p:cNvPr id="20" name="円/楕円 22">
              <a:extLst>
                <a:ext uri="{FF2B5EF4-FFF2-40B4-BE49-F238E27FC236}">
                  <a16:creationId xmlns:a16="http://schemas.microsoft.com/office/drawing/2014/main" id="{A79C1502-EB17-019B-574D-4EF357C8EDFE}"/>
                </a:ext>
              </a:extLst>
            </p:cNvPr>
            <p:cNvSpPr/>
            <p:nvPr/>
          </p:nvSpPr>
          <p:spPr>
            <a:xfrm>
              <a:off x="5715553" y="386109"/>
              <a:ext cx="1043215" cy="1043215"/>
            </a:xfrm>
            <a:prstGeom prst="ellipse">
              <a:avLst/>
            </a:prstGeom>
            <a:solidFill>
              <a:srgbClr val="B52F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A3D81DE2-A39A-FBB5-1A55-99C0BC4BDF9F}"/>
                </a:ext>
              </a:extLst>
            </p:cNvPr>
            <p:cNvSpPr txBox="1"/>
            <p:nvPr/>
          </p:nvSpPr>
          <p:spPr>
            <a:xfrm>
              <a:off x="5812562" y="531680"/>
              <a:ext cx="849195" cy="861774"/>
            </a:xfrm>
            <a:prstGeom prst="rect">
              <a:avLst/>
            </a:prstGeom>
            <a:noFill/>
          </p:spPr>
          <p:txBody>
            <a:bodyPr wrap="square" rtlCol="0">
              <a:spAutoFit/>
            </a:bodyPr>
            <a:lstStyle/>
            <a:p>
              <a:r>
                <a:rPr kumimoji="1" lang="ja-JP" altLang="en-US" sz="5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と</a:t>
              </a:r>
            </a:p>
          </p:txBody>
        </p:sp>
      </p:grpSp>
      <p:grpSp>
        <p:nvGrpSpPr>
          <p:cNvPr id="22" name="グループ化 21">
            <a:extLst>
              <a:ext uri="{FF2B5EF4-FFF2-40B4-BE49-F238E27FC236}">
                <a16:creationId xmlns:a16="http://schemas.microsoft.com/office/drawing/2014/main" id="{FB2665E5-E0C0-6F92-6FBE-76D9F8CFB5A0}"/>
              </a:ext>
            </a:extLst>
          </p:cNvPr>
          <p:cNvGrpSpPr/>
          <p:nvPr/>
        </p:nvGrpSpPr>
        <p:grpSpPr>
          <a:xfrm>
            <a:off x="0" y="1939903"/>
            <a:ext cx="8415530" cy="771656"/>
            <a:chOff x="0" y="1939903"/>
            <a:chExt cx="8415530" cy="771656"/>
          </a:xfrm>
        </p:grpSpPr>
        <p:sp>
          <p:nvSpPr>
            <p:cNvPr id="25" name="正方形/長方形 24"/>
            <p:cNvSpPr/>
            <p:nvPr/>
          </p:nvSpPr>
          <p:spPr>
            <a:xfrm>
              <a:off x="0" y="1939903"/>
              <a:ext cx="8415530" cy="771656"/>
            </a:xfrm>
            <a:prstGeom prst="rect">
              <a:avLst/>
            </a:prstGeom>
            <a:solidFill>
              <a:srgbClr val="B52F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26" name="テキスト ボックス 25"/>
            <p:cNvSpPr txBox="1"/>
            <p:nvPr/>
          </p:nvSpPr>
          <p:spPr>
            <a:xfrm>
              <a:off x="106845" y="2020230"/>
              <a:ext cx="8308685" cy="584775"/>
            </a:xfrm>
            <a:prstGeom prst="rect">
              <a:avLst/>
            </a:prstGeom>
            <a:noFill/>
          </p:spPr>
          <p:txBody>
            <a:bodyPr wrap="none" rtlCol="0">
              <a:spAutoFit/>
            </a:bodyPr>
            <a:lstStyle/>
            <a:p>
              <a:r>
                <a:rPr kumimoji="1" lang="ja-JP" altLang="en-US" sz="3200" dirty="0">
                  <a:solidFill>
                    <a:schemeClr val="bg1"/>
                  </a:solidFill>
                  <a:latin typeface="HGP創英角ｺﾞｼｯｸUB" panose="020B0900000000000000" pitchFamily="50" charset="-128"/>
                  <a:ea typeface="HGP創英角ｺﾞｼｯｸUB" panose="020B0900000000000000" pitchFamily="50" charset="-128"/>
                </a:rPr>
                <a:t>土砂災害の前ぶれ（前兆現象）に気づいたら・・・</a:t>
              </a:r>
              <a:endParaRPr kumimoji="1" lang="en-US" altLang="ja-JP" sz="32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9" name="テキスト ボックス 8"/>
            <p:cNvSpPr txBox="1"/>
            <p:nvPr/>
          </p:nvSpPr>
          <p:spPr>
            <a:xfrm>
              <a:off x="346586" y="1960152"/>
              <a:ext cx="1467466" cy="169277"/>
            </a:xfrm>
            <a:prstGeom prst="rect">
              <a:avLst/>
            </a:prstGeom>
            <a:noFill/>
          </p:spPr>
          <p:txBody>
            <a:bodyPr wrap="square" lIns="0" tIns="0" rIns="0" bIns="0" rtlCol="0" anchor="ctr" anchorCtr="0">
              <a:spAutoFit/>
            </a:bodyPr>
            <a:lstStyle/>
            <a:p>
              <a:pPr algn="dist"/>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rPr>
                <a:t>ど</a:t>
              </a:r>
              <a:r>
                <a:rPr kumimoji="1" lang="ja-JP" altLang="en-US" sz="400" dirty="0">
                  <a:solidFill>
                    <a:schemeClr val="bg1"/>
                  </a:solidFill>
                  <a:latin typeface="HGP創英角ｺﾞｼｯｸUB" panose="020B0900000000000000" pitchFamily="50" charset="-128"/>
                  <a:ea typeface="HGP創英角ｺﾞｼｯｸUB" panose="020B0900000000000000" pitchFamily="50" charset="-128"/>
                </a:rPr>
                <a:t>　</a:t>
              </a:r>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rPr>
                <a:t>しゃさいがい</a:t>
              </a:r>
            </a:p>
          </p:txBody>
        </p:sp>
        <p:sp>
          <p:nvSpPr>
            <p:cNvPr id="23" name="テキスト ボックス 22">
              <a:extLst>
                <a:ext uri="{FF2B5EF4-FFF2-40B4-BE49-F238E27FC236}">
                  <a16:creationId xmlns:a16="http://schemas.microsoft.com/office/drawing/2014/main" id="{58FBF034-7A91-699B-162F-5FE85E81A418}"/>
                </a:ext>
              </a:extLst>
            </p:cNvPr>
            <p:cNvSpPr txBox="1"/>
            <p:nvPr/>
          </p:nvSpPr>
          <p:spPr>
            <a:xfrm>
              <a:off x="3613149" y="1963359"/>
              <a:ext cx="1548000" cy="169277"/>
            </a:xfrm>
            <a:prstGeom prst="rect">
              <a:avLst/>
            </a:prstGeom>
            <a:noFill/>
          </p:spPr>
          <p:txBody>
            <a:bodyPr wrap="square" lIns="0" tIns="0" rIns="0" bIns="0" rtlCol="0" anchor="ctr" anchorCtr="0">
              <a:spAutoFit/>
            </a:bodyPr>
            <a:lstStyle/>
            <a:p>
              <a:pPr algn="dist"/>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rPr>
                <a:t>ぜんちょうげんしょう</a:t>
              </a:r>
            </a:p>
          </p:txBody>
        </p:sp>
      </p:grpSp>
    </p:spTree>
    <p:extLst>
      <p:ext uri="{BB962C8B-B14F-4D97-AF65-F5344CB8AC3E}">
        <p14:creationId xmlns:p14="http://schemas.microsoft.com/office/powerpoint/2010/main" val="265201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randombar(horizontal)">
                                      <p:cBhvr>
                                        <p:cTn id="1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フリーフォーム 20"/>
          <p:cNvSpPr/>
          <p:nvPr/>
        </p:nvSpPr>
        <p:spPr>
          <a:xfrm rot="8321806" flipH="1">
            <a:off x="632720" y="1771946"/>
            <a:ext cx="1973969" cy="2267271"/>
          </a:xfrm>
          <a:custGeom>
            <a:avLst/>
            <a:gdLst>
              <a:gd name="connsiteX0" fmla="*/ 1638429 w 1973969"/>
              <a:gd name="connsiteY0" fmla="*/ 2021726 h 2267271"/>
              <a:gd name="connsiteX1" fmla="*/ 245545 w 1973969"/>
              <a:gd name="connsiteY1" fmla="*/ 1931731 h 2267271"/>
              <a:gd name="connsiteX2" fmla="*/ 335539 w 1973969"/>
              <a:gd name="connsiteY2" fmla="*/ 538846 h 2267271"/>
              <a:gd name="connsiteX3" fmla="*/ 675335 w 1973969"/>
              <a:gd name="connsiteY3" fmla="*/ 343540 h 2267271"/>
              <a:gd name="connsiteX4" fmla="*/ 713658 w 1973969"/>
              <a:gd name="connsiteY4" fmla="*/ 332853 h 2267271"/>
              <a:gd name="connsiteX5" fmla="*/ 801766 w 1973969"/>
              <a:gd name="connsiteY5" fmla="*/ 0 h 2267271"/>
              <a:gd name="connsiteX6" fmla="*/ 881342 w 1973969"/>
              <a:gd name="connsiteY6" fmla="*/ 300622 h 2267271"/>
              <a:gd name="connsiteX7" fmla="*/ 1050621 w 1973969"/>
              <a:gd name="connsiteY7" fmla="*/ 295367 h 2267271"/>
              <a:gd name="connsiteX8" fmla="*/ 1728424 w 1973969"/>
              <a:gd name="connsiteY8" fmla="*/ 628841 h 2267271"/>
              <a:gd name="connsiteX9" fmla="*/ 1638429 w 1973969"/>
              <a:gd name="connsiteY9" fmla="*/ 2021726 h 226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3969" h="2267271">
                <a:moveTo>
                  <a:pt x="1638429" y="2021726"/>
                </a:moveTo>
                <a:cubicBezTo>
                  <a:pt x="1228943" y="2381510"/>
                  <a:pt x="605328" y="2341217"/>
                  <a:pt x="245545" y="1931731"/>
                </a:cubicBezTo>
                <a:cubicBezTo>
                  <a:pt x="-114239" y="1522245"/>
                  <a:pt x="-73947" y="898630"/>
                  <a:pt x="335539" y="538846"/>
                </a:cubicBezTo>
                <a:cubicBezTo>
                  <a:pt x="437911" y="448901"/>
                  <a:pt x="553665" y="383960"/>
                  <a:pt x="675335" y="343540"/>
                </a:cubicBezTo>
                <a:lnTo>
                  <a:pt x="713658" y="332853"/>
                </a:lnTo>
                <a:lnTo>
                  <a:pt x="801766" y="0"/>
                </a:lnTo>
                <a:lnTo>
                  <a:pt x="881342" y="300622"/>
                </a:lnTo>
                <a:lnTo>
                  <a:pt x="1050621" y="295367"/>
                </a:lnTo>
                <a:cubicBezTo>
                  <a:pt x="1302683" y="311654"/>
                  <a:pt x="1548533" y="424098"/>
                  <a:pt x="1728424" y="628841"/>
                </a:cubicBezTo>
                <a:cubicBezTo>
                  <a:pt x="2088208" y="1038327"/>
                  <a:pt x="2047916" y="1661943"/>
                  <a:pt x="1638429" y="2021726"/>
                </a:cubicBezTo>
                <a:close/>
              </a:path>
            </a:pathLst>
          </a:cu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t>34</a:t>
            </a:fld>
            <a:endParaRPr kumimoji="1" lang="ja-JP" altLang="en-US"/>
          </a:p>
        </p:txBody>
      </p:sp>
      <p:sp>
        <p:nvSpPr>
          <p:cNvPr id="4" name="テキスト ボックス 3"/>
          <p:cNvSpPr txBox="1"/>
          <p:nvPr/>
        </p:nvSpPr>
        <p:spPr>
          <a:xfrm>
            <a:off x="1619705" y="349797"/>
            <a:ext cx="8297464" cy="707886"/>
          </a:xfrm>
          <a:prstGeom prst="rect">
            <a:avLst/>
          </a:prstGeom>
          <a:noFill/>
        </p:spPr>
        <p:txBody>
          <a:bodyPr wrap="none" rtlCol="0">
            <a:spAutoFit/>
          </a:bodyPr>
          <a:lstStyle/>
          <a:p>
            <a:r>
              <a:rPr kumimoji="1" lang="ja-JP" altLang="en-US" sz="4000" dirty="0">
                <a:effectLst/>
                <a:latin typeface="HGP創英角ｺﾞｼｯｸUB" panose="020B0900000000000000" pitchFamily="50" charset="-128"/>
                <a:ea typeface="HGP創英角ｺﾞｼｯｸUB" panose="020B0900000000000000" pitchFamily="50" charset="-128"/>
              </a:rPr>
              <a:t>「</a:t>
            </a:r>
            <a:r>
              <a:rPr kumimoji="1" lang="ja-JP" altLang="en-US" sz="4000" dirty="0">
                <a:solidFill>
                  <a:srgbClr val="C00000"/>
                </a:solidFill>
                <a:effectLst/>
                <a:latin typeface="HGP創英角ｺﾞｼｯｸUB" panose="020B0900000000000000" pitchFamily="50" charset="-128"/>
                <a:ea typeface="HGP創英角ｺﾞｼｯｸUB" panose="020B0900000000000000" pitchFamily="50" charset="-128"/>
              </a:rPr>
              <a:t>砂防</a:t>
            </a:r>
            <a:r>
              <a:rPr kumimoji="1" lang="ja-JP" altLang="en-US" sz="4000" dirty="0">
                <a:effectLst/>
                <a:latin typeface="HGP創英角ｺﾞｼｯｸUB" panose="020B0900000000000000" pitchFamily="50" charset="-128"/>
                <a:ea typeface="HGP創英角ｺﾞｼｯｸUB" panose="020B0900000000000000" pitchFamily="50" charset="-128"/>
              </a:rPr>
              <a:t>」とは、砂の壁のこと</a:t>
            </a:r>
            <a:r>
              <a:rPr kumimoji="1" lang="ja-JP" altLang="en-US" sz="4000" dirty="0">
                <a:latin typeface="HGP創英角ｺﾞｼｯｸUB" panose="020B0900000000000000" pitchFamily="50" charset="-128"/>
                <a:ea typeface="HGP創英角ｺﾞｼｯｸUB" panose="020B0900000000000000" pitchFamily="50" charset="-128"/>
              </a:rPr>
              <a:t>である？</a:t>
            </a:r>
            <a:r>
              <a:rPr kumimoji="1" lang="ja-JP" altLang="en-US" sz="4000" dirty="0">
                <a:effectLst/>
                <a:latin typeface="HGP創英角ｺﾞｼｯｸUB" panose="020B0900000000000000" pitchFamily="50" charset="-128"/>
                <a:ea typeface="HGP創英角ｺﾞｼｯｸUB" panose="020B0900000000000000" pitchFamily="50" charset="-128"/>
              </a:rPr>
              <a:t>　</a:t>
            </a:r>
            <a:r>
              <a:rPr kumimoji="1" lang="ja-JP" altLang="en-US" sz="4000" dirty="0">
                <a:solidFill>
                  <a:schemeClr val="tx1">
                    <a:lumMod val="85000"/>
                    <a:lumOff val="15000"/>
                  </a:schemeClr>
                </a:solidFill>
                <a:effectLst/>
                <a:latin typeface="HGP創英角ｺﾞｼｯｸUB" panose="020B0900000000000000" pitchFamily="50" charset="-128"/>
                <a:ea typeface="HGP創英角ｺﾞｼｯｸUB" panose="020B0900000000000000" pitchFamily="50" charset="-128"/>
              </a:rPr>
              <a:t>　</a:t>
            </a:r>
            <a:endParaRPr kumimoji="1" lang="en-US" altLang="ja-JP" sz="4000" dirty="0">
              <a:solidFill>
                <a:schemeClr val="tx1">
                  <a:lumMod val="85000"/>
                  <a:lumOff val="15000"/>
                </a:schemeClr>
              </a:solidFill>
              <a:effectLst/>
              <a:latin typeface="HGP創英角ｺﾞｼｯｸUB" panose="020B0900000000000000" pitchFamily="50" charset="-128"/>
              <a:ea typeface="HGP創英角ｺﾞｼｯｸUB" panose="020B0900000000000000" pitchFamily="50" charset="-128"/>
            </a:endParaRPr>
          </a:p>
        </p:txBody>
      </p:sp>
      <p:sp>
        <p:nvSpPr>
          <p:cNvPr id="16" name="テキスト ボックス 15"/>
          <p:cNvSpPr txBox="1"/>
          <p:nvPr/>
        </p:nvSpPr>
        <p:spPr>
          <a:xfrm>
            <a:off x="818216" y="2443277"/>
            <a:ext cx="1607868" cy="1079783"/>
          </a:xfrm>
          <a:prstGeom prst="rect">
            <a:avLst/>
          </a:prstGeom>
          <a:noFill/>
        </p:spPr>
        <p:txBody>
          <a:bodyPr wrap="square" rtlCol="0">
            <a:spAutoFit/>
          </a:bodyPr>
          <a:lstStyle/>
          <a:p>
            <a:pPr>
              <a:lnSpc>
                <a:spcPts val="7700"/>
              </a:lnSpc>
            </a:pPr>
            <a:r>
              <a:rPr kumimoji="1" lang="ja-JP" altLang="en-US" sz="10000" b="1" dirty="0">
                <a:ln w="38100">
                  <a:solidFill>
                    <a:schemeClr val="tx1">
                      <a:lumMod val="85000"/>
                      <a:lumOff val="15000"/>
                    </a:schemeClr>
                  </a:solidFill>
                </a:ln>
                <a:solidFill>
                  <a:srgbClr val="3E95BA"/>
                </a:solidFill>
                <a:effectLst/>
                <a:latin typeface="HGP創英角ｺﾞｼｯｸUB" panose="020B0900000000000000" pitchFamily="50" charset="-128"/>
                <a:ea typeface="HGP創英角ｺﾞｼｯｸUB" panose="020B0900000000000000" pitchFamily="50" charset="-128"/>
              </a:rPr>
              <a:t>○</a:t>
            </a:r>
            <a:endParaRPr kumimoji="1" lang="en-US" altLang="ja-JP" sz="10000" dirty="0">
              <a:ln w="38100">
                <a:solidFill>
                  <a:schemeClr val="tx1">
                    <a:lumMod val="85000"/>
                    <a:lumOff val="15000"/>
                  </a:schemeClr>
                </a:solidFill>
              </a:ln>
              <a:solidFill>
                <a:srgbClr val="3E95BA"/>
              </a:solidFill>
              <a:effectLst/>
              <a:latin typeface="HGP創英角ｺﾞｼｯｸUB" panose="020B0900000000000000" pitchFamily="50" charset="-128"/>
              <a:ea typeface="HGP創英角ｺﾞｼｯｸUB" panose="020B0900000000000000" pitchFamily="50" charset="-128"/>
            </a:endParaRPr>
          </a:p>
        </p:txBody>
      </p:sp>
      <p:sp>
        <p:nvSpPr>
          <p:cNvPr id="22" name="テキスト ボックス 21"/>
          <p:cNvSpPr txBox="1"/>
          <p:nvPr/>
        </p:nvSpPr>
        <p:spPr>
          <a:xfrm>
            <a:off x="2109018" y="274032"/>
            <a:ext cx="812901" cy="215444"/>
          </a:xfrm>
          <a:prstGeom prst="rect">
            <a:avLst/>
          </a:prstGeom>
          <a:noFill/>
        </p:spPr>
        <p:txBody>
          <a:bodyPr wrap="square" lIns="0" tIns="0" rIns="0" bIns="0" rtlCol="0" anchor="ctr" anchorCtr="0">
            <a:spAutoFit/>
          </a:bodyPr>
          <a:lstStyle/>
          <a:p>
            <a:pPr algn="dist"/>
            <a:r>
              <a:rPr kumimoji="1" lang="ja-JP" altLang="en-US" sz="1400" dirty="0">
                <a:solidFill>
                  <a:srgbClr val="B52F25"/>
                </a:solidFill>
                <a:latin typeface="HGP創英角ｺﾞｼｯｸUB" panose="020B0900000000000000" pitchFamily="50" charset="-128"/>
                <a:ea typeface="HGP創英角ｺﾞｼｯｸUB" panose="020B0900000000000000" pitchFamily="50" charset="-128"/>
              </a:rPr>
              <a:t>さ　ぼう</a:t>
            </a:r>
          </a:p>
        </p:txBody>
      </p:sp>
      <p:grpSp>
        <p:nvGrpSpPr>
          <p:cNvPr id="24" name="グループ化 23"/>
          <p:cNvGrpSpPr/>
          <p:nvPr/>
        </p:nvGrpSpPr>
        <p:grpSpPr>
          <a:xfrm>
            <a:off x="477831" y="260422"/>
            <a:ext cx="857927" cy="790804"/>
            <a:chOff x="9880345" y="927034"/>
            <a:chExt cx="621554" cy="572924"/>
          </a:xfrm>
        </p:grpSpPr>
        <p:sp>
          <p:nvSpPr>
            <p:cNvPr id="25" name="円/楕円 24"/>
            <p:cNvSpPr/>
            <p:nvPr/>
          </p:nvSpPr>
          <p:spPr>
            <a:xfrm>
              <a:off x="9898743" y="927034"/>
              <a:ext cx="572924" cy="572924"/>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p:cNvSpPr txBox="1"/>
            <p:nvPr/>
          </p:nvSpPr>
          <p:spPr>
            <a:xfrm>
              <a:off x="9880345" y="991785"/>
              <a:ext cx="621554" cy="401362"/>
            </a:xfrm>
            <a:prstGeom prst="rect">
              <a:avLst/>
            </a:prstGeom>
            <a:noFill/>
          </p:spPr>
          <p:txBody>
            <a:bodyPr wrap="none" rtlCol="0">
              <a:spAutoFit/>
            </a:bodyPr>
            <a:lstStyle/>
            <a:p>
              <a:r>
                <a:rPr kumimoji="1" lang="ja-JP" altLang="en-US" sz="3000" dirty="0">
                  <a:solidFill>
                    <a:schemeClr val="bg1"/>
                  </a:solidFill>
                  <a:latin typeface="HGP創英角ｺﾞｼｯｸUB" panose="020B0900000000000000" pitchFamily="50" charset="-128"/>
                  <a:ea typeface="HGP創英角ｺﾞｼｯｸUB" panose="020B0900000000000000" pitchFamily="50" charset="-128"/>
                </a:rPr>
                <a:t>問２</a:t>
              </a:r>
            </a:p>
          </p:txBody>
        </p:sp>
      </p:grpSp>
      <p:sp>
        <p:nvSpPr>
          <p:cNvPr id="27" name="フリーフォーム 26"/>
          <p:cNvSpPr/>
          <p:nvPr/>
        </p:nvSpPr>
        <p:spPr>
          <a:xfrm rot="13278194">
            <a:off x="6537765" y="1771946"/>
            <a:ext cx="1973969" cy="2267271"/>
          </a:xfrm>
          <a:custGeom>
            <a:avLst/>
            <a:gdLst>
              <a:gd name="connsiteX0" fmla="*/ 1638429 w 1973969"/>
              <a:gd name="connsiteY0" fmla="*/ 2021726 h 2267271"/>
              <a:gd name="connsiteX1" fmla="*/ 245545 w 1973969"/>
              <a:gd name="connsiteY1" fmla="*/ 1931731 h 2267271"/>
              <a:gd name="connsiteX2" fmla="*/ 335539 w 1973969"/>
              <a:gd name="connsiteY2" fmla="*/ 538846 h 2267271"/>
              <a:gd name="connsiteX3" fmla="*/ 675335 w 1973969"/>
              <a:gd name="connsiteY3" fmla="*/ 343540 h 2267271"/>
              <a:gd name="connsiteX4" fmla="*/ 713658 w 1973969"/>
              <a:gd name="connsiteY4" fmla="*/ 332853 h 2267271"/>
              <a:gd name="connsiteX5" fmla="*/ 801766 w 1973969"/>
              <a:gd name="connsiteY5" fmla="*/ 0 h 2267271"/>
              <a:gd name="connsiteX6" fmla="*/ 881342 w 1973969"/>
              <a:gd name="connsiteY6" fmla="*/ 300622 h 2267271"/>
              <a:gd name="connsiteX7" fmla="*/ 1050621 w 1973969"/>
              <a:gd name="connsiteY7" fmla="*/ 295367 h 2267271"/>
              <a:gd name="connsiteX8" fmla="*/ 1728424 w 1973969"/>
              <a:gd name="connsiteY8" fmla="*/ 628841 h 2267271"/>
              <a:gd name="connsiteX9" fmla="*/ 1638429 w 1973969"/>
              <a:gd name="connsiteY9" fmla="*/ 2021726 h 226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3969" h="2267271">
                <a:moveTo>
                  <a:pt x="1638429" y="2021726"/>
                </a:moveTo>
                <a:cubicBezTo>
                  <a:pt x="1228943" y="2381510"/>
                  <a:pt x="605328" y="2341217"/>
                  <a:pt x="245545" y="1931731"/>
                </a:cubicBezTo>
                <a:cubicBezTo>
                  <a:pt x="-114239" y="1522245"/>
                  <a:pt x="-73947" y="898630"/>
                  <a:pt x="335539" y="538846"/>
                </a:cubicBezTo>
                <a:cubicBezTo>
                  <a:pt x="437911" y="448901"/>
                  <a:pt x="553665" y="383960"/>
                  <a:pt x="675335" y="343540"/>
                </a:cubicBezTo>
                <a:lnTo>
                  <a:pt x="713658" y="332853"/>
                </a:lnTo>
                <a:lnTo>
                  <a:pt x="801766" y="0"/>
                </a:lnTo>
                <a:lnTo>
                  <a:pt x="881342" y="300622"/>
                </a:lnTo>
                <a:lnTo>
                  <a:pt x="1050621" y="295367"/>
                </a:lnTo>
                <a:cubicBezTo>
                  <a:pt x="1302683" y="311654"/>
                  <a:pt x="1548533" y="424098"/>
                  <a:pt x="1728424" y="628841"/>
                </a:cubicBezTo>
                <a:cubicBezTo>
                  <a:pt x="2088208" y="1038327"/>
                  <a:pt x="2047916" y="1661943"/>
                  <a:pt x="1638429" y="2021726"/>
                </a:cubicBezTo>
                <a:close/>
              </a:path>
            </a:pathLst>
          </a:cu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p:cNvSpPr txBox="1"/>
          <p:nvPr/>
        </p:nvSpPr>
        <p:spPr>
          <a:xfrm>
            <a:off x="6893488" y="2443277"/>
            <a:ext cx="1488512" cy="1079783"/>
          </a:xfrm>
          <a:prstGeom prst="rect">
            <a:avLst/>
          </a:prstGeom>
          <a:noFill/>
          <a:ln>
            <a:noFill/>
          </a:ln>
        </p:spPr>
        <p:txBody>
          <a:bodyPr wrap="square" rtlCol="0">
            <a:spAutoFit/>
          </a:bodyPr>
          <a:lstStyle/>
          <a:p>
            <a:pPr>
              <a:lnSpc>
                <a:spcPts val="7700"/>
              </a:lnSpc>
            </a:pPr>
            <a:r>
              <a:rPr kumimoji="1" lang="en-US" altLang="ja-JP" sz="10000" b="1" dirty="0">
                <a:ln w="38100">
                  <a:solidFill>
                    <a:schemeClr val="tx1">
                      <a:lumMod val="85000"/>
                      <a:lumOff val="15000"/>
                    </a:schemeClr>
                  </a:solidFill>
                </a:ln>
                <a:solidFill>
                  <a:srgbClr val="B52F25"/>
                </a:solidFill>
                <a:effectLst/>
                <a:latin typeface="HGP創英角ｺﾞｼｯｸUB" panose="020B0900000000000000" pitchFamily="50" charset="-128"/>
                <a:ea typeface="HGP創英角ｺﾞｼｯｸUB" panose="020B0900000000000000" pitchFamily="50" charset="-128"/>
              </a:rPr>
              <a:t>×</a:t>
            </a:r>
            <a:endParaRPr kumimoji="1" lang="en-US" altLang="ja-JP" sz="10000" dirty="0">
              <a:ln w="38100">
                <a:solidFill>
                  <a:schemeClr val="tx1">
                    <a:lumMod val="85000"/>
                    <a:lumOff val="15000"/>
                  </a:schemeClr>
                </a:solidFill>
              </a:ln>
              <a:solidFill>
                <a:srgbClr val="B52F25"/>
              </a:solidFill>
              <a:effectLst/>
              <a:latin typeface="HGP創英角ｺﾞｼｯｸUB" panose="020B0900000000000000" pitchFamily="50" charset="-128"/>
              <a:ea typeface="HGP創英角ｺﾞｼｯｸUB" panose="020B0900000000000000" pitchFamily="50" charset="-128"/>
            </a:endParaRPr>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2668587"/>
            <a:ext cx="3810000" cy="3705225"/>
          </a:xfrm>
          <a:prstGeom prst="rect">
            <a:avLst/>
          </a:prstGeom>
        </p:spPr>
      </p:pic>
      <p:sp>
        <p:nvSpPr>
          <p:cNvPr id="13" name="テキスト ボックス 12"/>
          <p:cNvSpPr txBox="1"/>
          <p:nvPr/>
        </p:nvSpPr>
        <p:spPr>
          <a:xfrm>
            <a:off x="5472683" y="324121"/>
            <a:ext cx="385201" cy="169277"/>
          </a:xfrm>
          <a:prstGeom prst="rect">
            <a:avLst/>
          </a:prstGeom>
          <a:noFill/>
        </p:spPr>
        <p:txBody>
          <a:bodyPr wrap="square" lIns="0" tIns="0" rIns="0" bIns="0" rtlCol="0" anchor="ctr" anchorCtr="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かべ</a:t>
            </a:r>
          </a:p>
        </p:txBody>
      </p:sp>
      <p:sp>
        <p:nvSpPr>
          <p:cNvPr id="5" name="テキスト ボックス 4">
            <a:extLst>
              <a:ext uri="{FF2B5EF4-FFF2-40B4-BE49-F238E27FC236}">
                <a16:creationId xmlns:a16="http://schemas.microsoft.com/office/drawing/2014/main" id="{28C288E0-0453-E2AC-E737-4C2FEC6319EB}"/>
              </a:ext>
            </a:extLst>
          </p:cNvPr>
          <p:cNvSpPr txBox="1"/>
          <p:nvPr/>
        </p:nvSpPr>
        <p:spPr>
          <a:xfrm>
            <a:off x="4496349" y="324121"/>
            <a:ext cx="385201" cy="169277"/>
          </a:xfrm>
          <a:prstGeom prst="rect">
            <a:avLst/>
          </a:prstGeom>
          <a:noFill/>
        </p:spPr>
        <p:txBody>
          <a:bodyPr wrap="square" lIns="0" tIns="0" rIns="0" bIns="0" rtlCol="0" anchor="ctr" anchorCtr="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すな</a:t>
            </a:r>
          </a:p>
        </p:txBody>
      </p:sp>
    </p:spTree>
    <p:extLst>
      <p:ext uri="{BB962C8B-B14F-4D97-AF65-F5344CB8AC3E}">
        <p14:creationId xmlns:p14="http://schemas.microsoft.com/office/powerpoint/2010/main" val="8398602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t>35</a:t>
            </a:fld>
            <a:endParaRPr kumimoji="1" lang="ja-JP" altLang="en-US"/>
          </a:p>
        </p:txBody>
      </p:sp>
      <p:grpSp>
        <p:nvGrpSpPr>
          <p:cNvPr id="27" name="グループ化 26"/>
          <p:cNvGrpSpPr/>
          <p:nvPr/>
        </p:nvGrpSpPr>
        <p:grpSpPr>
          <a:xfrm>
            <a:off x="477831" y="260422"/>
            <a:ext cx="857927" cy="790804"/>
            <a:chOff x="9880345" y="927034"/>
            <a:chExt cx="621554" cy="572924"/>
          </a:xfrm>
        </p:grpSpPr>
        <p:sp>
          <p:nvSpPr>
            <p:cNvPr id="28" name="円/楕円 27"/>
            <p:cNvSpPr/>
            <p:nvPr/>
          </p:nvSpPr>
          <p:spPr>
            <a:xfrm>
              <a:off x="9898743" y="927034"/>
              <a:ext cx="572924" cy="572924"/>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p:cNvSpPr txBox="1"/>
            <p:nvPr/>
          </p:nvSpPr>
          <p:spPr>
            <a:xfrm>
              <a:off x="9880345" y="991785"/>
              <a:ext cx="621554" cy="401362"/>
            </a:xfrm>
            <a:prstGeom prst="rect">
              <a:avLst/>
            </a:prstGeom>
            <a:noFill/>
          </p:spPr>
          <p:txBody>
            <a:bodyPr wrap="none" rtlCol="0">
              <a:spAutoFit/>
            </a:bodyPr>
            <a:lstStyle/>
            <a:p>
              <a:r>
                <a:rPr kumimoji="1" lang="ja-JP" altLang="en-US" sz="3000" dirty="0">
                  <a:solidFill>
                    <a:schemeClr val="bg1"/>
                  </a:solidFill>
                  <a:latin typeface="HGP創英角ｺﾞｼｯｸUB" panose="020B0900000000000000" pitchFamily="50" charset="-128"/>
                  <a:ea typeface="HGP創英角ｺﾞｼｯｸUB" panose="020B0900000000000000" pitchFamily="50" charset="-128"/>
                </a:rPr>
                <a:t>問２</a:t>
              </a:r>
            </a:p>
          </p:txBody>
        </p:sp>
      </p:grpSp>
      <p:grpSp>
        <p:nvGrpSpPr>
          <p:cNvPr id="3" name="グループ化 2"/>
          <p:cNvGrpSpPr/>
          <p:nvPr/>
        </p:nvGrpSpPr>
        <p:grpSpPr>
          <a:xfrm>
            <a:off x="144868" y="1797744"/>
            <a:ext cx="2518949" cy="2961948"/>
            <a:chOff x="144868" y="1797744"/>
            <a:chExt cx="2518949" cy="2961948"/>
          </a:xfrm>
        </p:grpSpPr>
        <p:grpSp>
          <p:nvGrpSpPr>
            <p:cNvPr id="32" name="グループ化 31"/>
            <p:cNvGrpSpPr/>
            <p:nvPr/>
          </p:nvGrpSpPr>
          <p:grpSpPr>
            <a:xfrm>
              <a:off x="144868" y="1797744"/>
              <a:ext cx="906806" cy="561320"/>
              <a:chOff x="144868" y="2073969"/>
              <a:chExt cx="906806" cy="561320"/>
            </a:xfrm>
          </p:grpSpPr>
          <p:sp>
            <p:nvSpPr>
              <p:cNvPr id="26" name="角丸四角形 25"/>
              <p:cNvSpPr/>
              <p:nvPr/>
            </p:nvSpPr>
            <p:spPr>
              <a:xfrm>
                <a:off x="144868" y="2073969"/>
                <a:ext cx="906806" cy="560439"/>
              </a:xfrm>
              <a:prstGeom prst="roundRect">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144868" y="2112069"/>
                <a:ext cx="906806" cy="523220"/>
              </a:xfrm>
              <a:prstGeom prst="rect">
                <a:avLst/>
              </a:prstGeom>
              <a:noFill/>
            </p:spPr>
            <p:txBody>
              <a:bodyPr wrap="square" rtlCol="0">
                <a:spAutoFit/>
              </a:bodyPr>
              <a:lstStyle/>
              <a:p>
                <a:r>
                  <a:rPr kumimoji="1" lang="ja-JP" altLang="en-US" sz="2800" dirty="0">
                    <a:solidFill>
                      <a:schemeClr val="bg1"/>
                    </a:solidFill>
                    <a:effectLst/>
                    <a:latin typeface="HGP創英角ｺﾞｼｯｸUB" panose="020B0900000000000000" pitchFamily="50" charset="-128"/>
                    <a:ea typeface="HGP創英角ｺﾞｼｯｸUB" panose="020B0900000000000000" pitchFamily="50" charset="-128"/>
                  </a:rPr>
                  <a:t>正解　</a:t>
                </a:r>
                <a:endParaRPr kumimoji="1" lang="en-US" altLang="ja-JP" sz="2800" dirty="0">
                  <a:solidFill>
                    <a:schemeClr val="bg1"/>
                  </a:solidFill>
                  <a:effectLst/>
                  <a:latin typeface="HGP創英角ｺﾞｼｯｸUB" panose="020B0900000000000000" pitchFamily="50" charset="-128"/>
                  <a:ea typeface="HGP創英角ｺﾞｼｯｸUB" panose="020B0900000000000000" pitchFamily="50" charset="-128"/>
                </a:endParaRPr>
              </a:p>
            </p:txBody>
          </p:sp>
        </p:grpSp>
        <p:sp>
          <p:nvSpPr>
            <p:cNvPr id="46" name="テキスト ボックス 45"/>
            <p:cNvSpPr txBox="1"/>
            <p:nvPr/>
          </p:nvSpPr>
          <p:spPr>
            <a:xfrm>
              <a:off x="254001" y="1801800"/>
              <a:ext cx="684044" cy="153888"/>
            </a:xfrm>
            <a:prstGeom prst="rect">
              <a:avLst/>
            </a:prstGeom>
            <a:noFill/>
          </p:spPr>
          <p:txBody>
            <a:bodyPr wrap="square" lIns="0" tIns="0" rIns="0" bIns="0" rtlCol="0" anchor="ctr" anchorCtr="0">
              <a:spAutoFit/>
            </a:bodyPr>
            <a:lstStyle/>
            <a:p>
              <a:pPr algn="dist"/>
              <a:r>
                <a:rPr kumimoji="1" lang="ja-JP" altLang="en-US" sz="1000" dirty="0">
                  <a:solidFill>
                    <a:schemeClr val="bg1"/>
                  </a:solidFill>
                  <a:latin typeface="HGP創英角ｺﾞｼｯｸUB" panose="020B0900000000000000" pitchFamily="50" charset="-128"/>
                  <a:ea typeface="HGP創英角ｺﾞｼｯｸUB" panose="020B0900000000000000" pitchFamily="50" charset="-128"/>
                </a:rPr>
                <a:t>せいかい</a:t>
              </a:r>
            </a:p>
          </p:txBody>
        </p:sp>
        <p:grpSp>
          <p:nvGrpSpPr>
            <p:cNvPr id="5" name="グループ化 4"/>
            <p:cNvGrpSpPr/>
            <p:nvPr/>
          </p:nvGrpSpPr>
          <p:grpSpPr>
            <a:xfrm>
              <a:off x="720733" y="2441689"/>
              <a:ext cx="1943084" cy="2318003"/>
              <a:chOff x="720733" y="2441689"/>
              <a:chExt cx="1943084" cy="2318003"/>
            </a:xfrm>
          </p:grpSpPr>
          <p:sp>
            <p:nvSpPr>
              <p:cNvPr id="47" name="フリーフォーム 46"/>
              <p:cNvSpPr/>
              <p:nvPr/>
            </p:nvSpPr>
            <p:spPr>
              <a:xfrm flipV="1">
                <a:off x="720733" y="2441689"/>
                <a:ext cx="1943084" cy="2318003"/>
              </a:xfrm>
              <a:custGeom>
                <a:avLst/>
                <a:gdLst>
                  <a:gd name="connsiteX0" fmla="*/ 971542 w 1943084"/>
                  <a:gd name="connsiteY0" fmla="*/ 2318003 h 2318003"/>
                  <a:gd name="connsiteX1" fmla="*/ 1943084 w 1943084"/>
                  <a:gd name="connsiteY1" fmla="*/ 1346461 h 2318003"/>
                  <a:gd name="connsiteX2" fmla="*/ 1070877 w 1943084"/>
                  <a:gd name="connsiteY2" fmla="*/ 379935 h 2318003"/>
                  <a:gd name="connsiteX3" fmla="*/ 1052025 w 1943084"/>
                  <a:gd name="connsiteY3" fmla="*/ 378983 h 2318003"/>
                  <a:gd name="connsiteX4" fmla="*/ 971373 w 1943084"/>
                  <a:gd name="connsiteY4" fmla="*/ 0 h 2318003"/>
                  <a:gd name="connsiteX5" fmla="*/ 890717 w 1943084"/>
                  <a:gd name="connsiteY5" fmla="*/ 379000 h 2318003"/>
                  <a:gd name="connsiteX6" fmla="*/ 872207 w 1943084"/>
                  <a:gd name="connsiteY6" fmla="*/ 379935 h 2318003"/>
                  <a:gd name="connsiteX7" fmla="*/ 0 w 1943084"/>
                  <a:gd name="connsiteY7" fmla="*/ 1346461 h 2318003"/>
                  <a:gd name="connsiteX8" fmla="*/ 971542 w 1943084"/>
                  <a:gd name="connsiteY8" fmla="*/ 2318003 h 231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3084" h="2318003">
                    <a:moveTo>
                      <a:pt x="971542" y="2318003"/>
                    </a:moveTo>
                    <a:cubicBezTo>
                      <a:pt x="1508110" y="2318003"/>
                      <a:pt x="1943084" y="1883029"/>
                      <a:pt x="1943084" y="1346461"/>
                    </a:cubicBezTo>
                    <a:cubicBezTo>
                      <a:pt x="1943084" y="843429"/>
                      <a:pt x="1560783" y="429688"/>
                      <a:pt x="1070877" y="379935"/>
                    </a:cubicBezTo>
                    <a:lnTo>
                      <a:pt x="1052025" y="378983"/>
                    </a:lnTo>
                    <a:lnTo>
                      <a:pt x="971373" y="0"/>
                    </a:lnTo>
                    <a:lnTo>
                      <a:pt x="890717" y="379000"/>
                    </a:lnTo>
                    <a:lnTo>
                      <a:pt x="872207" y="379935"/>
                    </a:lnTo>
                    <a:cubicBezTo>
                      <a:pt x="382301" y="429688"/>
                      <a:pt x="0" y="843429"/>
                      <a:pt x="0" y="1346461"/>
                    </a:cubicBezTo>
                    <a:cubicBezTo>
                      <a:pt x="0" y="1883029"/>
                      <a:pt x="434974" y="2318003"/>
                      <a:pt x="971542" y="2318003"/>
                    </a:cubicBezTo>
                    <a:close/>
                  </a:path>
                </a:pathLst>
              </a:cu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p:cNvSpPr txBox="1"/>
              <p:nvPr/>
            </p:nvSpPr>
            <p:spPr>
              <a:xfrm>
                <a:off x="968524" y="3090255"/>
                <a:ext cx="1607868" cy="1079783"/>
              </a:xfrm>
              <a:prstGeom prst="rect">
                <a:avLst/>
              </a:prstGeom>
              <a:noFill/>
            </p:spPr>
            <p:txBody>
              <a:bodyPr wrap="square" rtlCol="0">
                <a:spAutoFit/>
              </a:bodyPr>
              <a:lstStyle/>
              <a:p>
                <a:pPr>
                  <a:lnSpc>
                    <a:spcPts val="7700"/>
                  </a:lnSpc>
                </a:pPr>
                <a:r>
                  <a:rPr kumimoji="1" lang="en-US" altLang="ja-JP" sz="10000" b="1" dirty="0">
                    <a:ln w="38100">
                      <a:solidFill>
                        <a:schemeClr val="tx1">
                          <a:lumMod val="85000"/>
                          <a:lumOff val="15000"/>
                        </a:schemeClr>
                      </a:solidFill>
                    </a:ln>
                    <a:solidFill>
                      <a:srgbClr val="B52F25"/>
                    </a:solidFill>
                    <a:latin typeface="HGP創英角ｺﾞｼｯｸUB" panose="020B0900000000000000" pitchFamily="50" charset="-128"/>
                    <a:ea typeface="HGP創英角ｺﾞｼｯｸUB" panose="020B0900000000000000" pitchFamily="50" charset="-128"/>
                  </a:rPr>
                  <a:t>×</a:t>
                </a:r>
                <a:endParaRPr kumimoji="1" lang="en-US" altLang="ja-JP" sz="10000" dirty="0">
                  <a:ln w="38100">
                    <a:solidFill>
                      <a:schemeClr val="tx1">
                        <a:lumMod val="85000"/>
                        <a:lumOff val="15000"/>
                      </a:schemeClr>
                    </a:solidFill>
                  </a:ln>
                  <a:solidFill>
                    <a:srgbClr val="B52F25"/>
                  </a:solidFill>
                  <a:effectLst/>
                  <a:latin typeface="HGP創英角ｺﾞｼｯｸUB" panose="020B0900000000000000" pitchFamily="50" charset="-128"/>
                  <a:ea typeface="HGP創英角ｺﾞｼｯｸUB" panose="020B0900000000000000" pitchFamily="50" charset="-128"/>
                </a:endParaRPr>
              </a:p>
            </p:txBody>
          </p:sp>
        </p:grpSp>
      </p:grpSp>
      <p:sp>
        <p:nvSpPr>
          <p:cNvPr id="31" name="テキスト ボックス 30"/>
          <p:cNvSpPr txBox="1"/>
          <p:nvPr/>
        </p:nvSpPr>
        <p:spPr>
          <a:xfrm>
            <a:off x="1619705" y="349797"/>
            <a:ext cx="8297464" cy="707886"/>
          </a:xfrm>
          <a:prstGeom prst="rect">
            <a:avLst/>
          </a:prstGeom>
          <a:noFill/>
        </p:spPr>
        <p:txBody>
          <a:bodyPr wrap="none" rtlCol="0">
            <a:spAutoFit/>
          </a:bodyPr>
          <a:lstStyle/>
          <a:p>
            <a:r>
              <a:rPr kumimoji="1" lang="ja-JP" altLang="en-US" sz="4000" dirty="0">
                <a:effectLst/>
                <a:latin typeface="HGP創英角ｺﾞｼｯｸUB" panose="020B0900000000000000" pitchFamily="50" charset="-128"/>
                <a:ea typeface="HGP創英角ｺﾞｼｯｸUB" panose="020B0900000000000000" pitchFamily="50" charset="-128"/>
              </a:rPr>
              <a:t>「</a:t>
            </a:r>
            <a:r>
              <a:rPr kumimoji="1" lang="ja-JP" altLang="en-US" sz="4000" dirty="0">
                <a:solidFill>
                  <a:srgbClr val="C00000"/>
                </a:solidFill>
                <a:effectLst/>
                <a:latin typeface="HGP創英角ｺﾞｼｯｸUB" panose="020B0900000000000000" pitchFamily="50" charset="-128"/>
                <a:ea typeface="HGP創英角ｺﾞｼｯｸUB" panose="020B0900000000000000" pitchFamily="50" charset="-128"/>
              </a:rPr>
              <a:t>砂防</a:t>
            </a:r>
            <a:r>
              <a:rPr kumimoji="1" lang="ja-JP" altLang="en-US" sz="4000" dirty="0">
                <a:effectLst/>
                <a:latin typeface="HGP創英角ｺﾞｼｯｸUB" panose="020B0900000000000000" pitchFamily="50" charset="-128"/>
                <a:ea typeface="HGP創英角ｺﾞｼｯｸUB" panose="020B0900000000000000" pitchFamily="50" charset="-128"/>
              </a:rPr>
              <a:t>」とは、砂の壁のこと</a:t>
            </a:r>
            <a:r>
              <a:rPr kumimoji="1" lang="ja-JP" altLang="en-US" sz="4000" dirty="0">
                <a:latin typeface="HGP創英角ｺﾞｼｯｸUB" panose="020B0900000000000000" pitchFamily="50" charset="-128"/>
                <a:ea typeface="HGP創英角ｺﾞｼｯｸUB" panose="020B0900000000000000" pitchFamily="50" charset="-128"/>
              </a:rPr>
              <a:t>である？</a:t>
            </a:r>
            <a:r>
              <a:rPr kumimoji="1" lang="ja-JP" altLang="en-US" sz="4000" dirty="0">
                <a:effectLst/>
                <a:latin typeface="HGP創英角ｺﾞｼｯｸUB" panose="020B0900000000000000" pitchFamily="50" charset="-128"/>
                <a:ea typeface="HGP創英角ｺﾞｼｯｸUB" panose="020B0900000000000000" pitchFamily="50" charset="-128"/>
              </a:rPr>
              <a:t>　</a:t>
            </a:r>
            <a:r>
              <a:rPr kumimoji="1" lang="ja-JP" altLang="en-US" sz="4000" dirty="0">
                <a:solidFill>
                  <a:schemeClr val="tx1">
                    <a:lumMod val="75000"/>
                    <a:lumOff val="25000"/>
                  </a:schemeClr>
                </a:solidFill>
                <a:effectLst/>
                <a:latin typeface="HGP創英角ｺﾞｼｯｸUB" panose="020B0900000000000000" pitchFamily="50" charset="-128"/>
                <a:ea typeface="HGP創英角ｺﾞｼｯｸUB" panose="020B0900000000000000" pitchFamily="50" charset="-128"/>
              </a:rPr>
              <a:t>　</a:t>
            </a:r>
            <a:endParaRPr kumimoji="1" lang="en-US" altLang="ja-JP" sz="4000" dirty="0">
              <a:solidFill>
                <a:schemeClr val="tx1">
                  <a:lumMod val="75000"/>
                  <a:lumOff val="25000"/>
                </a:schemeClr>
              </a:solidFill>
              <a:effectLst/>
              <a:latin typeface="HGP創英角ｺﾞｼｯｸUB" panose="020B0900000000000000" pitchFamily="50" charset="-128"/>
              <a:ea typeface="HGP創英角ｺﾞｼｯｸUB" panose="020B0900000000000000" pitchFamily="50" charset="-128"/>
            </a:endParaRPr>
          </a:p>
        </p:txBody>
      </p:sp>
      <p:sp>
        <p:nvSpPr>
          <p:cNvPr id="21" name="テキスト ボックス 20"/>
          <p:cNvSpPr txBox="1"/>
          <p:nvPr/>
        </p:nvSpPr>
        <p:spPr>
          <a:xfrm>
            <a:off x="5472675" y="323172"/>
            <a:ext cx="385201" cy="169277"/>
          </a:xfrm>
          <a:prstGeom prst="rect">
            <a:avLst/>
          </a:prstGeom>
          <a:noFill/>
        </p:spPr>
        <p:txBody>
          <a:bodyPr wrap="square" lIns="0" tIns="0" rIns="0" bIns="0" rtlCol="0" anchor="ctr" anchorCtr="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かべ</a:t>
            </a:r>
          </a:p>
        </p:txBody>
      </p:sp>
      <p:sp>
        <p:nvSpPr>
          <p:cNvPr id="24" name="テキスト ボックス 23"/>
          <p:cNvSpPr txBox="1"/>
          <p:nvPr/>
        </p:nvSpPr>
        <p:spPr>
          <a:xfrm>
            <a:off x="2109018" y="274032"/>
            <a:ext cx="812901" cy="215444"/>
          </a:xfrm>
          <a:prstGeom prst="rect">
            <a:avLst/>
          </a:prstGeom>
          <a:noFill/>
        </p:spPr>
        <p:txBody>
          <a:bodyPr wrap="square" lIns="0" tIns="0" rIns="0" bIns="0" rtlCol="0" anchor="ctr" anchorCtr="0">
            <a:spAutoFit/>
          </a:bodyPr>
          <a:lstStyle/>
          <a:p>
            <a:pPr algn="dist"/>
            <a:r>
              <a:rPr kumimoji="1" lang="ja-JP" altLang="en-US" sz="1400" dirty="0">
                <a:solidFill>
                  <a:srgbClr val="B52F25"/>
                </a:solidFill>
                <a:latin typeface="HGP創英角ｺﾞｼｯｸUB" panose="020B0900000000000000" pitchFamily="50" charset="-128"/>
                <a:ea typeface="HGP創英角ｺﾞｼｯｸUB" panose="020B0900000000000000" pitchFamily="50" charset="-128"/>
              </a:rPr>
              <a:t>さ　ぼう</a:t>
            </a:r>
          </a:p>
        </p:txBody>
      </p:sp>
      <p:sp>
        <p:nvSpPr>
          <p:cNvPr id="4" name="テキスト ボックス 3">
            <a:extLst>
              <a:ext uri="{FF2B5EF4-FFF2-40B4-BE49-F238E27FC236}">
                <a16:creationId xmlns:a16="http://schemas.microsoft.com/office/drawing/2014/main" id="{8657B470-0BA4-C7FF-DFCE-61FE3C515D91}"/>
              </a:ext>
            </a:extLst>
          </p:cNvPr>
          <p:cNvSpPr txBox="1"/>
          <p:nvPr/>
        </p:nvSpPr>
        <p:spPr>
          <a:xfrm>
            <a:off x="4496349" y="324121"/>
            <a:ext cx="385201" cy="169277"/>
          </a:xfrm>
          <a:prstGeom prst="rect">
            <a:avLst/>
          </a:prstGeom>
          <a:noFill/>
        </p:spPr>
        <p:txBody>
          <a:bodyPr wrap="square" lIns="0" tIns="0" rIns="0" bIns="0" rtlCol="0" anchor="ctr" anchorCtr="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すな</a:t>
            </a:r>
          </a:p>
        </p:txBody>
      </p:sp>
      <p:grpSp>
        <p:nvGrpSpPr>
          <p:cNvPr id="11" name="グループ化 10">
            <a:extLst>
              <a:ext uri="{FF2B5EF4-FFF2-40B4-BE49-F238E27FC236}">
                <a16:creationId xmlns:a16="http://schemas.microsoft.com/office/drawing/2014/main" id="{C926799F-6FB4-5998-AD28-C721A454B8FF}"/>
              </a:ext>
            </a:extLst>
          </p:cNvPr>
          <p:cNvGrpSpPr/>
          <p:nvPr/>
        </p:nvGrpSpPr>
        <p:grpSpPr>
          <a:xfrm>
            <a:off x="144868" y="1835844"/>
            <a:ext cx="8652677" cy="4607220"/>
            <a:chOff x="144868" y="1835844"/>
            <a:chExt cx="8652677" cy="4607220"/>
          </a:xfrm>
        </p:grpSpPr>
        <p:grpSp>
          <p:nvGrpSpPr>
            <p:cNvPr id="8" name="グループ化 7"/>
            <p:cNvGrpSpPr/>
            <p:nvPr/>
          </p:nvGrpSpPr>
          <p:grpSpPr>
            <a:xfrm>
              <a:off x="144868" y="1835844"/>
              <a:ext cx="8652677" cy="4607220"/>
              <a:chOff x="144868" y="1835844"/>
              <a:chExt cx="8652677" cy="4607220"/>
            </a:xfrm>
          </p:grpSpPr>
          <p:grpSp>
            <p:nvGrpSpPr>
              <p:cNvPr id="6" name="グループ化 5"/>
              <p:cNvGrpSpPr/>
              <p:nvPr/>
            </p:nvGrpSpPr>
            <p:grpSpPr>
              <a:xfrm>
                <a:off x="144868" y="5265820"/>
                <a:ext cx="8652677" cy="1177244"/>
                <a:chOff x="144868" y="5265820"/>
                <a:chExt cx="8652677" cy="1177244"/>
              </a:xfrm>
            </p:grpSpPr>
            <p:sp>
              <p:nvSpPr>
                <p:cNvPr id="16" name="テキスト ボックス 15"/>
                <p:cNvSpPr txBox="1"/>
                <p:nvPr/>
              </p:nvSpPr>
              <p:spPr>
                <a:xfrm>
                  <a:off x="144868" y="5857326"/>
                  <a:ext cx="8652677" cy="585738"/>
                </a:xfrm>
                <a:prstGeom prst="rect">
                  <a:avLst/>
                </a:prstGeom>
                <a:noFill/>
              </p:spPr>
              <p:txBody>
                <a:bodyPr wrap="square" rtlCol="0">
                  <a:spAutoFit/>
                </a:bodyPr>
                <a:lstStyle/>
                <a:p>
                  <a:pPr>
                    <a:lnSpc>
                      <a:spcPts val="4500"/>
                    </a:lnSpc>
                  </a:pPr>
                  <a:r>
                    <a:rPr kumimoji="1" lang="ja-JP" altLang="en-US" sz="2800" dirty="0">
                      <a:effectLst/>
                      <a:latin typeface="HGP創英角ｺﾞｼｯｸUB" panose="020B0900000000000000" pitchFamily="50" charset="-128"/>
                      <a:ea typeface="HGP創英角ｺﾞｼｯｸUB" panose="020B0900000000000000" pitchFamily="50" charset="-128"/>
                    </a:rPr>
                    <a:t>土砂災害から</a:t>
                  </a:r>
                  <a:r>
                    <a:rPr kumimoji="1" lang="ja-JP" altLang="en-US" sz="2800" dirty="0">
                      <a:solidFill>
                        <a:srgbClr val="B52F25"/>
                      </a:solidFill>
                      <a:effectLst/>
                      <a:latin typeface="HGP創英角ｺﾞｼｯｸUB" panose="020B0900000000000000" pitchFamily="50" charset="-128"/>
                      <a:ea typeface="HGP創英角ｺﾞｼｯｸUB" panose="020B0900000000000000" pitchFamily="50" charset="-128"/>
                    </a:rPr>
                    <a:t>命や建物などを守る工事や取り組み</a:t>
                  </a:r>
                  <a:r>
                    <a:rPr kumimoji="1" lang="ja-JP" altLang="en-US" sz="2800" dirty="0">
                      <a:effectLst/>
                      <a:latin typeface="HGP創英角ｺﾞｼｯｸUB" panose="020B0900000000000000" pitchFamily="50" charset="-128"/>
                      <a:ea typeface="HGP創英角ｺﾞｼｯｸUB" panose="020B0900000000000000" pitchFamily="50" charset="-128"/>
                    </a:rPr>
                    <a:t>のこと。　</a:t>
                  </a:r>
                  <a:endParaRPr kumimoji="1" lang="en-US" altLang="ja-JP" sz="2800" dirty="0">
                    <a:effectLst/>
                    <a:latin typeface="HGP創英角ｺﾞｼｯｸUB" panose="020B0900000000000000" pitchFamily="50" charset="-128"/>
                    <a:ea typeface="HGP創英角ｺﾞｼｯｸUB" panose="020B0900000000000000" pitchFamily="50" charset="-128"/>
                  </a:endParaRPr>
                </a:p>
              </p:txBody>
            </p:sp>
            <p:sp>
              <p:nvSpPr>
                <p:cNvPr id="37" name="テキスト ボックス 36"/>
                <p:cNvSpPr txBox="1"/>
                <p:nvPr/>
              </p:nvSpPr>
              <p:spPr>
                <a:xfrm>
                  <a:off x="144868" y="5304834"/>
                  <a:ext cx="906806" cy="523220"/>
                </a:xfrm>
                <a:prstGeom prst="rect">
                  <a:avLst/>
                </a:prstGeom>
                <a:noFill/>
              </p:spPr>
              <p:txBody>
                <a:bodyPr wrap="square" rtlCol="0">
                  <a:spAutoFit/>
                </a:bodyPr>
                <a:lstStyle/>
                <a:p>
                  <a:r>
                    <a:rPr kumimoji="1" lang="ja-JP" altLang="en-US" sz="2800" dirty="0">
                      <a:effectLst/>
                      <a:latin typeface="HGP創英角ｺﾞｼｯｸUB" panose="020B0900000000000000" pitchFamily="50" charset="-128"/>
                      <a:ea typeface="HGP創英角ｺﾞｼｯｸUB" panose="020B0900000000000000" pitchFamily="50" charset="-128"/>
                    </a:rPr>
                    <a:t>解説　</a:t>
                  </a:r>
                  <a:endParaRPr kumimoji="1" lang="en-US" altLang="ja-JP" sz="2800" dirty="0">
                    <a:effectLst/>
                    <a:latin typeface="HGP創英角ｺﾞｼｯｸUB" panose="020B0900000000000000" pitchFamily="50" charset="-128"/>
                    <a:ea typeface="HGP創英角ｺﾞｼｯｸUB" panose="020B0900000000000000" pitchFamily="50" charset="-128"/>
                  </a:endParaRPr>
                </a:p>
              </p:txBody>
            </p:sp>
            <p:sp>
              <p:nvSpPr>
                <p:cNvPr id="40" name="テキスト ボックス 39"/>
                <p:cNvSpPr txBox="1"/>
                <p:nvPr/>
              </p:nvSpPr>
              <p:spPr>
                <a:xfrm>
                  <a:off x="326747" y="5832748"/>
                  <a:ext cx="1355376" cy="215444"/>
                </a:xfrm>
                <a:prstGeom prst="rect">
                  <a:avLst/>
                </a:prstGeom>
                <a:noFill/>
              </p:spPr>
              <p:txBody>
                <a:bodyPr wrap="square" lIns="0" tIns="0" rIns="0" bIns="0" rtlCol="0" anchor="ctr" anchorCtr="0">
                  <a:spAutoFit/>
                </a:bodyPr>
                <a:lstStyle/>
                <a:p>
                  <a:pPr algn="dist"/>
                  <a:r>
                    <a:rPr kumimoji="1" lang="ja-JP" altLang="en-US" sz="1400" dirty="0">
                      <a:latin typeface="HGP創英角ｺﾞｼｯｸUB" panose="020B0900000000000000" pitchFamily="50" charset="-128"/>
                      <a:ea typeface="HGP創英角ｺﾞｼｯｸUB" panose="020B0900000000000000" pitchFamily="50" charset="-128"/>
                    </a:rPr>
                    <a:t>ど　しゃさいがい</a:t>
                  </a:r>
                </a:p>
              </p:txBody>
            </p:sp>
            <p:sp>
              <p:nvSpPr>
                <p:cNvPr id="42" name="テキスト ボックス 41"/>
                <p:cNvSpPr txBox="1"/>
                <p:nvPr/>
              </p:nvSpPr>
              <p:spPr>
                <a:xfrm>
                  <a:off x="256756" y="5265820"/>
                  <a:ext cx="666880" cy="153888"/>
                </a:xfrm>
                <a:prstGeom prst="rect">
                  <a:avLst/>
                </a:prstGeom>
                <a:noFill/>
              </p:spPr>
              <p:txBody>
                <a:bodyPr wrap="square" lIns="0" tIns="0" rIns="0" bIns="0" rtlCol="0" anchor="ctr" anchorCtr="0">
                  <a:spAutoFit/>
                </a:bodyPr>
                <a:lstStyle/>
                <a:p>
                  <a:pPr algn="dist"/>
                  <a:r>
                    <a:rPr kumimoji="1" lang="ja-JP" altLang="en-US" sz="1000" dirty="0">
                      <a:latin typeface="HGP創英角ｺﾞｼｯｸUB" panose="020B0900000000000000" pitchFamily="50" charset="-128"/>
                      <a:ea typeface="HGP創英角ｺﾞｼｯｸUB" panose="020B0900000000000000" pitchFamily="50" charset="-128"/>
                    </a:rPr>
                    <a:t>かいせつ</a:t>
                  </a:r>
                </a:p>
              </p:txBody>
            </p:sp>
          </p:grpSp>
          <p:pic>
            <p:nvPicPr>
              <p:cNvPr id="7" name="図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4766" y="1835844"/>
                <a:ext cx="4168501" cy="3621964"/>
              </a:xfrm>
              <a:prstGeom prst="rect">
                <a:avLst/>
              </a:prstGeom>
            </p:spPr>
          </p:pic>
        </p:grpSp>
        <p:sp>
          <p:nvSpPr>
            <p:cNvPr id="10" name="テキスト ボックス 9">
              <a:extLst>
                <a:ext uri="{FF2B5EF4-FFF2-40B4-BE49-F238E27FC236}">
                  <a16:creationId xmlns:a16="http://schemas.microsoft.com/office/drawing/2014/main" id="{8D5FDC27-CBF1-2E42-D5FF-1FE490F7E8AD}"/>
                </a:ext>
              </a:extLst>
            </p:cNvPr>
            <p:cNvSpPr txBox="1"/>
            <p:nvPr/>
          </p:nvSpPr>
          <p:spPr>
            <a:xfrm>
              <a:off x="2981367" y="5834473"/>
              <a:ext cx="684000" cy="215444"/>
            </a:xfrm>
            <a:prstGeom prst="rect">
              <a:avLst/>
            </a:prstGeom>
            <a:noFill/>
          </p:spPr>
          <p:txBody>
            <a:bodyPr wrap="square" lIns="0" tIns="0" rIns="0" bIns="0" rtlCol="0" anchor="ctr" anchorCtr="0">
              <a:spAutoFit/>
            </a:bodyPr>
            <a:lstStyle/>
            <a:p>
              <a:pPr algn="dist"/>
              <a:r>
                <a:rPr kumimoji="1" lang="ja-JP" altLang="en-US" sz="1400" dirty="0">
                  <a:solidFill>
                    <a:srgbClr val="B52F25"/>
                  </a:solidFill>
                  <a:latin typeface="HGP創英角ｺﾞｼｯｸUB" panose="020B0900000000000000" pitchFamily="50" charset="-128"/>
                  <a:ea typeface="HGP創英角ｺﾞｼｯｸUB" panose="020B0900000000000000" pitchFamily="50" charset="-128"/>
                </a:rPr>
                <a:t>たてもの</a:t>
              </a:r>
            </a:p>
          </p:txBody>
        </p:sp>
      </p:grpSp>
    </p:spTree>
    <p:extLst>
      <p:ext uri="{BB962C8B-B14F-4D97-AF65-F5344CB8AC3E}">
        <p14:creationId xmlns:p14="http://schemas.microsoft.com/office/powerpoint/2010/main" val="2361949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t>36</a:t>
            </a:fld>
            <a:endParaRPr kumimoji="1" lang="ja-JP" altLang="en-US"/>
          </a:p>
        </p:txBody>
      </p:sp>
      <p:sp>
        <p:nvSpPr>
          <p:cNvPr id="8" name="テキスト ボックス 7"/>
          <p:cNvSpPr txBox="1"/>
          <p:nvPr/>
        </p:nvSpPr>
        <p:spPr>
          <a:xfrm>
            <a:off x="2866357" y="2348442"/>
            <a:ext cx="6542176" cy="830997"/>
          </a:xfrm>
          <a:prstGeom prst="rect">
            <a:avLst/>
          </a:prstGeom>
          <a:noFill/>
        </p:spPr>
        <p:txBody>
          <a:bodyPr wrap="none" rtlCol="0">
            <a:spAutoFit/>
          </a:bodyPr>
          <a:lstStyle/>
          <a:p>
            <a:r>
              <a:rPr kumimoji="1" lang="ja-JP" altLang="en-US" sz="4800" dirty="0">
                <a:latin typeface="HGP創英角ｺﾞｼｯｸUB" panose="020B0900000000000000" pitchFamily="50" charset="-128"/>
                <a:ea typeface="HGP創英角ｺﾞｼｯｸUB" panose="020B0900000000000000" pitchFamily="50" charset="-128"/>
              </a:rPr>
              <a:t>の対策について学ぼう！</a:t>
            </a:r>
          </a:p>
        </p:txBody>
      </p:sp>
      <p:pic>
        <p:nvPicPr>
          <p:cNvPr id="9" name="図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0628" y="3482073"/>
            <a:ext cx="3739820" cy="2828239"/>
          </a:xfrm>
          <a:prstGeom prst="rect">
            <a:avLst/>
          </a:prstGeom>
        </p:spPr>
      </p:pic>
      <p:sp>
        <p:nvSpPr>
          <p:cNvPr id="11" name="テキスト ボックス 10"/>
          <p:cNvSpPr txBox="1"/>
          <p:nvPr/>
        </p:nvSpPr>
        <p:spPr>
          <a:xfrm>
            <a:off x="3558186" y="2263803"/>
            <a:ext cx="1124154" cy="169277"/>
          </a:xfrm>
          <a:prstGeom prst="rect">
            <a:avLst/>
          </a:prstGeom>
          <a:noFill/>
        </p:spPr>
        <p:txBody>
          <a:bodyPr wrap="square" lIns="0" tIns="0" rIns="0" bIns="0" rtlCol="0" anchor="ctr" anchorCtr="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たいさく</a:t>
            </a:r>
          </a:p>
        </p:txBody>
      </p:sp>
      <p:grpSp>
        <p:nvGrpSpPr>
          <p:cNvPr id="22" name="グループ化 21"/>
          <p:cNvGrpSpPr/>
          <p:nvPr/>
        </p:nvGrpSpPr>
        <p:grpSpPr>
          <a:xfrm>
            <a:off x="206022" y="2280811"/>
            <a:ext cx="2674800" cy="921600"/>
            <a:chOff x="4574481" y="2528978"/>
            <a:chExt cx="2674800" cy="921600"/>
          </a:xfrm>
        </p:grpSpPr>
        <p:grpSp>
          <p:nvGrpSpPr>
            <p:cNvPr id="23" name="グループ化 22"/>
            <p:cNvGrpSpPr/>
            <p:nvPr/>
          </p:nvGrpSpPr>
          <p:grpSpPr>
            <a:xfrm>
              <a:off x="4574481" y="2528978"/>
              <a:ext cx="2674800" cy="921600"/>
              <a:chOff x="5973269" y="4560971"/>
              <a:chExt cx="2674800" cy="921600"/>
            </a:xfrm>
          </p:grpSpPr>
          <p:sp>
            <p:nvSpPr>
              <p:cNvPr id="25" name="角丸四角形 24"/>
              <p:cNvSpPr/>
              <p:nvPr/>
            </p:nvSpPr>
            <p:spPr>
              <a:xfrm>
                <a:off x="5973269" y="4560971"/>
                <a:ext cx="2674800" cy="921600"/>
              </a:xfrm>
              <a:prstGeom prst="roundRect">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p:cNvSpPr txBox="1"/>
              <p:nvPr/>
            </p:nvSpPr>
            <p:spPr>
              <a:xfrm>
                <a:off x="6073876" y="4667828"/>
                <a:ext cx="2492990" cy="784830"/>
              </a:xfrm>
              <a:prstGeom prst="rect">
                <a:avLst/>
              </a:prstGeom>
              <a:noFill/>
            </p:spPr>
            <p:txBody>
              <a:bodyPr wrap="none" rtlCol="0">
                <a:spAutoFit/>
              </a:bodyPr>
              <a:lstStyle/>
              <a:p>
                <a:r>
                  <a:rPr kumimoji="1" lang="ja-JP" altLang="en-US" sz="4500" dirty="0">
                    <a:solidFill>
                      <a:schemeClr val="bg1"/>
                    </a:solidFill>
                    <a:latin typeface="HGP創英角ｺﾞｼｯｸUB" panose="020B0900000000000000" pitchFamily="50" charset="-128"/>
                    <a:ea typeface="HGP創英角ｺﾞｼｯｸUB" panose="020B0900000000000000" pitchFamily="50" charset="-128"/>
                  </a:rPr>
                  <a:t>土砂災害</a:t>
                </a:r>
              </a:p>
            </p:txBody>
          </p:sp>
        </p:grpSp>
        <p:sp>
          <p:nvSpPr>
            <p:cNvPr id="24" name="テキスト ボックス 23"/>
            <p:cNvSpPr txBox="1"/>
            <p:nvPr/>
          </p:nvSpPr>
          <p:spPr>
            <a:xfrm>
              <a:off x="4973143" y="2532952"/>
              <a:ext cx="2042651" cy="215444"/>
            </a:xfrm>
            <a:prstGeom prst="rect">
              <a:avLst/>
            </a:prstGeom>
            <a:noFill/>
          </p:spPr>
          <p:txBody>
            <a:bodyPr wrap="square" lIns="0" tIns="0" rIns="0" bIns="0" rtlCol="0" anchor="ctr" anchorCtr="0">
              <a:spAutoFit/>
            </a:bodyPr>
            <a:lstStyle/>
            <a:p>
              <a:pPr algn="dist"/>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rPr>
                <a:t>ど</a:t>
              </a:r>
              <a:r>
                <a:rPr kumimoji="1" lang="ja-JP" altLang="en-US" sz="400" dirty="0">
                  <a:solidFill>
                    <a:schemeClr val="bg1"/>
                  </a:solidFill>
                  <a:latin typeface="HGP創英角ｺﾞｼｯｸUB" panose="020B0900000000000000" pitchFamily="50" charset="-128"/>
                  <a:ea typeface="HGP創英角ｺﾞｼｯｸUB" panose="020B0900000000000000" pitchFamily="50" charset="-128"/>
                </a:rPr>
                <a:t>　</a:t>
              </a:r>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rPr>
                <a:t>しゃさいがい</a:t>
              </a:r>
            </a:p>
          </p:txBody>
        </p:sp>
      </p:grpSp>
    </p:spTree>
    <p:extLst>
      <p:ext uri="{BB962C8B-B14F-4D97-AF65-F5344CB8AC3E}">
        <p14:creationId xmlns:p14="http://schemas.microsoft.com/office/powerpoint/2010/main" val="23731529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24C545B7-4A76-41C6-A249-81AA962B1F89}" type="slidenum">
              <a:rPr lang="ja-JP" altLang="en-US" smtClean="0"/>
              <a:pPr/>
              <a:t>37</a:t>
            </a:fld>
            <a:endParaRPr lang="ja-JP" altLang="en-US" dirty="0"/>
          </a:p>
        </p:txBody>
      </p:sp>
      <p:sp>
        <p:nvSpPr>
          <p:cNvPr id="41" name="テキスト ボックス 40"/>
          <p:cNvSpPr txBox="1"/>
          <p:nvPr/>
        </p:nvSpPr>
        <p:spPr>
          <a:xfrm>
            <a:off x="5042889" y="166527"/>
            <a:ext cx="958056" cy="169277"/>
          </a:xfrm>
          <a:prstGeom prst="rect">
            <a:avLst/>
          </a:prstGeom>
          <a:noFill/>
        </p:spPr>
        <p:txBody>
          <a:bodyPr wrap="square" lIns="0" tIns="0" rIns="0" bIns="0" rtlCol="0" anchor="ctr" anchorCtr="0">
            <a:spAutoFit/>
          </a:bodyPr>
          <a:lstStyle/>
          <a:p>
            <a:pPr algn="dist"/>
            <a:r>
              <a:rPr kumimoji="1" lang="ja-JP" altLang="en-US" sz="1100" dirty="0" err="1">
                <a:solidFill>
                  <a:srgbClr val="B52F25"/>
                </a:solidFill>
                <a:latin typeface="HGP創英角ｺﾞｼｯｸUB" panose="020B0900000000000000" pitchFamily="50" charset="-128"/>
                <a:ea typeface="HGP創英角ｺﾞｼｯｸUB" panose="020B0900000000000000" pitchFamily="50" charset="-128"/>
              </a:rPr>
              <a:t>たい</a:t>
            </a:r>
            <a:r>
              <a:rPr kumimoji="1" lang="ja-JP" altLang="en-US" sz="1100" dirty="0">
                <a:solidFill>
                  <a:srgbClr val="B52F25"/>
                </a:solidFill>
                <a:latin typeface="HGP創英角ｺﾞｼｯｸUB" panose="020B0900000000000000" pitchFamily="50" charset="-128"/>
                <a:ea typeface="HGP創英角ｺﾞｼｯｸUB" panose="020B0900000000000000" pitchFamily="50" charset="-128"/>
              </a:rPr>
              <a:t>さく　</a:t>
            </a:r>
          </a:p>
        </p:txBody>
      </p:sp>
      <p:sp>
        <p:nvSpPr>
          <p:cNvPr id="42" name="テキスト ボックス 41"/>
          <p:cNvSpPr txBox="1"/>
          <p:nvPr/>
        </p:nvSpPr>
        <p:spPr>
          <a:xfrm>
            <a:off x="442452" y="177342"/>
            <a:ext cx="1818712" cy="169277"/>
          </a:xfrm>
          <a:prstGeom prst="rect">
            <a:avLst/>
          </a:prstGeom>
          <a:noFill/>
        </p:spPr>
        <p:txBody>
          <a:bodyPr wrap="square" lIns="0" tIns="0" rIns="0" bIns="0" rtlCol="0" anchor="ctr" anchorCtr="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ど</a:t>
            </a:r>
            <a:r>
              <a:rPr kumimoji="1" lang="ja-JP" altLang="en-US" sz="400" dirty="0">
                <a:latin typeface="HGP創英角ｺﾞｼｯｸUB" panose="020B0900000000000000" pitchFamily="50" charset="-128"/>
                <a:ea typeface="HGP創英角ｺﾞｼｯｸUB" panose="020B0900000000000000" pitchFamily="50" charset="-128"/>
              </a:rPr>
              <a:t>　</a:t>
            </a:r>
            <a:r>
              <a:rPr kumimoji="1" lang="ja-JP" altLang="en-US" sz="1100" dirty="0">
                <a:latin typeface="HGP創英角ｺﾞｼｯｸUB" panose="020B0900000000000000" pitchFamily="50" charset="-128"/>
                <a:ea typeface="HGP創英角ｺﾞｼｯｸUB" panose="020B0900000000000000" pitchFamily="50" charset="-128"/>
              </a:rPr>
              <a:t>しゃさいがい　</a:t>
            </a:r>
          </a:p>
        </p:txBody>
      </p:sp>
      <p:sp>
        <p:nvSpPr>
          <p:cNvPr id="43" name="テキスト ボックス 42"/>
          <p:cNvSpPr txBox="1"/>
          <p:nvPr/>
        </p:nvSpPr>
        <p:spPr>
          <a:xfrm>
            <a:off x="2781247" y="188154"/>
            <a:ext cx="360422" cy="169277"/>
          </a:xfrm>
          <a:prstGeom prst="rect">
            <a:avLst/>
          </a:prstGeom>
          <a:noFill/>
        </p:spPr>
        <p:txBody>
          <a:bodyPr wrap="square" lIns="0" tIns="0" rIns="0" bIns="0" rtlCol="0" anchor="ctr" anchorCtr="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ふせ　</a:t>
            </a:r>
          </a:p>
        </p:txBody>
      </p:sp>
      <p:sp>
        <p:nvSpPr>
          <p:cNvPr id="44" name="テキスト ボックス 43"/>
          <p:cNvSpPr txBox="1"/>
          <p:nvPr/>
        </p:nvSpPr>
        <p:spPr>
          <a:xfrm>
            <a:off x="162487" y="275365"/>
            <a:ext cx="8801100" cy="659796"/>
          </a:xfrm>
          <a:prstGeom prst="rect">
            <a:avLst/>
          </a:prstGeom>
          <a:noFill/>
        </p:spPr>
        <p:txBody>
          <a:bodyPr wrap="square" rtlCol="0">
            <a:spAutoFit/>
          </a:bodyPr>
          <a:lstStyle/>
          <a:p>
            <a:pPr>
              <a:lnSpc>
                <a:spcPts val="5000"/>
              </a:lnSpc>
            </a:pPr>
            <a:r>
              <a:rPr kumimoji="1" lang="ja-JP" altLang="en-US" sz="4000" dirty="0">
                <a:latin typeface="HGP創英角ｺﾞｼｯｸUB" panose="020B0900000000000000" pitchFamily="50" charset="-128"/>
                <a:ea typeface="HGP創英角ｺﾞｼｯｸUB" panose="020B0900000000000000" pitchFamily="50" charset="-128"/>
              </a:rPr>
              <a:t>土砂災害を防ぐための</a:t>
            </a:r>
            <a:r>
              <a:rPr kumimoji="1" lang="ja-JP" altLang="en-US" sz="4000" dirty="0">
                <a:solidFill>
                  <a:srgbClr val="B52F25"/>
                </a:solidFill>
                <a:latin typeface="HGP創英角ｺﾞｼｯｸUB" panose="020B0900000000000000" pitchFamily="50" charset="-128"/>
                <a:ea typeface="HGP創英角ｺﾞｼｯｸUB" panose="020B0900000000000000" pitchFamily="50" charset="-128"/>
              </a:rPr>
              <a:t>対策</a:t>
            </a:r>
            <a:r>
              <a:rPr kumimoji="1" lang="ja-JP" altLang="en-US" sz="400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rPr>
              <a:t>　　　　　　　　　　　　　　　　　　　　</a:t>
            </a:r>
            <a:endParaRPr kumimoji="1" lang="en-US" altLang="ja-JP" sz="4000" dirty="0">
              <a:solidFill>
                <a:schemeClr val="tx1">
                  <a:lumMod val="85000"/>
                  <a:lumOff val="15000"/>
                </a:schemeClr>
              </a:solidFill>
              <a:effectLst/>
              <a:latin typeface="HGP創英角ｺﾞｼｯｸUB" panose="020B0900000000000000" pitchFamily="50" charset="-128"/>
              <a:ea typeface="HGP創英角ｺﾞｼｯｸUB" panose="020B0900000000000000" pitchFamily="50" charset="-128"/>
            </a:endParaRPr>
          </a:p>
        </p:txBody>
      </p:sp>
      <p:grpSp>
        <p:nvGrpSpPr>
          <p:cNvPr id="15" name="グループ化 14">
            <a:extLst>
              <a:ext uri="{FF2B5EF4-FFF2-40B4-BE49-F238E27FC236}">
                <a16:creationId xmlns:a16="http://schemas.microsoft.com/office/drawing/2014/main" id="{3D8759CA-B4B3-4FE4-A83A-86E1C1D4925D}"/>
              </a:ext>
            </a:extLst>
          </p:cNvPr>
          <p:cNvGrpSpPr/>
          <p:nvPr/>
        </p:nvGrpSpPr>
        <p:grpSpPr>
          <a:xfrm>
            <a:off x="1" y="1138558"/>
            <a:ext cx="8647926" cy="4938777"/>
            <a:chOff x="1" y="1138558"/>
            <a:chExt cx="8647926" cy="4938777"/>
          </a:xfrm>
        </p:grpSpPr>
        <p:grpSp>
          <p:nvGrpSpPr>
            <p:cNvPr id="26" name="グループ化 25"/>
            <p:cNvGrpSpPr/>
            <p:nvPr/>
          </p:nvGrpSpPr>
          <p:grpSpPr>
            <a:xfrm>
              <a:off x="1" y="1138558"/>
              <a:ext cx="2697480" cy="741038"/>
              <a:chOff x="1" y="1138558"/>
              <a:chExt cx="2697480" cy="741038"/>
            </a:xfrm>
          </p:grpSpPr>
          <p:sp>
            <p:nvSpPr>
              <p:cNvPr id="28" name="正方形/長方形 27"/>
              <p:cNvSpPr/>
              <p:nvPr/>
            </p:nvSpPr>
            <p:spPr>
              <a:xfrm>
                <a:off x="1" y="1138558"/>
                <a:ext cx="2697480" cy="741038"/>
              </a:xfrm>
              <a:prstGeom prst="rect">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p:cNvSpPr txBox="1"/>
              <p:nvPr/>
            </p:nvSpPr>
            <p:spPr>
              <a:xfrm>
                <a:off x="174196" y="1196173"/>
                <a:ext cx="2302233" cy="630942"/>
              </a:xfrm>
              <a:prstGeom prst="rect">
                <a:avLst/>
              </a:prstGeom>
              <a:noFill/>
            </p:spPr>
            <p:txBody>
              <a:bodyPr wrap="none" rtlCol="0">
                <a:spAutoFit/>
              </a:bodyPr>
              <a:lstStyle/>
              <a:p>
                <a:r>
                  <a:rPr kumimoji="1" lang="ja-JP" altLang="en-US" sz="3500" dirty="0">
                    <a:solidFill>
                      <a:schemeClr val="bg1"/>
                    </a:solidFill>
                    <a:latin typeface="HGP創英角ｺﾞｼｯｸUB" panose="020B0900000000000000" pitchFamily="50" charset="-128"/>
                    <a:ea typeface="HGP創英角ｺﾞｼｯｸUB" panose="020B0900000000000000" pitchFamily="50" charset="-128"/>
                  </a:rPr>
                  <a:t>砂防えん堤</a:t>
                </a:r>
              </a:p>
            </p:txBody>
          </p:sp>
          <p:sp>
            <p:nvSpPr>
              <p:cNvPr id="31" name="テキスト ボックス 30"/>
              <p:cNvSpPr txBox="1"/>
              <p:nvPr/>
            </p:nvSpPr>
            <p:spPr>
              <a:xfrm>
                <a:off x="390831" y="1165704"/>
                <a:ext cx="668825" cy="169276"/>
              </a:xfrm>
              <a:prstGeom prst="rect">
                <a:avLst/>
              </a:prstGeom>
              <a:noFill/>
            </p:spPr>
            <p:txBody>
              <a:bodyPr wrap="square" lIns="0" tIns="0" rIns="0" bIns="0" rtlCol="0" anchor="ctr" anchorCtr="0">
                <a:spAutoFit/>
              </a:bodyPr>
              <a:lstStyle/>
              <a:p>
                <a:pPr algn="dist"/>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rPr>
                  <a:t>さ　ぼう</a:t>
                </a:r>
              </a:p>
            </p:txBody>
          </p:sp>
          <p:sp>
            <p:nvSpPr>
              <p:cNvPr id="32" name="テキスト ボックス 31"/>
              <p:cNvSpPr txBox="1"/>
              <p:nvPr/>
            </p:nvSpPr>
            <p:spPr>
              <a:xfrm>
                <a:off x="1971993" y="1165702"/>
                <a:ext cx="326041" cy="169277"/>
              </a:xfrm>
              <a:prstGeom prst="rect">
                <a:avLst/>
              </a:prstGeom>
              <a:noFill/>
            </p:spPr>
            <p:txBody>
              <a:bodyPr wrap="square" lIns="0" tIns="0" rIns="0" bIns="0" rtlCol="0" anchor="ctr" anchorCtr="0">
                <a:spAutoFit/>
              </a:bodyPr>
              <a:lstStyle/>
              <a:p>
                <a:pPr algn="dist"/>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rPr>
                  <a:t>てい</a:t>
                </a:r>
              </a:p>
            </p:txBody>
          </p:sp>
        </p:grpSp>
        <p:pic>
          <p:nvPicPr>
            <p:cNvPr id="9" name="図 8">
              <a:extLst>
                <a:ext uri="{FF2B5EF4-FFF2-40B4-BE49-F238E27FC236}">
                  <a16:creationId xmlns:a16="http://schemas.microsoft.com/office/drawing/2014/main" id="{05D4E94A-049D-6096-3865-35DEF3120F32}"/>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3189856" y="1983782"/>
              <a:ext cx="5458071" cy="4093553"/>
            </a:xfrm>
            <a:prstGeom prst="rect">
              <a:avLst/>
            </a:prstGeom>
          </p:spPr>
        </p:pic>
      </p:grpSp>
      <p:pic>
        <p:nvPicPr>
          <p:cNvPr id="13" name="図 12">
            <a:extLst>
              <a:ext uri="{FF2B5EF4-FFF2-40B4-BE49-F238E27FC236}">
                <a16:creationId xmlns:a16="http://schemas.microsoft.com/office/drawing/2014/main" id="{1B0FE34E-CEB1-BF97-E2F9-812D2540A312}"/>
              </a:ext>
            </a:extLst>
          </p:cNvPr>
          <p:cNvPicPr>
            <a:picLocks noChangeAspect="1"/>
          </p:cNvPicPr>
          <p:nvPr/>
        </p:nvPicPr>
        <p:blipFill rotWithShape="1">
          <a:blip r:embed="rId3"/>
          <a:srcRect l="4116" t="4839" r="3706" b="4839"/>
          <a:stretch/>
        </p:blipFill>
        <p:spPr>
          <a:xfrm>
            <a:off x="135278" y="3171826"/>
            <a:ext cx="4294539" cy="3220904"/>
          </a:xfrm>
          <a:prstGeom prst="rect">
            <a:avLst/>
          </a:prstGeom>
          <a:effectLst>
            <a:outerShdw blurRad="50800" dist="38100" dir="2700000" algn="tl" rotWithShape="0">
              <a:prstClr val="black">
                <a:alpha val="40000"/>
              </a:prstClr>
            </a:outerShdw>
          </a:effectLst>
        </p:spPr>
      </p:pic>
      <p:grpSp>
        <p:nvGrpSpPr>
          <p:cNvPr id="3" name="グループ化 2"/>
          <p:cNvGrpSpPr/>
          <p:nvPr/>
        </p:nvGrpSpPr>
        <p:grpSpPr>
          <a:xfrm>
            <a:off x="5272565" y="1066667"/>
            <a:ext cx="3628069" cy="3739722"/>
            <a:chOff x="5327650" y="1566275"/>
            <a:chExt cx="3628069" cy="3739722"/>
          </a:xfrm>
        </p:grpSpPr>
        <p:grpSp>
          <p:nvGrpSpPr>
            <p:cNvPr id="34" name="グループ化 33"/>
            <p:cNvGrpSpPr/>
            <p:nvPr/>
          </p:nvGrpSpPr>
          <p:grpSpPr>
            <a:xfrm>
              <a:off x="5327650" y="1566275"/>
              <a:ext cx="3628069" cy="3739722"/>
              <a:chOff x="5327650" y="1566275"/>
              <a:chExt cx="3628069" cy="3739722"/>
            </a:xfrm>
          </p:grpSpPr>
          <p:grpSp>
            <p:nvGrpSpPr>
              <p:cNvPr id="35" name="グループ化 34"/>
              <p:cNvGrpSpPr/>
              <p:nvPr/>
            </p:nvGrpSpPr>
            <p:grpSpPr>
              <a:xfrm>
                <a:off x="5327650" y="1566275"/>
                <a:ext cx="3628069" cy="2006863"/>
                <a:chOff x="905481" y="2024288"/>
                <a:chExt cx="3628069" cy="1482076"/>
              </a:xfrm>
            </p:grpSpPr>
            <p:sp>
              <p:nvSpPr>
                <p:cNvPr id="37" name="フリーフォーム 36"/>
                <p:cNvSpPr/>
                <p:nvPr/>
              </p:nvSpPr>
              <p:spPr>
                <a:xfrm>
                  <a:off x="905481" y="2024288"/>
                  <a:ext cx="3628069" cy="1482076"/>
                </a:xfrm>
                <a:custGeom>
                  <a:avLst/>
                  <a:gdLst>
                    <a:gd name="connsiteX0" fmla="*/ 188147 w 3119019"/>
                    <a:gd name="connsiteY0" fmla="*/ 0 h 1482076"/>
                    <a:gd name="connsiteX1" fmla="*/ 2930872 w 3119019"/>
                    <a:gd name="connsiteY1" fmla="*/ 0 h 1482076"/>
                    <a:gd name="connsiteX2" fmla="*/ 3119019 w 3119019"/>
                    <a:gd name="connsiteY2" fmla="*/ 188147 h 1482076"/>
                    <a:gd name="connsiteX3" fmla="*/ 3119019 w 3119019"/>
                    <a:gd name="connsiteY3" fmla="*/ 940711 h 1482076"/>
                    <a:gd name="connsiteX4" fmla="*/ 2930872 w 3119019"/>
                    <a:gd name="connsiteY4" fmla="*/ 1128858 h 1482076"/>
                    <a:gd name="connsiteX5" fmla="*/ 2340741 w 3119019"/>
                    <a:gd name="connsiteY5" fmla="*/ 1128858 h 1482076"/>
                    <a:gd name="connsiteX6" fmla="*/ 2051328 w 3119019"/>
                    <a:gd name="connsiteY6" fmla="*/ 1482076 h 1482076"/>
                    <a:gd name="connsiteX7" fmla="*/ 2118467 w 3119019"/>
                    <a:gd name="connsiteY7" fmla="*/ 1128858 h 1482076"/>
                    <a:gd name="connsiteX8" fmla="*/ 188147 w 3119019"/>
                    <a:gd name="connsiteY8" fmla="*/ 1128858 h 1482076"/>
                    <a:gd name="connsiteX9" fmla="*/ 0 w 3119019"/>
                    <a:gd name="connsiteY9" fmla="*/ 940711 h 1482076"/>
                    <a:gd name="connsiteX10" fmla="*/ 0 w 3119019"/>
                    <a:gd name="connsiteY10" fmla="*/ 188147 h 1482076"/>
                    <a:gd name="connsiteX11" fmla="*/ 188147 w 3119019"/>
                    <a:gd name="connsiteY11" fmla="*/ 0 h 1482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19019" h="1482076">
                      <a:moveTo>
                        <a:pt x="188147" y="0"/>
                      </a:moveTo>
                      <a:lnTo>
                        <a:pt x="2930872" y="0"/>
                      </a:lnTo>
                      <a:cubicBezTo>
                        <a:pt x="3034783" y="0"/>
                        <a:pt x="3119019" y="84236"/>
                        <a:pt x="3119019" y="188147"/>
                      </a:cubicBezTo>
                      <a:lnTo>
                        <a:pt x="3119019" y="940711"/>
                      </a:lnTo>
                      <a:cubicBezTo>
                        <a:pt x="3119019" y="1044622"/>
                        <a:pt x="3034783" y="1128858"/>
                        <a:pt x="2930872" y="1128858"/>
                      </a:cubicBezTo>
                      <a:lnTo>
                        <a:pt x="2340741" y="1128858"/>
                      </a:lnTo>
                      <a:lnTo>
                        <a:pt x="2051328" y="1482076"/>
                      </a:lnTo>
                      <a:lnTo>
                        <a:pt x="2118467" y="1128858"/>
                      </a:lnTo>
                      <a:lnTo>
                        <a:pt x="188147" y="1128858"/>
                      </a:lnTo>
                      <a:cubicBezTo>
                        <a:pt x="84236" y="1128858"/>
                        <a:pt x="0" y="1044622"/>
                        <a:pt x="0" y="940711"/>
                      </a:cubicBezTo>
                      <a:lnTo>
                        <a:pt x="0" y="188147"/>
                      </a:lnTo>
                      <a:cubicBezTo>
                        <a:pt x="0" y="84236"/>
                        <a:pt x="84236" y="0"/>
                        <a:pt x="188147" y="0"/>
                      </a:cubicBezTo>
                      <a:close/>
                    </a:path>
                  </a:pathLst>
                </a:custGeom>
                <a:solidFill>
                  <a:srgbClr val="ECD9C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8" name="テキスト ボックス 37"/>
                <p:cNvSpPr txBox="1"/>
                <p:nvPr/>
              </p:nvSpPr>
              <p:spPr>
                <a:xfrm>
                  <a:off x="1139407" y="2076737"/>
                  <a:ext cx="3002745" cy="1091012"/>
                </a:xfrm>
                <a:prstGeom prst="rect">
                  <a:avLst/>
                </a:prstGeom>
                <a:noFill/>
              </p:spPr>
              <p:txBody>
                <a:bodyPr wrap="none" rtlCol="0">
                  <a:spAutoFit/>
                </a:bodyPr>
                <a:lstStyle/>
                <a:p>
                  <a:r>
                    <a:rPr kumimoji="1" lang="ja-JP" altLang="en-US" sz="3000" dirty="0">
                      <a:latin typeface="HGP創英角ｺﾞｼｯｸUB" panose="020B0900000000000000" pitchFamily="50" charset="-128"/>
                      <a:ea typeface="HGP創英角ｺﾞｼｯｸUB" panose="020B0900000000000000" pitchFamily="50" charset="-128"/>
                    </a:rPr>
                    <a:t>土砂の流れを</a:t>
                  </a:r>
                  <a:endParaRPr kumimoji="1" lang="en-US" altLang="ja-JP" sz="3000" dirty="0">
                    <a:latin typeface="HGP創英角ｺﾞｼｯｸUB" panose="020B0900000000000000" pitchFamily="50" charset="-128"/>
                    <a:ea typeface="HGP創英角ｺﾞｼｯｸUB" panose="020B0900000000000000" pitchFamily="50" charset="-128"/>
                  </a:endParaRPr>
                </a:p>
                <a:p>
                  <a:r>
                    <a:rPr kumimoji="1" lang="ja-JP" altLang="en-US" sz="3000" dirty="0">
                      <a:latin typeface="HGP創英角ｺﾞｼｯｸUB" panose="020B0900000000000000" pitchFamily="50" charset="-128"/>
                      <a:ea typeface="HGP創英角ｺﾞｼｯｸUB" panose="020B0900000000000000" pitchFamily="50" charset="-128"/>
                    </a:rPr>
                    <a:t>止めたり</a:t>
                  </a:r>
                  <a:endParaRPr kumimoji="1" lang="en-US" altLang="ja-JP" sz="3000" dirty="0">
                    <a:latin typeface="HGP創英角ｺﾞｼｯｸUB" panose="020B0900000000000000" pitchFamily="50" charset="-128"/>
                    <a:ea typeface="HGP創英角ｺﾞｼｯｸUB" panose="020B0900000000000000" pitchFamily="50" charset="-128"/>
                  </a:endParaRPr>
                </a:p>
                <a:p>
                  <a:r>
                    <a:rPr kumimoji="1" lang="ja-JP" altLang="en-US" sz="3000" dirty="0">
                      <a:latin typeface="HGP創英角ｺﾞｼｯｸUB" panose="020B0900000000000000" pitchFamily="50" charset="-128"/>
                      <a:ea typeface="HGP創英角ｺﾞｼｯｸUB" panose="020B0900000000000000" pitchFamily="50" charset="-128"/>
                    </a:rPr>
                    <a:t>おさえたりします。</a:t>
                  </a:r>
                </a:p>
              </p:txBody>
            </p:sp>
          </p:grpSp>
          <p:sp>
            <p:nvSpPr>
              <p:cNvPr id="36" name="右矢印 35"/>
              <p:cNvSpPr/>
              <p:nvPr/>
            </p:nvSpPr>
            <p:spPr>
              <a:xfrm rot="11700000">
                <a:off x="6993511" y="4670997"/>
                <a:ext cx="1171858" cy="635000"/>
              </a:xfrm>
              <a:prstGeom prst="rightArrow">
                <a:avLst/>
              </a:prstGeom>
              <a:solidFill>
                <a:srgbClr val="6633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9" name="テキスト ボックス 38"/>
            <p:cNvSpPr txBox="1"/>
            <p:nvPr/>
          </p:nvSpPr>
          <p:spPr>
            <a:xfrm>
              <a:off x="5788741" y="1597047"/>
              <a:ext cx="545383" cy="153888"/>
            </a:xfrm>
            <a:prstGeom prst="rect">
              <a:avLst/>
            </a:prstGeom>
            <a:noFill/>
          </p:spPr>
          <p:txBody>
            <a:bodyPr wrap="square" lIns="0" tIns="0" rIns="0" bIns="0" rtlCol="0" anchor="ctr" anchorCtr="0">
              <a:spAutoFit/>
            </a:bodyPr>
            <a:lstStyle/>
            <a:p>
              <a:pPr algn="dist"/>
              <a:r>
                <a:rPr kumimoji="1" lang="ja-JP" altLang="en-US" sz="1000" dirty="0">
                  <a:latin typeface="HGP創英角ｺﾞｼｯｸUB" panose="020B0900000000000000" pitchFamily="50" charset="-128"/>
                  <a:ea typeface="HGP創英角ｺﾞｼｯｸUB" panose="020B0900000000000000" pitchFamily="50" charset="-128"/>
                </a:rPr>
                <a:t>ど　しゃ</a:t>
              </a:r>
            </a:p>
          </p:txBody>
        </p:sp>
      </p:grpSp>
      <p:sp>
        <p:nvSpPr>
          <p:cNvPr id="14" name="正方形/長方形 13">
            <a:extLst>
              <a:ext uri="{FF2B5EF4-FFF2-40B4-BE49-F238E27FC236}">
                <a16:creationId xmlns:a16="http://schemas.microsoft.com/office/drawing/2014/main" id="{74640CC0-20FD-4123-D7E0-F029D973EE84}"/>
              </a:ext>
            </a:extLst>
          </p:cNvPr>
          <p:cNvSpPr/>
          <p:nvPr/>
        </p:nvSpPr>
        <p:spPr>
          <a:xfrm>
            <a:off x="7839118" y="6572644"/>
            <a:ext cx="800219" cy="215444"/>
          </a:xfrm>
          <a:prstGeom prst="rect">
            <a:avLst/>
          </a:prstGeom>
        </p:spPr>
        <p:txBody>
          <a:bodyPr wrap="none">
            <a:spAutoFit/>
          </a:bodyPr>
          <a:lstStyle/>
          <a:p>
            <a:r>
              <a:rPr lang="ja-JP" altLang="en-US" sz="800" dirty="0">
                <a:latin typeface="MS PGothic" panose="020B0600070205080204" pitchFamily="50" charset="-128"/>
                <a:ea typeface="MS PGothic" panose="020B0600070205080204" pitchFamily="50" charset="-128"/>
              </a:rPr>
              <a:t>写真｜群馬県</a:t>
            </a:r>
            <a:endParaRPr lang="en-US" altLang="ja-JP" sz="800" dirty="0">
              <a:latin typeface="MS PGothic" panose="020B0600070205080204" pitchFamily="50" charset="-128"/>
              <a:ea typeface="MS PGothic" panose="020B0600070205080204" pitchFamily="50" charset="-128"/>
            </a:endParaRPr>
          </a:p>
        </p:txBody>
      </p:sp>
    </p:spTree>
    <p:extLst>
      <p:ext uri="{BB962C8B-B14F-4D97-AF65-F5344CB8AC3E}">
        <p14:creationId xmlns:p14="http://schemas.microsoft.com/office/powerpoint/2010/main" val="3118749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93FF9245-60FE-41D7-F1EF-79D47588083F}"/>
              </a:ext>
            </a:extLst>
          </p:cNvPr>
          <p:cNvSpPr>
            <a:spLocks noGrp="1"/>
          </p:cNvSpPr>
          <p:nvPr>
            <p:ph type="sldNum" sz="quarter" idx="12"/>
          </p:nvPr>
        </p:nvSpPr>
        <p:spPr/>
        <p:txBody>
          <a:bodyPr/>
          <a:lstStyle/>
          <a:p>
            <a:fld id="{24C545B7-4A76-41C6-A249-81AA962B1F89}" type="slidenum">
              <a:rPr kumimoji="1" lang="ja-JP" altLang="en-US" smtClean="0"/>
              <a:t>38</a:t>
            </a:fld>
            <a:endParaRPr kumimoji="1" lang="ja-JP" altLang="en-US"/>
          </a:p>
        </p:txBody>
      </p:sp>
      <p:pic>
        <p:nvPicPr>
          <p:cNvPr id="3" name="図 2" descr="屋外, 草, トラック, 小さい が含まれている画像&#10;&#10;自動的に生成された説明">
            <a:extLst>
              <a:ext uri="{FF2B5EF4-FFF2-40B4-BE49-F238E27FC236}">
                <a16:creationId xmlns:a16="http://schemas.microsoft.com/office/drawing/2014/main" id="{27DD292A-72AF-C2AB-B081-0667D9E961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617" y="549207"/>
            <a:ext cx="8419741" cy="6308793"/>
          </a:xfrm>
          <a:prstGeom prst="rect">
            <a:avLst/>
          </a:prstGeom>
        </p:spPr>
      </p:pic>
      <p:sp>
        <p:nvSpPr>
          <p:cNvPr id="12" name="正方形/長方形 11">
            <a:extLst>
              <a:ext uri="{FF2B5EF4-FFF2-40B4-BE49-F238E27FC236}">
                <a16:creationId xmlns:a16="http://schemas.microsoft.com/office/drawing/2014/main" id="{1B9F035B-DDCA-6550-D194-46CA2B6D658D}"/>
              </a:ext>
            </a:extLst>
          </p:cNvPr>
          <p:cNvSpPr/>
          <p:nvPr/>
        </p:nvSpPr>
        <p:spPr>
          <a:xfrm>
            <a:off x="1" y="-2455"/>
            <a:ext cx="2697480" cy="741038"/>
          </a:xfrm>
          <a:prstGeom prst="rect">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B4951946-F835-9B36-756E-ED45B0E98283}"/>
              </a:ext>
            </a:extLst>
          </p:cNvPr>
          <p:cNvSpPr txBox="1"/>
          <p:nvPr/>
        </p:nvSpPr>
        <p:spPr>
          <a:xfrm>
            <a:off x="174196" y="55160"/>
            <a:ext cx="2302233" cy="630942"/>
          </a:xfrm>
          <a:prstGeom prst="rect">
            <a:avLst/>
          </a:prstGeom>
          <a:noFill/>
        </p:spPr>
        <p:txBody>
          <a:bodyPr wrap="none" rtlCol="0">
            <a:spAutoFit/>
          </a:bodyPr>
          <a:lstStyle/>
          <a:p>
            <a:r>
              <a:rPr kumimoji="1" lang="ja-JP" altLang="en-US" sz="3500" dirty="0">
                <a:solidFill>
                  <a:schemeClr val="bg1"/>
                </a:solidFill>
                <a:latin typeface="HGP創英角ｺﾞｼｯｸUB" panose="020B0900000000000000" pitchFamily="50" charset="-128"/>
                <a:ea typeface="HGP創英角ｺﾞｼｯｸUB" panose="020B0900000000000000" pitchFamily="50" charset="-128"/>
              </a:rPr>
              <a:t>砂防えん堤</a:t>
            </a:r>
          </a:p>
        </p:txBody>
      </p:sp>
      <p:sp>
        <p:nvSpPr>
          <p:cNvPr id="14" name="テキスト ボックス 13">
            <a:extLst>
              <a:ext uri="{FF2B5EF4-FFF2-40B4-BE49-F238E27FC236}">
                <a16:creationId xmlns:a16="http://schemas.microsoft.com/office/drawing/2014/main" id="{40C28DAB-A39E-5D97-8FBA-6461C8820D3B}"/>
              </a:ext>
            </a:extLst>
          </p:cNvPr>
          <p:cNvSpPr txBox="1"/>
          <p:nvPr/>
        </p:nvSpPr>
        <p:spPr>
          <a:xfrm>
            <a:off x="390831" y="24691"/>
            <a:ext cx="668825" cy="169276"/>
          </a:xfrm>
          <a:prstGeom prst="rect">
            <a:avLst/>
          </a:prstGeom>
          <a:noFill/>
        </p:spPr>
        <p:txBody>
          <a:bodyPr wrap="square" lIns="0" tIns="0" rIns="0" bIns="0" rtlCol="0" anchor="ctr" anchorCtr="0">
            <a:spAutoFit/>
          </a:bodyPr>
          <a:lstStyle/>
          <a:p>
            <a:pPr algn="dist"/>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rPr>
              <a:t>さ　ぼう</a:t>
            </a:r>
          </a:p>
        </p:txBody>
      </p:sp>
      <p:sp>
        <p:nvSpPr>
          <p:cNvPr id="15" name="テキスト ボックス 14">
            <a:extLst>
              <a:ext uri="{FF2B5EF4-FFF2-40B4-BE49-F238E27FC236}">
                <a16:creationId xmlns:a16="http://schemas.microsoft.com/office/drawing/2014/main" id="{EBF138F6-DA75-A900-1124-42B52D08445E}"/>
              </a:ext>
            </a:extLst>
          </p:cNvPr>
          <p:cNvSpPr txBox="1"/>
          <p:nvPr/>
        </p:nvSpPr>
        <p:spPr>
          <a:xfrm>
            <a:off x="1971993" y="24689"/>
            <a:ext cx="326041" cy="169277"/>
          </a:xfrm>
          <a:prstGeom prst="rect">
            <a:avLst/>
          </a:prstGeom>
          <a:noFill/>
        </p:spPr>
        <p:txBody>
          <a:bodyPr wrap="square" lIns="0" tIns="0" rIns="0" bIns="0" rtlCol="0" anchor="ctr" anchorCtr="0">
            <a:spAutoFit/>
          </a:bodyPr>
          <a:lstStyle/>
          <a:p>
            <a:pPr algn="dist"/>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rPr>
              <a:t>てい</a:t>
            </a:r>
          </a:p>
        </p:txBody>
      </p:sp>
      <p:grpSp>
        <p:nvGrpSpPr>
          <p:cNvPr id="23" name="グループ化 22">
            <a:extLst>
              <a:ext uri="{FF2B5EF4-FFF2-40B4-BE49-F238E27FC236}">
                <a16:creationId xmlns:a16="http://schemas.microsoft.com/office/drawing/2014/main" id="{3DA40A73-FB0A-B662-04B2-4642642C461E}"/>
              </a:ext>
            </a:extLst>
          </p:cNvPr>
          <p:cNvGrpSpPr/>
          <p:nvPr/>
        </p:nvGrpSpPr>
        <p:grpSpPr>
          <a:xfrm>
            <a:off x="568924" y="5386746"/>
            <a:ext cx="5753502" cy="1195423"/>
            <a:chOff x="576263" y="4961441"/>
            <a:chExt cx="5753502" cy="1195423"/>
          </a:xfrm>
        </p:grpSpPr>
        <p:sp>
          <p:nvSpPr>
            <p:cNvPr id="18" name="四角形: 角を丸くする 17">
              <a:extLst>
                <a:ext uri="{FF2B5EF4-FFF2-40B4-BE49-F238E27FC236}">
                  <a16:creationId xmlns:a16="http://schemas.microsoft.com/office/drawing/2014/main" id="{BD2FDEBB-95D2-3F67-8D79-9EBCC3FFE1DB}"/>
                </a:ext>
              </a:extLst>
            </p:cNvPr>
            <p:cNvSpPr/>
            <p:nvPr/>
          </p:nvSpPr>
          <p:spPr>
            <a:xfrm>
              <a:off x="576263" y="5305819"/>
              <a:ext cx="5327052" cy="85104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二等辺三角形 18">
              <a:extLst>
                <a:ext uri="{FF2B5EF4-FFF2-40B4-BE49-F238E27FC236}">
                  <a16:creationId xmlns:a16="http://schemas.microsoft.com/office/drawing/2014/main" id="{D0BBE4A4-6F08-B960-68FB-EC8F1EE0B615}"/>
                </a:ext>
              </a:extLst>
            </p:cNvPr>
            <p:cNvSpPr/>
            <p:nvPr/>
          </p:nvSpPr>
          <p:spPr>
            <a:xfrm rot="1510606">
              <a:off x="1663274" y="4961441"/>
              <a:ext cx="258042" cy="62081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9B1D9DB9-26DA-2135-47AF-810C8733FBA8}"/>
                </a:ext>
              </a:extLst>
            </p:cNvPr>
            <p:cNvSpPr txBox="1"/>
            <p:nvPr/>
          </p:nvSpPr>
          <p:spPr>
            <a:xfrm>
              <a:off x="636245" y="5480658"/>
              <a:ext cx="5693520" cy="572786"/>
            </a:xfrm>
            <a:prstGeom prst="rect">
              <a:avLst/>
            </a:prstGeom>
            <a:noFill/>
          </p:spPr>
          <p:txBody>
            <a:bodyPr wrap="square" rtlCol="0">
              <a:spAutoFit/>
            </a:bodyPr>
            <a:lstStyle/>
            <a:p>
              <a:pPr>
                <a:lnSpc>
                  <a:spcPct val="120000"/>
                </a:lnSpc>
              </a:pPr>
              <a:r>
                <a:rPr kumimoji="1" lang="ja-JP" altLang="en-US" sz="3000" dirty="0">
                  <a:solidFill>
                    <a:srgbClr val="663300"/>
                  </a:solidFill>
                  <a:latin typeface="HGP創英角ｺﾞｼｯｸUB" panose="020B0900000000000000" pitchFamily="50" charset="-128"/>
                  <a:ea typeface="HGP創英角ｺﾞｼｯｸUB" panose="020B0900000000000000" pitchFamily="50" charset="-128"/>
                </a:rPr>
                <a:t>砂防えん堤をつくっているようす</a:t>
              </a:r>
            </a:p>
          </p:txBody>
        </p:sp>
        <p:sp>
          <p:nvSpPr>
            <p:cNvPr id="21" name="テキスト ボックス 20">
              <a:extLst>
                <a:ext uri="{FF2B5EF4-FFF2-40B4-BE49-F238E27FC236}">
                  <a16:creationId xmlns:a16="http://schemas.microsoft.com/office/drawing/2014/main" id="{4F50A8E2-0411-45E0-009A-B60EF6DF3BC3}"/>
                </a:ext>
              </a:extLst>
            </p:cNvPr>
            <p:cNvSpPr txBox="1"/>
            <p:nvPr/>
          </p:nvSpPr>
          <p:spPr>
            <a:xfrm>
              <a:off x="773867" y="5333601"/>
              <a:ext cx="769612" cy="268471"/>
            </a:xfrm>
            <a:prstGeom prst="rect">
              <a:avLst/>
            </a:prstGeom>
            <a:noFill/>
          </p:spPr>
          <p:txBody>
            <a:bodyPr wrap="square" rtlCol="0">
              <a:spAutoFit/>
            </a:bodyPr>
            <a:lstStyle/>
            <a:p>
              <a:pPr algn="just">
                <a:lnSpc>
                  <a:spcPct val="120000"/>
                </a:lnSpc>
              </a:pPr>
              <a:r>
                <a:rPr kumimoji="1" lang="ja-JP" altLang="en-US" sz="1100" dirty="0">
                  <a:solidFill>
                    <a:srgbClr val="663300"/>
                  </a:solidFill>
                  <a:latin typeface="HGP創英角ｺﾞｼｯｸUB" panose="020B0900000000000000" pitchFamily="50" charset="-128"/>
                  <a:ea typeface="HGP創英角ｺﾞｼｯｸUB" panose="020B0900000000000000" pitchFamily="50" charset="-128"/>
                </a:rPr>
                <a:t>さ　　ぼう</a:t>
              </a:r>
            </a:p>
          </p:txBody>
        </p:sp>
        <p:sp>
          <p:nvSpPr>
            <p:cNvPr id="22" name="テキスト ボックス 21">
              <a:extLst>
                <a:ext uri="{FF2B5EF4-FFF2-40B4-BE49-F238E27FC236}">
                  <a16:creationId xmlns:a16="http://schemas.microsoft.com/office/drawing/2014/main" id="{90598DF0-D958-D481-6AD6-38D103D3EBF4}"/>
                </a:ext>
              </a:extLst>
            </p:cNvPr>
            <p:cNvSpPr txBox="1"/>
            <p:nvPr/>
          </p:nvSpPr>
          <p:spPr>
            <a:xfrm>
              <a:off x="2135013" y="5333601"/>
              <a:ext cx="693902" cy="268471"/>
            </a:xfrm>
            <a:prstGeom prst="rect">
              <a:avLst/>
            </a:prstGeom>
            <a:noFill/>
          </p:spPr>
          <p:txBody>
            <a:bodyPr wrap="square" rtlCol="0">
              <a:spAutoFit/>
            </a:bodyPr>
            <a:lstStyle/>
            <a:p>
              <a:pPr algn="just">
                <a:lnSpc>
                  <a:spcPct val="120000"/>
                </a:lnSpc>
              </a:pPr>
              <a:r>
                <a:rPr kumimoji="1" lang="ja-JP" altLang="en-US" sz="1100" dirty="0">
                  <a:solidFill>
                    <a:srgbClr val="663300"/>
                  </a:solidFill>
                  <a:latin typeface="HGP創英角ｺﾞｼｯｸUB" panose="020B0900000000000000" pitchFamily="50" charset="-128"/>
                  <a:ea typeface="HGP創英角ｺﾞｼｯｸUB" panose="020B0900000000000000" pitchFamily="50" charset="-128"/>
                </a:rPr>
                <a:t>てい</a:t>
              </a:r>
            </a:p>
          </p:txBody>
        </p:sp>
      </p:grpSp>
      <p:grpSp>
        <p:nvGrpSpPr>
          <p:cNvPr id="33" name="グループ化 32">
            <a:extLst>
              <a:ext uri="{FF2B5EF4-FFF2-40B4-BE49-F238E27FC236}">
                <a16:creationId xmlns:a16="http://schemas.microsoft.com/office/drawing/2014/main" id="{2B886F95-070C-1397-6C2E-4E5803818CF3}"/>
              </a:ext>
            </a:extLst>
          </p:cNvPr>
          <p:cNvGrpSpPr/>
          <p:nvPr/>
        </p:nvGrpSpPr>
        <p:grpSpPr>
          <a:xfrm>
            <a:off x="6463945" y="-52345"/>
            <a:ext cx="2584450" cy="1792245"/>
            <a:chOff x="6463945" y="-52345"/>
            <a:chExt cx="2584450" cy="1792245"/>
          </a:xfrm>
        </p:grpSpPr>
        <p:sp>
          <p:nvSpPr>
            <p:cNvPr id="27" name="正方形/長方形 26">
              <a:extLst>
                <a:ext uri="{FF2B5EF4-FFF2-40B4-BE49-F238E27FC236}">
                  <a16:creationId xmlns:a16="http://schemas.microsoft.com/office/drawing/2014/main" id="{326AAF63-3307-276B-7B63-67F34DF2D94C}"/>
                </a:ext>
              </a:extLst>
            </p:cNvPr>
            <p:cNvSpPr/>
            <p:nvPr/>
          </p:nvSpPr>
          <p:spPr>
            <a:xfrm>
              <a:off x="6463945" y="0"/>
              <a:ext cx="2584450" cy="1739900"/>
            </a:xfrm>
            <a:prstGeom prst="rect">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30943D54-F2C7-74A1-3C9F-EF229378FD49}"/>
                </a:ext>
              </a:extLst>
            </p:cNvPr>
            <p:cNvSpPr txBox="1"/>
            <p:nvPr/>
          </p:nvSpPr>
          <p:spPr>
            <a:xfrm>
              <a:off x="6542536" y="53340"/>
              <a:ext cx="2427268" cy="1680781"/>
            </a:xfrm>
            <a:prstGeom prst="rect">
              <a:avLst/>
            </a:prstGeom>
            <a:noFill/>
          </p:spPr>
          <p:txBody>
            <a:bodyPr wrap="none" rtlCol="0">
              <a:spAutoFit/>
            </a:bodyPr>
            <a:lstStyle/>
            <a:p>
              <a:pPr>
                <a:lnSpc>
                  <a:spcPct val="120000"/>
                </a:lnSpc>
              </a:pPr>
              <a:r>
                <a:rPr kumimoji="1" lang="ja-JP" altLang="en-US" sz="3000" dirty="0">
                  <a:solidFill>
                    <a:schemeClr val="bg1"/>
                  </a:solidFill>
                  <a:latin typeface="HGP創英角ｺﾞｼｯｸUB" panose="020B0900000000000000" pitchFamily="50" charset="-128"/>
                  <a:ea typeface="HGP創英角ｺﾞｼｯｸUB" panose="020B0900000000000000" pitchFamily="50" charset="-128"/>
                </a:rPr>
                <a:t>災害から</a:t>
              </a:r>
              <a:endParaRPr kumimoji="1" lang="en-US" altLang="ja-JP" sz="3000" dirty="0">
                <a:solidFill>
                  <a:schemeClr val="bg1"/>
                </a:solidFill>
                <a:latin typeface="HGP創英角ｺﾞｼｯｸUB" panose="020B0900000000000000" pitchFamily="50" charset="-128"/>
                <a:ea typeface="HGP創英角ｺﾞｼｯｸUB" panose="020B0900000000000000" pitchFamily="50" charset="-128"/>
              </a:endParaRPr>
            </a:p>
            <a:p>
              <a:pPr>
                <a:lnSpc>
                  <a:spcPct val="120000"/>
                </a:lnSpc>
              </a:pPr>
              <a:r>
                <a:rPr kumimoji="1" lang="ja-JP" altLang="en-US" sz="3000" dirty="0">
                  <a:solidFill>
                    <a:schemeClr val="bg1"/>
                  </a:solidFill>
                  <a:latin typeface="HGP創英角ｺﾞｼｯｸUB" panose="020B0900000000000000" pitchFamily="50" charset="-128"/>
                  <a:ea typeface="HGP創英角ｺﾞｼｯｸUB" panose="020B0900000000000000" pitchFamily="50" charset="-128"/>
                </a:rPr>
                <a:t>まちを守る</a:t>
              </a:r>
              <a:endParaRPr kumimoji="1" lang="en-US" altLang="ja-JP" sz="3000" dirty="0">
                <a:solidFill>
                  <a:schemeClr val="bg1"/>
                </a:solidFill>
                <a:latin typeface="HGP創英角ｺﾞｼｯｸUB" panose="020B0900000000000000" pitchFamily="50" charset="-128"/>
                <a:ea typeface="HGP創英角ｺﾞｼｯｸUB" panose="020B0900000000000000" pitchFamily="50" charset="-128"/>
              </a:endParaRPr>
            </a:p>
            <a:p>
              <a:pPr>
                <a:lnSpc>
                  <a:spcPct val="120000"/>
                </a:lnSpc>
              </a:pPr>
              <a:r>
                <a:rPr kumimoji="1" lang="ja-JP" altLang="en-US" sz="3000" dirty="0">
                  <a:solidFill>
                    <a:schemeClr val="bg1"/>
                  </a:solidFill>
                  <a:latin typeface="HGP創英角ｺﾞｼｯｸUB" panose="020B0900000000000000" pitchFamily="50" charset="-128"/>
                  <a:ea typeface="HGP創英角ｺﾞｼｯｸUB" panose="020B0900000000000000" pitchFamily="50" charset="-128"/>
                </a:rPr>
                <a:t>建設のお仕事</a:t>
              </a:r>
            </a:p>
          </p:txBody>
        </p:sp>
        <p:sp>
          <p:nvSpPr>
            <p:cNvPr id="24" name="テキスト ボックス 23">
              <a:extLst>
                <a:ext uri="{FF2B5EF4-FFF2-40B4-BE49-F238E27FC236}">
                  <a16:creationId xmlns:a16="http://schemas.microsoft.com/office/drawing/2014/main" id="{C7F3A05D-424A-188D-E1CB-1179F7AEF165}"/>
                </a:ext>
              </a:extLst>
            </p:cNvPr>
            <p:cNvSpPr txBox="1"/>
            <p:nvPr/>
          </p:nvSpPr>
          <p:spPr>
            <a:xfrm>
              <a:off x="6596724" y="-52345"/>
              <a:ext cx="788999" cy="268471"/>
            </a:xfrm>
            <a:prstGeom prst="rect">
              <a:avLst/>
            </a:prstGeom>
            <a:noFill/>
          </p:spPr>
          <p:txBody>
            <a:bodyPr wrap="none" rtlCol="0">
              <a:spAutoFit/>
            </a:bodyPr>
            <a:lstStyle/>
            <a:p>
              <a:pPr algn="just">
                <a:lnSpc>
                  <a:spcPct val="120000"/>
                </a:lnSpc>
              </a:pPr>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rPr>
                <a:t>さい　がい</a:t>
              </a:r>
            </a:p>
          </p:txBody>
        </p:sp>
        <p:sp>
          <p:nvSpPr>
            <p:cNvPr id="25" name="テキスト ボックス 24">
              <a:extLst>
                <a:ext uri="{FF2B5EF4-FFF2-40B4-BE49-F238E27FC236}">
                  <a16:creationId xmlns:a16="http://schemas.microsoft.com/office/drawing/2014/main" id="{92EEE3B8-F4F4-0467-FC5F-EB8DC656D54D}"/>
                </a:ext>
              </a:extLst>
            </p:cNvPr>
            <p:cNvSpPr txBox="1"/>
            <p:nvPr/>
          </p:nvSpPr>
          <p:spPr>
            <a:xfrm>
              <a:off x="6610349" y="1060256"/>
              <a:ext cx="788999" cy="268471"/>
            </a:xfrm>
            <a:prstGeom prst="rect">
              <a:avLst/>
            </a:prstGeom>
            <a:noFill/>
          </p:spPr>
          <p:txBody>
            <a:bodyPr wrap="none" rtlCol="0">
              <a:spAutoFit/>
            </a:bodyPr>
            <a:lstStyle/>
            <a:p>
              <a:pPr algn="just">
                <a:lnSpc>
                  <a:spcPct val="120000"/>
                </a:lnSpc>
              </a:pPr>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rPr>
                <a:t>けん　せつ</a:t>
              </a:r>
            </a:p>
          </p:txBody>
        </p:sp>
        <p:sp>
          <p:nvSpPr>
            <p:cNvPr id="26" name="テキスト ボックス 25">
              <a:extLst>
                <a:ext uri="{FF2B5EF4-FFF2-40B4-BE49-F238E27FC236}">
                  <a16:creationId xmlns:a16="http://schemas.microsoft.com/office/drawing/2014/main" id="{DAA3EF1C-71B8-07AF-AA29-0FAB3898D904}"/>
                </a:ext>
              </a:extLst>
            </p:cNvPr>
            <p:cNvSpPr txBox="1"/>
            <p:nvPr/>
          </p:nvSpPr>
          <p:spPr>
            <a:xfrm>
              <a:off x="8154172" y="1041935"/>
              <a:ext cx="716863" cy="268471"/>
            </a:xfrm>
            <a:prstGeom prst="rect">
              <a:avLst/>
            </a:prstGeom>
            <a:noFill/>
          </p:spPr>
          <p:txBody>
            <a:bodyPr wrap="none" rtlCol="0">
              <a:spAutoFit/>
            </a:bodyPr>
            <a:lstStyle/>
            <a:p>
              <a:pPr algn="just">
                <a:lnSpc>
                  <a:spcPct val="120000"/>
                </a:lnSpc>
              </a:pPr>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rPr>
                <a:t>し　　ごと</a:t>
              </a:r>
            </a:p>
          </p:txBody>
        </p:sp>
        <p:grpSp>
          <p:nvGrpSpPr>
            <p:cNvPr id="32" name="グループ化 31">
              <a:extLst>
                <a:ext uri="{FF2B5EF4-FFF2-40B4-BE49-F238E27FC236}">
                  <a16:creationId xmlns:a16="http://schemas.microsoft.com/office/drawing/2014/main" id="{2ADD2D0E-1873-3071-C21C-E7F933B85A88}"/>
                </a:ext>
              </a:extLst>
            </p:cNvPr>
            <p:cNvGrpSpPr/>
            <p:nvPr/>
          </p:nvGrpSpPr>
          <p:grpSpPr>
            <a:xfrm>
              <a:off x="8154172" y="40455"/>
              <a:ext cx="854827" cy="854827"/>
              <a:chOff x="9157578" y="1531500"/>
              <a:chExt cx="728663" cy="728663"/>
            </a:xfrm>
          </p:grpSpPr>
          <p:pic>
            <p:nvPicPr>
              <p:cNvPr id="29" name="グラフィックス 28" descr="建設作業員男性 単色塗りつぶし">
                <a:extLst>
                  <a:ext uri="{FF2B5EF4-FFF2-40B4-BE49-F238E27FC236}">
                    <a16:creationId xmlns:a16="http://schemas.microsoft.com/office/drawing/2014/main" id="{C0A8F2CA-D0CD-4944-49E7-DBB4EEF0C41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63478" y="1537400"/>
                <a:ext cx="716863" cy="716863"/>
              </a:xfrm>
              <a:prstGeom prst="rect">
                <a:avLst/>
              </a:prstGeom>
            </p:spPr>
          </p:pic>
          <p:sp>
            <p:nvSpPr>
              <p:cNvPr id="30" name="楕円 29">
                <a:extLst>
                  <a:ext uri="{FF2B5EF4-FFF2-40B4-BE49-F238E27FC236}">
                    <a16:creationId xmlns:a16="http://schemas.microsoft.com/office/drawing/2014/main" id="{06F4D49A-F297-DEF2-0E1A-6E2B9A71035B}"/>
                  </a:ext>
                </a:extLst>
              </p:cNvPr>
              <p:cNvSpPr/>
              <p:nvPr/>
            </p:nvSpPr>
            <p:spPr>
              <a:xfrm>
                <a:off x="9157578" y="1531500"/>
                <a:ext cx="728663" cy="72866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Tree>
    <p:extLst>
      <p:ext uri="{BB962C8B-B14F-4D97-AF65-F5344CB8AC3E}">
        <p14:creationId xmlns:p14="http://schemas.microsoft.com/office/powerpoint/2010/main" val="3515807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up)">
                                      <p:cBhvr>
                                        <p:cTn id="1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24C545B7-4A76-41C6-A249-81AA962B1F89}" type="slidenum">
              <a:rPr lang="ja-JP" altLang="en-US" smtClean="0"/>
              <a:pPr/>
              <a:t>39</a:t>
            </a:fld>
            <a:endParaRPr lang="ja-JP" altLang="en-US"/>
          </a:p>
        </p:txBody>
      </p:sp>
      <p:sp>
        <p:nvSpPr>
          <p:cNvPr id="15" name="テキスト ボックス 14"/>
          <p:cNvSpPr txBox="1"/>
          <p:nvPr/>
        </p:nvSpPr>
        <p:spPr>
          <a:xfrm>
            <a:off x="5042889" y="166527"/>
            <a:ext cx="958056" cy="169277"/>
          </a:xfrm>
          <a:prstGeom prst="rect">
            <a:avLst/>
          </a:prstGeom>
          <a:noFill/>
        </p:spPr>
        <p:txBody>
          <a:bodyPr wrap="square" lIns="0" tIns="0" rIns="0" bIns="0" rtlCol="0" anchor="ctr" anchorCtr="0">
            <a:spAutoFit/>
          </a:bodyPr>
          <a:lstStyle/>
          <a:p>
            <a:pPr algn="dist"/>
            <a:r>
              <a:rPr kumimoji="1" lang="ja-JP" altLang="en-US" sz="1100" dirty="0" err="1">
                <a:solidFill>
                  <a:srgbClr val="B52F25"/>
                </a:solidFill>
                <a:latin typeface="HGP創英角ｺﾞｼｯｸUB" panose="020B0900000000000000" pitchFamily="50" charset="-128"/>
                <a:ea typeface="HGP創英角ｺﾞｼｯｸUB" panose="020B0900000000000000" pitchFamily="50" charset="-128"/>
              </a:rPr>
              <a:t>たい</a:t>
            </a:r>
            <a:r>
              <a:rPr kumimoji="1" lang="ja-JP" altLang="en-US" sz="1100" dirty="0">
                <a:solidFill>
                  <a:srgbClr val="B52F25"/>
                </a:solidFill>
                <a:latin typeface="HGP創英角ｺﾞｼｯｸUB" panose="020B0900000000000000" pitchFamily="50" charset="-128"/>
                <a:ea typeface="HGP創英角ｺﾞｼｯｸUB" panose="020B0900000000000000" pitchFamily="50" charset="-128"/>
              </a:rPr>
              <a:t>さく　</a:t>
            </a:r>
          </a:p>
        </p:txBody>
      </p:sp>
      <p:sp>
        <p:nvSpPr>
          <p:cNvPr id="19" name="テキスト ボックス 18"/>
          <p:cNvSpPr txBox="1"/>
          <p:nvPr/>
        </p:nvSpPr>
        <p:spPr>
          <a:xfrm>
            <a:off x="2781247" y="188154"/>
            <a:ext cx="360422" cy="169277"/>
          </a:xfrm>
          <a:prstGeom prst="rect">
            <a:avLst/>
          </a:prstGeom>
          <a:noFill/>
        </p:spPr>
        <p:txBody>
          <a:bodyPr wrap="square" lIns="0" tIns="0" rIns="0" bIns="0" rtlCol="0" anchor="ctr" anchorCtr="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ふせ　</a:t>
            </a:r>
          </a:p>
        </p:txBody>
      </p:sp>
      <p:sp>
        <p:nvSpPr>
          <p:cNvPr id="25" name="テキスト ボックス 24"/>
          <p:cNvSpPr txBox="1"/>
          <p:nvPr/>
        </p:nvSpPr>
        <p:spPr>
          <a:xfrm>
            <a:off x="162487" y="275365"/>
            <a:ext cx="8801100" cy="659796"/>
          </a:xfrm>
          <a:prstGeom prst="rect">
            <a:avLst/>
          </a:prstGeom>
          <a:noFill/>
        </p:spPr>
        <p:txBody>
          <a:bodyPr wrap="square" rtlCol="0">
            <a:spAutoFit/>
          </a:bodyPr>
          <a:lstStyle/>
          <a:p>
            <a:pPr>
              <a:lnSpc>
                <a:spcPts val="5000"/>
              </a:lnSpc>
            </a:pPr>
            <a:r>
              <a:rPr kumimoji="1" lang="ja-JP" altLang="en-US" sz="4000" dirty="0">
                <a:latin typeface="HGP創英角ｺﾞｼｯｸUB" panose="020B0900000000000000" pitchFamily="50" charset="-128"/>
                <a:ea typeface="HGP創英角ｺﾞｼｯｸUB" panose="020B0900000000000000" pitchFamily="50" charset="-128"/>
              </a:rPr>
              <a:t>土砂災害を防ぐための</a:t>
            </a:r>
            <a:r>
              <a:rPr kumimoji="1" lang="ja-JP" altLang="en-US" sz="4000" dirty="0">
                <a:solidFill>
                  <a:srgbClr val="B52F25"/>
                </a:solidFill>
                <a:latin typeface="HGP創英角ｺﾞｼｯｸUB" panose="020B0900000000000000" pitchFamily="50" charset="-128"/>
                <a:ea typeface="HGP創英角ｺﾞｼｯｸUB" panose="020B0900000000000000" pitchFamily="50" charset="-128"/>
              </a:rPr>
              <a:t>対策</a:t>
            </a:r>
            <a:r>
              <a:rPr kumimoji="1" lang="ja-JP" altLang="en-US" sz="400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rPr>
              <a:t>　　　　　　　　　　　　　　　　　　　　</a:t>
            </a:r>
            <a:endParaRPr kumimoji="1" lang="en-US" altLang="ja-JP" sz="4000" dirty="0">
              <a:solidFill>
                <a:schemeClr val="tx1">
                  <a:lumMod val="85000"/>
                  <a:lumOff val="15000"/>
                </a:schemeClr>
              </a:solidFill>
              <a:effectLst/>
              <a:latin typeface="HGP創英角ｺﾞｼｯｸUB" panose="020B0900000000000000" pitchFamily="50" charset="-128"/>
              <a:ea typeface="HGP創英角ｺﾞｼｯｸUB" panose="020B0900000000000000" pitchFamily="50" charset="-128"/>
            </a:endParaRPr>
          </a:p>
        </p:txBody>
      </p:sp>
      <p:sp>
        <p:nvSpPr>
          <p:cNvPr id="32" name="正方形/長方形 31"/>
          <p:cNvSpPr/>
          <p:nvPr/>
        </p:nvSpPr>
        <p:spPr>
          <a:xfrm>
            <a:off x="4147316" y="6540438"/>
            <a:ext cx="4608954" cy="338554"/>
          </a:xfrm>
          <a:prstGeom prst="rect">
            <a:avLst/>
          </a:prstGeom>
        </p:spPr>
        <p:txBody>
          <a:bodyPr wrap="none">
            <a:spAutoFit/>
          </a:bodyPr>
          <a:lstStyle/>
          <a:p>
            <a:r>
              <a:rPr lang="ja-JP" altLang="en-US" sz="800" dirty="0">
                <a:latin typeface="MS PGothic" panose="020B0600070205080204" pitchFamily="50" charset="-128"/>
                <a:ea typeface="MS PGothic" panose="020B0600070205080204" pitchFamily="50" charset="-128"/>
              </a:rPr>
              <a:t>写真｜群馬県</a:t>
            </a:r>
            <a:endParaRPr lang="en-US" altLang="ja-JP" sz="800" dirty="0">
              <a:latin typeface="MS PGothic" panose="020B0600070205080204" pitchFamily="50" charset="-128"/>
              <a:ea typeface="MS PGothic" panose="020B0600070205080204" pitchFamily="50" charset="-128"/>
            </a:endParaRPr>
          </a:p>
          <a:p>
            <a:r>
              <a:rPr lang="ja-JP" altLang="en-US" sz="800" dirty="0">
                <a:latin typeface="MS PGothic" panose="020B0600070205080204" pitchFamily="50" charset="-128"/>
                <a:ea typeface="MS PGothic" panose="020B0600070205080204" pitchFamily="50" charset="-128"/>
              </a:rPr>
              <a:t>イラスト｜国土交通省ホームページ　</a:t>
            </a:r>
            <a:r>
              <a:rPr lang="en-US" altLang="ja-JP" sz="800" dirty="0">
                <a:latin typeface="MS PGothic" panose="020B0600070205080204" pitchFamily="50" charset="-128"/>
                <a:ea typeface="MS PGothic" panose="020B0600070205080204" pitchFamily="50" charset="-128"/>
              </a:rPr>
              <a:t>https://www.mlit.go.jp/mizukokudo/sabo/gakekuzure_taisaku.html</a:t>
            </a:r>
          </a:p>
        </p:txBody>
      </p:sp>
      <p:sp>
        <p:nvSpPr>
          <p:cNvPr id="33" name="テキスト ボックス 32"/>
          <p:cNvSpPr txBox="1"/>
          <p:nvPr/>
        </p:nvSpPr>
        <p:spPr>
          <a:xfrm>
            <a:off x="442452" y="177342"/>
            <a:ext cx="1818712" cy="169277"/>
          </a:xfrm>
          <a:prstGeom prst="rect">
            <a:avLst/>
          </a:prstGeom>
          <a:noFill/>
        </p:spPr>
        <p:txBody>
          <a:bodyPr wrap="square" lIns="0" tIns="0" rIns="0" bIns="0" rtlCol="0" anchor="ctr" anchorCtr="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ど</a:t>
            </a:r>
            <a:r>
              <a:rPr kumimoji="1" lang="ja-JP" altLang="en-US" sz="400" dirty="0">
                <a:latin typeface="HGP創英角ｺﾞｼｯｸUB" panose="020B0900000000000000" pitchFamily="50" charset="-128"/>
                <a:ea typeface="HGP創英角ｺﾞｼｯｸUB" panose="020B0900000000000000" pitchFamily="50" charset="-128"/>
              </a:rPr>
              <a:t>　</a:t>
            </a:r>
            <a:r>
              <a:rPr kumimoji="1" lang="ja-JP" altLang="en-US" sz="1100" dirty="0">
                <a:latin typeface="HGP創英角ｺﾞｼｯｸUB" panose="020B0900000000000000" pitchFamily="50" charset="-128"/>
                <a:ea typeface="HGP創英角ｺﾞｼｯｸUB" panose="020B0900000000000000" pitchFamily="50" charset="-128"/>
              </a:rPr>
              <a:t>しゃさいがい　</a:t>
            </a:r>
          </a:p>
        </p:txBody>
      </p:sp>
      <p:sp>
        <p:nvSpPr>
          <p:cNvPr id="3" name="テキスト ボックス 2">
            <a:extLst>
              <a:ext uri="{FF2B5EF4-FFF2-40B4-BE49-F238E27FC236}">
                <a16:creationId xmlns:a16="http://schemas.microsoft.com/office/drawing/2014/main" id="{5131161D-7084-7A4D-A6FD-C4B01184161B}"/>
              </a:ext>
            </a:extLst>
          </p:cNvPr>
          <p:cNvSpPr txBox="1"/>
          <p:nvPr/>
        </p:nvSpPr>
        <p:spPr>
          <a:xfrm>
            <a:off x="2227661" y="1152325"/>
            <a:ext cx="709214" cy="169277"/>
          </a:xfrm>
          <a:prstGeom prst="rect">
            <a:avLst/>
          </a:prstGeom>
          <a:noFill/>
        </p:spPr>
        <p:txBody>
          <a:bodyPr wrap="square" lIns="0" tIns="0" rIns="0" bIns="0" rtlCol="0" anchor="ctr" anchorCtr="0">
            <a:spAutoFit/>
          </a:bodyPr>
          <a:lstStyle/>
          <a:p>
            <a:pPr algn="dist"/>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rPr>
              <a:t>しゃ　めん</a:t>
            </a:r>
          </a:p>
        </p:txBody>
      </p:sp>
      <p:grpSp>
        <p:nvGrpSpPr>
          <p:cNvPr id="12" name="グループ化 11">
            <a:extLst>
              <a:ext uri="{FF2B5EF4-FFF2-40B4-BE49-F238E27FC236}">
                <a16:creationId xmlns:a16="http://schemas.microsoft.com/office/drawing/2014/main" id="{FD000E62-2088-D461-3CAB-D50F144E6525}"/>
              </a:ext>
            </a:extLst>
          </p:cNvPr>
          <p:cNvGrpSpPr/>
          <p:nvPr/>
        </p:nvGrpSpPr>
        <p:grpSpPr>
          <a:xfrm>
            <a:off x="0" y="1138558"/>
            <a:ext cx="7763466" cy="5108357"/>
            <a:chOff x="0" y="1138558"/>
            <a:chExt cx="7763466" cy="5108357"/>
          </a:xfrm>
        </p:grpSpPr>
        <p:grpSp>
          <p:nvGrpSpPr>
            <p:cNvPr id="17" name="グループ化 16">
              <a:extLst>
                <a:ext uri="{FF2B5EF4-FFF2-40B4-BE49-F238E27FC236}">
                  <a16:creationId xmlns:a16="http://schemas.microsoft.com/office/drawing/2014/main" id="{414190A2-A4E1-1D15-9CE7-8F0B243BE841}"/>
                </a:ext>
              </a:extLst>
            </p:cNvPr>
            <p:cNvGrpSpPr/>
            <p:nvPr/>
          </p:nvGrpSpPr>
          <p:grpSpPr>
            <a:xfrm>
              <a:off x="0" y="1138558"/>
              <a:ext cx="7763466" cy="5108357"/>
              <a:chOff x="0" y="1138558"/>
              <a:chExt cx="7763466" cy="5108357"/>
            </a:xfrm>
          </p:grpSpPr>
          <p:grpSp>
            <p:nvGrpSpPr>
              <p:cNvPr id="11" name="グループ化 10">
                <a:extLst>
                  <a:ext uri="{FF2B5EF4-FFF2-40B4-BE49-F238E27FC236}">
                    <a16:creationId xmlns:a16="http://schemas.microsoft.com/office/drawing/2014/main" id="{7B873B7E-9CB8-5C58-B199-48938393D508}"/>
                  </a:ext>
                </a:extLst>
              </p:cNvPr>
              <p:cNvGrpSpPr/>
              <p:nvPr/>
            </p:nvGrpSpPr>
            <p:grpSpPr>
              <a:xfrm>
                <a:off x="0" y="1138558"/>
                <a:ext cx="7763466" cy="5108357"/>
                <a:chOff x="0" y="1138558"/>
                <a:chExt cx="7763466" cy="5108357"/>
              </a:xfrm>
            </p:grpSpPr>
            <p:grpSp>
              <p:nvGrpSpPr>
                <p:cNvPr id="7" name="グループ化 6">
                  <a:extLst>
                    <a:ext uri="{FF2B5EF4-FFF2-40B4-BE49-F238E27FC236}">
                      <a16:creationId xmlns:a16="http://schemas.microsoft.com/office/drawing/2014/main" id="{B54E544A-4845-4CB9-766A-6E739829CD24}"/>
                    </a:ext>
                  </a:extLst>
                </p:cNvPr>
                <p:cNvGrpSpPr/>
                <p:nvPr/>
              </p:nvGrpSpPr>
              <p:grpSpPr>
                <a:xfrm>
                  <a:off x="0" y="1138558"/>
                  <a:ext cx="7763466" cy="5108357"/>
                  <a:chOff x="0" y="1138558"/>
                  <a:chExt cx="7763466" cy="5108357"/>
                </a:xfrm>
              </p:grpSpPr>
              <p:pic>
                <p:nvPicPr>
                  <p:cNvPr id="6" name="図 5">
                    <a:extLst>
                      <a:ext uri="{FF2B5EF4-FFF2-40B4-BE49-F238E27FC236}">
                        <a16:creationId xmlns:a16="http://schemas.microsoft.com/office/drawing/2014/main" id="{81B8BA17-437C-486E-E633-9B99ADE775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0634" y="2038543"/>
                    <a:ext cx="6342832" cy="4208372"/>
                  </a:xfrm>
                  <a:prstGeom prst="rect">
                    <a:avLst/>
                  </a:prstGeom>
                </p:spPr>
              </p:pic>
              <p:grpSp>
                <p:nvGrpSpPr>
                  <p:cNvPr id="26" name="グループ化 25"/>
                  <p:cNvGrpSpPr/>
                  <p:nvPr/>
                </p:nvGrpSpPr>
                <p:grpSpPr>
                  <a:xfrm>
                    <a:off x="0" y="1138558"/>
                    <a:ext cx="4147316" cy="741038"/>
                    <a:chOff x="0" y="1138558"/>
                    <a:chExt cx="4147316" cy="741038"/>
                  </a:xfrm>
                </p:grpSpPr>
                <p:sp>
                  <p:nvSpPr>
                    <p:cNvPr id="28" name="正方形/長方形 27"/>
                    <p:cNvSpPr/>
                    <p:nvPr/>
                  </p:nvSpPr>
                  <p:spPr>
                    <a:xfrm>
                      <a:off x="0" y="1138558"/>
                      <a:ext cx="4147316" cy="741038"/>
                    </a:xfrm>
                    <a:prstGeom prst="rect">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663300"/>
                        </a:solidFill>
                      </a:endParaRPr>
                    </a:p>
                  </p:txBody>
                </p:sp>
                <p:sp>
                  <p:nvSpPr>
                    <p:cNvPr id="29" name="テキスト ボックス 28"/>
                    <p:cNvSpPr txBox="1"/>
                    <p:nvPr/>
                  </p:nvSpPr>
                  <p:spPr>
                    <a:xfrm>
                      <a:off x="174196" y="1196173"/>
                      <a:ext cx="3844322" cy="630942"/>
                    </a:xfrm>
                    <a:prstGeom prst="rect">
                      <a:avLst/>
                    </a:prstGeom>
                    <a:noFill/>
                  </p:spPr>
                  <p:txBody>
                    <a:bodyPr wrap="none" rtlCol="0">
                      <a:spAutoFit/>
                    </a:bodyPr>
                    <a:lstStyle/>
                    <a:p>
                      <a:r>
                        <a:rPr kumimoji="1" lang="ja-JP" altLang="en-US" sz="3500" dirty="0">
                          <a:solidFill>
                            <a:schemeClr val="bg1"/>
                          </a:solidFill>
                          <a:latin typeface="HGP創英角ｺﾞｼｯｸUB" panose="020B0900000000000000" pitchFamily="50" charset="-128"/>
                          <a:ea typeface="HGP創英角ｺﾞｼｯｸUB" panose="020B0900000000000000" pitchFamily="50" charset="-128"/>
                        </a:rPr>
                        <a:t>よう壁工・斜面対策</a:t>
                      </a:r>
                    </a:p>
                  </p:txBody>
                </p:sp>
                <p:sp>
                  <p:nvSpPr>
                    <p:cNvPr id="30" name="テキスト ボックス 29"/>
                    <p:cNvSpPr txBox="1"/>
                    <p:nvPr/>
                  </p:nvSpPr>
                  <p:spPr>
                    <a:xfrm>
                      <a:off x="1086465" y="1145510"/>
                      <a:ext cx="334169" cy="169277"/>
                    </a:xfrm>
                    <a:prstGeom prst="rect">
                      <a:avLst/>
                    </a:prstGeom>
                    <a:noFill/>
                  </p:spPr>
                  <p:txBody>
                    <a:bodyPr wrap="square" lIns="0" tIns="0" rIns="0" bIns="0" rtlCol="0" anchor="ctr" anchorCtr="0">
                      <a:spAutoFit/>
                    </a:bodyPr>
                    <a:lstStyle/>
                    <a:p>
                      <a:pPr algn="dist"/>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rPr>
                        <a:t>へき</a:t>
                      </a:r>
                    </a:p>
                  </p:txBody>
                </p:sp>
              </p:grpSp>
            </p:grpSp>
            <p:sp>
              <p:nvSpPr>
                <p:cNvPr id="8" name="テキスト ボックス 7">
                  <a:extLst>
                    <a:ext uri="{FF2B5EF4-FFF2-40B4-BE49-F238E27FC236}">
                      <a16:creationId xmlns:a16="http://schemas.microsoft.com/office/drawing/2014/main" id="{ED43A1A0-7328-31F1-A6DE-B89487A5B6DD}"/>
                    </a:ext>
                  </a:extLst>
                </p:cNvPr>
                <p:cNvSpPr txBox="1"/>
                <p:nvPr/>
              </p:nvSpPr>
              <p:spPr>
                <a:xfrm>
                  <a:off x="329177" y="5834400"/>
                  <a:ext cx="2367956" cy="369332"/>
                </a:xfrm>
                <a:prstGeom prst="rect">
                  <a:avLst/>
                </a:prstGeom>
                <a:noFill/>
              </p:spPr>
              <p:txBody>
                <a:bodyPr wrap="none">
                  <a:spAutoFit/>
                </a:bodyPr>
                <a:lstStyle/>
                <a:p>
                  <a:r>
                    <a:rPr lang="ja-JP" altLang="en-US" b="1" dirty="0">
                      <a:effectLst>
                        <a:glow rad="127000">
                          <a:schemeClr val="bg1"/>
                        </a:glow>
                      </a:effectLst>
                    </a:rPr>
                    <a:t>高崎市 箕郷町 松之沢</a:t>
                  </a:r>
                </a:p>
              </p:txBody>
            </p:sp>
          </p:grpSp>
          <p:sp>
            <p:nvSpPr>
              <p:cNvPr id="13" name="テキスト ボックス 12">
                <a:extLst>
                  <a:ext uri="{FF2B5EF4-FFF2-40B4-BE49-F238E27FC236}">
                    <a16:creationId xmlns:a16="http://schemas.microsoft.com/office/drawing/2014/main" id="{4E476407-0DBA-CB46-6B66-8B1C9CF17EF4}"/>
                  </a:ext>
                </a:extLst>
              </p:cNvPr>
              <p:cNvSpPr txBox="1"/>
              <p:nvPr/>
            </p:nvSpPr>
            <p:spPr>
              <a:xfrm>
                <a:off x="341130" y="5727949"/>
                <a:ext cx="612000" cy="215444"/>
              </a:xfrm>
              <a:prstGeom prst="rect">
                <a:avLst/>
              </a:prstGeom>
              <a:noFill/>
            </p:spPr>
            <p:txBody>
              <a:bodyPr wrap="square" rtlCol="0">
                <a:spAutoFit/>
              </a:bodyPr>
              <a:lstStyle/>
              <a:p>
                <a:pPr algn="ctr"/>
                <a:r>
                  <a:rPr lang="ja-JP" altLang="en-US" sz="800" dirty="0">
                    <a:effectLst>
                      <a:glow rad="127000">
                        <a:schemeClr val="bg1"/>
                      </a:glow>
                    </a:effectLst>
                    <a:latin typeface="HGP創英角ｺﾞｼｯｸUB" panose="020B0900000000000000" pitchFamily="50" charset="-128"/>
                    <a:ea typeface="HGP創英角ｺﾞｼｯｸUB" panose="020B0900000000000000" pitchFamily="50" charset="-128"/>
                  </a:rPr>
                  <a:t>たか　さき</a:t>
                </a:r>
              </a:p>
            </p:txBody>
          </p:sp>
          <p:sp>
            <p:nvSpPr>
              <p:cNvPr id="14" name="テキスト ボックス 13">
                <a:extLst>
                  <a:ext uri="{FF2B5EF4-FFF2-40B4-BE49-F238E27FC236}">
                    <a16:creationId xmlns:a16="http://schemas.microsoft.com/office/drawing/2014/main" id="{BBF57C7E-9FFF-DD12-0B8A-E752B7DBF9EE}"/>
                  </a:ext>
                </a:extLst>
              </p:cNvPr>
              <p:cNvSpPr txBox="1"/>
              <p:nvPr/>
            </p:nvSpPr>
            <p:spPr>
              <a:xfrm>
                <a:off x="1134104" y="5727949"/>
                <a:ext cx="756000" cy="215444"/>
              </a:xfrm>
              <a:prstGeom prst="rect">
                <a:avLst/>
              </a:prstGeom>
              <a:noFill/>
            </p:spPr>
            <p:txBody>
              <a:bodyPr wrap="square" rtlCol="0">
                <a:spAutoFit/>
              </a:bodyPr>
              <a:lstStyle/>
              <a:p>
                <a:pPr algn="ctr"/>
                <a:r>
                  <a:rPr lang="ja-JP" altLang="en-US" sz="800" dirty="0">
                    <a:effectLst>
                      <a:glow rad="127000">
                        <a:schemeClr val="bg1"/>
                      </a:glow>
                    </a:effectLst>
                    <a:latin typeface="HGP創英角ｺﾞｼｯｸUB" panose="020B0900000000000000" pitchFamily="50" charset="-128"/>
                    <a:ea typeface="HGP創英角ｺﾞｼｯｸUB" panose="020B0900000000000000" pitchFamily="50" charset="-128"/>
                  </a:rPr>
                  <a:t>み　さと　まち</a:t>
                </a:r>
              </a:p>
            </p:txBody>
          </p:sp>
          <p:sp>
            <p:nvSpPr>
              <p:cNvPr id="16" name="テキスト ボックス 15">
                <a:extLst>
                  <a:ext uri="{FF2B5EF4-FFF2-40B4-BE49-F238E27FC236}">
                    <a16:creationId xmlns:a16="http://schemas.microsoft.com/office/drawing/2014/main" id="{4B75E973-F212-B287-DAA9-141E9E435C93}"/>
                  </a:ext>
                </a:extLst>
              </p:cNvPr>
              <p:cNvSpPr txBox="1"/>
              <p:nvPr/>
            </p:nvSpPr>
            <p:spPr>
              <a:xfrm>
                <a:off x="1818673" y="5727949"/>
                <a:ext cx="828000" cy="215444"/>
              </a:xfrm>
              <a:prstGeom prst="rect">
                <a:avLst/>
              </a:prstGeom>
              <a:noFill/>
            </p:spPr>
            <p:txBody>
              <a:bodyPr wrap="square" rtlCol="0">
                <a:spAutoFit/>
              </a:bodyPr>
              <a:lstStyle/>
              <a:p>
                <a:pPr algn="ctr"/>
                <a:r>
                  <a:rPr lang="ja-JP" altLang="en-US" sz="800" dirty="0">
                    <a:effectLst>
                      <a:glow rad="127000">
                        <a:schemeClr val="bg1"/>
                      </a:glow>
                    </a:effectLst>
                    <a:latin typeface="HGP創英角ｺﾞｼｯｸUB" panose="020B0900000000000000" pitchFamily="50" charset="-128"/>
                    <a:ea typeface="HGP創英角ｺﾞｼｯｸUB" panose="020B0900000000000000" pitchFamily="50" charset="-128"/>
                  </a:rPr>
                  <a:t>まつ　の　さわ</a:t>
                </a:r>
              </a:p>
            </p:txBody>
          </p:sp>
        </p:grpSp>
        <p:sp>
          <p:nvSpPr>
            <p:cNvPr id="10" name="テキスト ボックス 9">
              <a:extLst>
                <a:ext uri="{FF2B5EF4-FFF2-40B4-BE49-F238E27FC236}">
                  <a16:creationId xmlns:a16="http://schemas.microsoft.com/office/drawing/2014/main" id="{6AAB6B27-42DF-00CD-1E78-58E7DF716AD5}"/>
                </a:ext>
              </a:extLst>
            </p:cNvPr>
            <p:cNvSpPr txBox="1"/>
            <p:nvPr/>
          </p:nvSpPr>
          <p:spPr>
            <a:xfrm>
              <a:off x="2172318" y="1145510"/>
              <a:ext cx="792000" cy="169277"/>
            </a:xfrm>
            <a:prstGeom prst="rect">
              <a:avLst/>
            </a:prstGeom>
            <a:noFill/>
          </p:spPr>
          <p:txBody>
            <a:bodyPr wrap="square" lIns="0" tIns="0" rIns="0" bIns="0" rtlCol="0" anchor="ctr" anchorCtr="0">
              <a:spAutoFit/>
            </a:bodyPr>
            <a:lstStyle/>
            <a:p>
              <a:pPr algn="dist"/>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rPr>
                <a:t>しゃめん</a:t>
              </a:r>
            </a:p>
          </p:txBody>
        </p:sp>
      </p:grpSp>
      <p:grpSp>
        <p:nvGrpSpPr>
          <p:cNvPr id="9" name="グループ化 8">
            <a:extLst>
              <a:ext uri="{FF2B5EF4-FFF2-40B4-BE49-F238E27FC236}">
                <a16:creationId xmlns:a16="http://schemas.microsoft.com/office/drawing/2014/main" id="{E349E5AD-5F75-6BC3-2C14-3205EC509D9B}"/>
              </a:ext>
            </a:extLst>
          </p:cNvPr>
          <p:cNvGrpSpPr/>
          <p:nvPr/>
        </p:nvGrpSpPr>
        <p:grpSpPr>
          <a:xfrm>
            <a:off x="5379161" y="991622"/>
            <a:ext cx="3628069" cy="2039021"/>
            <a:chOff x="5379161" y="991622"/>
            <a:chExt cx="3628069" cy="2039021"/>
          </a:xfrm>
        </p:grpSpPr>
        <p:grpSp>
          <p:nvGrpSpPr>
            <p:cNvPr id="4" name="グループ化 3"/>
            <p:cNvGrpSpPr/>
            <p:nvPr/>
          </p:nvGrpSpPr>
          <p:grpSpPr>
            <a:xfrm>
              <a:off x="5379161" y="1023161"/>
              <a:ext cx="3628069" cy="2007482"/>
              <a:chOff x="5327650" y="1565656"/>
              <a:chExt cx="3628069" cy="2007482"/>
            </a:xfrm>
          </p:grpSpPr>
          <p:sp>
            <p:nvSpPr>
              <p:cNvPr id="37" name="フリーフォーム 36"/>
              <p:cNvSpPr/>
              <p:nvPr/>
            </p:nvSpPr>
            <p:spPr>
              <a:xfrm>
                <a:off x="5327650" y="1566275"/>
                <a:ext cx="3628069" cy="2006863"/>
              </a:xfrm>
              <a:custGeom>
                <a:avLst/>
                <a:gdLst>
                  <a:gd name="connsiteX0" fmla="*/ 188147 w 3119019"/>
                  <a:gd name="connsiteY0" fmla="*/ 0 h 1482076"/>
                  <a:gd name="connsiteX1" fmla="*/ 2930872 w 3119019"/>
                  <a:gd name="connsiteY1" fmla="*/ 0 h 1482076"/>
                  <a:gd name="connsiteX2" fmla="*/ 3119019 w 3119019"/>
                  <a:gd name="connsiteY2" fmla="*/ 188147 h 1482076"/>
                  <a:gd name="connsiteX3" fmla="*/ 3119019 w 3119019"/>
                  <a:gd name="connsiteY3" fmla="*/ 940711 h 1482076"/>
                  <a:gd name="connsiteX4" fmla="*/ 2930872 w 3119019"/>
                  <a:gd name="connsiteY4" fmla="*/ 1128858 h 1482076"/>
                  <a:gd name="connsiteX5" fmla="*/ 2340741 w 3119019"/>
                  <a:gd name="connsiteY5" fmla="*/ 1128858 h 1482076"/>
                  <a:gd name="connsiteX6" fmla="*/ 2051328 w 3119019"/>
                  <a:gd name="connsiteY6" fmla="*/ 1482076 h 1482076"/>
                  <a:gd name="connsiteX7" fmla="*/ 2118467 w 3119019"/>
                  <a:gd name="connsiteY7" fmla="*/ 1128858 h 1482076"/>
                  <a:gd name="connsiteX8" fmla="*/ 188147 w 3119019"/>
                  <a:gd name="connsiteY8" fmla="*/ 1128858 h 1482076"/>
                  <a:gd name="connsiteX9" fmla="*/ 0 w 3119019"/>
                  <a:gd name="connsiteY9" fmla="*/ 940711 h 1482076"/>
                  <a:gd name="connsiteX10" fmla="*/ 0 w 3119019"/>
                  <a:gd name="connsiteY10" fmla="*/ 188147 h 1482076"/>
                  <a:gd name="connsiteX11" fmla="*/ 188147 w 3119019"/>
                  <a:gd name="connsiteY11" fmla="*/ 0 h 1482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19019" h="1482076">
                    <a:moveTo>
                      <a:pt x="188147" y="0"/>
                    </a:moveTo>
                    <a:lnTo>
                      <a:pt x="2930872" y="0"/>
                    </a:lnTo>
                    <a:cubicBezTo>
                      <a:pt x="3034783" y="0"/>
                      <a:pt x="3119019" y="84236"/>
                      <a:pt x="3119019" y="188147"/>
                    </a:cubicBezTo>
                    <a:lnTo>
                      <a:pt x="3119019" y="940711"/>
                    </a:lnTo>
                    <a:cubicBezTo>
                      <a:pt x="3119019" y="1044622"/>
                      <a:pt x="3034783" y="1128858"/>
                      <a:pt x="2930872" y="1128858"/>
                    </a:cubicBezTo>
                    <a:lnTo>
                      <a:pt x="2340741" y="1128858"/>
                    </a:lnTo>
                    <a:lnTo>
                      <a:pt x="2051328" y="1482076"/>
                    </a:lnTo>
                    <a:lnTo>
                      <a:pt x="2118467" y="1128858"/>
                    </a:lnTo>
                    <a:lnTo>
                      <a:pt x="188147" y="1128858"/>
                    </a:lnTo>
                    <a:cubicBezTo>
                      <a:pt x="84236" y="1128858"/>
                      <a:pt x="0" y="1044622"/>
                      <a:pt x="0" y="940711"/>
                    </a:cubicBezTo>
                    <a:lnTo>
                      <a:pt x="0" y="188147"/>
                    </a:lnTo>
                    <a:cubicBezTo>
                      <a:pt x="0" y="84236"/>
                      <a:pt x="84236" y="0"/>
                      <a:pt x="188147" y="0"/>
                    </a:cubicBezTo>
                    <a:close/>
                  </a:path>
                </a:pathLst>
              </a:custGeom>
              <a:solidFill>
                <a:srgbClr val="ECD9C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8" name="テキスト ボックス 37"/>
              <p:cNvSpPr txBox="1"/>
              <p:nvPr/>
            </p:nvSpPr>
            <p:spPr>
              <a:xfrm>
                <a:off x="5388597" y="1565656"/>
                <a:ext cx="3504486" cy="1567930"/>
              </a:xfrm>
              <a:prstGeom prst="rect">
                <a:avLst/>
              </a:prstGeom>
              <a:noFill/>
            </p:spPr>
            <p:txBody>
              <a:bodyPr wrap="none" rtlCol="0">
                <a:spAutoFit/>
              </a:bodyPr>
              <a:lstStyle/>
              <a:p>
                <a:pPr>
                  <a:lnSpc>
                    <a:spcPts val="4000"/>
                  </a:lnSpc>
                </a:pPr>
                <a:r>
                  <a:rPr kumimoji="1" lang="ja-JP" altLang="en-US" sz="3000" dirty="0">
                    <a:latin typeface="HGP創英角ｺﾞｼｯｸUB" panose="020B0900000000000000" pitchFamily="50" charset="-128"/>
                    <a:ea typeface="HGP創英角ｺﾞｼｯｸUB" panose="020B0900000000000000" pitchFamily="50" charset="-128"/>
                  </a:rPr>
                  <a:t>コンクリートで固めて</a:t>
                </a:r>
                <a:endParaRPr kumimoji="1" lang="en-US" altLang="ja-JP" sz="3000" dirty="0">
                  <a:latin typeface="HGP創英角ｺﾞｼｯｸUB" panose="020B0900000000000000" pitchFamily="50" charset="-128"/>
                  <a:ea typeface="HGP創英角ｺﾞｼｯｸUB" panose="020B0900000000000000" pitchFamily="50" charset="-128"/>
                </a:endParaRPr>
              </a:p>
              <a:p>
                <a:pPr>
                  <a:lnSpc>
                    <a:spcPts val="4000"/>
                  </a:lnSpc>
                </a:pPr>
                <a:r>
                  <a:rPr kumimoji="1" lang="ja-JP" altLang="en-US" sz="3000" dirty="0">
                    <a:latin typeface="HGP創英角ｺﾞｼｯｸUB" panose="020B0900000000000000" pitchFamily="50" charset="-128"/>
                    <a:ea typeface="HGP創英角ｺﾞｼｯｸUB" panose="020B0900000000000000" pitchFamily="50" charset="-128"/>
                  </a:rPr>
                  <a:t>斜面の土砂が崩れる</a:t>
                </a:r>
                <a:endParaRPr kumimoji="1" lang="en-US" altLang="ja-JP" sz="3000" dirty="0">
                  <a:latin typeface="HGP創英角ｺﾞｼｯｸUB" panose="020B0900000000000000" pitchFamily="50" charset="-128"/>
                  <a:ea typeface="HGP創英角ｺﾞｼｯｸUB" panose="020B0900000000000000" pitchFamily="50" charset="-128"/>
                </a:endParaRPr>
              </a:p>
              <a:p>
                <a:pPr>
                  <a:lnSpc>
                    <a:spcPts val="4000"/>
                  </a:lnSpc>
                </a:pPr>
                <a:r>
                  <a:rPr kumimoji="1" lang="ja-JP" altLang="en-US" sz="3000" dirty="0">
                    <a:latin typeface="HGP創英角ｺﾞｼｯｸUB" panose="020B0900000000000000" pitchFamily="50" charset="-128"/>
                    <a:ea typeface="HGP創英角ｺﾞｼｯｸUB" panose="020B0900000000000000" pitchFamily="50" charset="-128"/>
                  </a:rPr>
                  <a:t>のを防ぎます。</a:t>
                </a:r>
                <a:endParaRPr kumimoji="1" lang="en-US" altLang="ja-JP" sz="3000" dirty="0">
                  <a:latin typeface="HGP創英角ｺﾞｼｯｸUB" panose="020B0900000000000000" pitchFamily="50" charset="-128"/>
                  <a:ea typeface="HGP創英角ｺﾞｼｯｸUB" panose="020B0900000000000000" pitchFamily="50" charset="-128"/>
                </a:endParaRPr>
              </a:p>
            </p:txBody>
          </p:sp>
          <p:sp>
            <p:nvSpPr>
              <p:cNvPr id="40" name="テキスト ボックス 39"/>
              <p:cNvSpPr txBox="1"/>
              <p:nvPr/>
            </p:nvSpPr>
            <p:spPr>
              <a:xfrm>
                <a:off x="7754849" y="2006094"/>
                <a:ext cx="285942" cy="153888"/>
              </a:xfrm>
              <a:prstGeom prst="rect">
                <a:avLst/>
              </a:prstGeom>
              <a:noFill/>
            </p:spPr>
            <p:txBody>
              <a:bodyPr wrap="square" lIns="0" tIns="0" rIns="0" bIns="0" rtlCol="0" anchor="ctr" anchorCtr="0">
                <a:spAutoFit/>
              </a:bodyPr>
              <a:lstStyle/>
              <a:p>
                <a:pPr algn="dist"/>
                <a:r>
                  <a:rPr kumimoji="1" lang="ja-JP" altLang="en-US" sz="1000" dirty="0">
                    <a:latin typeface="HGP創英角ｺﾞｼｯｸUB" panose="020B0900000000000000" pitchFamily="50" charset="-128"/>
                    <a:ea typeface="HGP創英角ｺﾞｼｯｸUB" panose="020B0900000000000000" pitchFamily="50" charset="-128"/>
                  </a:rPr>
                  <a:t>くず</a:t>
                </a:r>
              </a:p>
            </p:txBody>
          </p:sp>
          <p:sp>
            <p:nvSpPr>
              <p:cNvPr id="41" name="テキスト ボックス 40"/>
              <p:cNvSpPr txBox="1"/>
              <p:nvPr/>
            </p:nvSpPr>
            <p:spPr>
              <a:xfrm>
                <a:off x="6736444" y="2006094"/>
                <a:ext cx="590783" cy="153888"/>
              </a:xfrm>
              <a:prstGeom prst="rect">
                <a:avLst/>
              </a:prstGeom>
              <a:noFill/>
            </p:spPr>
            <p:txBody>
              <a:bodyPr wrap="square" lIns="0" tIns="0" rIns="0" bIns="0" rtlCol="0" anchor="ctr" anchorCtr="0">
                <a:spAutoFit/>
              </a:bodyPr>
              <a:lstStyle/>
              <a:p>
                <a:pPr algn="dist"/>
                <a:r>
                  <a:rPr kumimoji="1" lang="ja-JP" altLang="en-US" sz="1000" dirty="0">
                    <a:latin typeface="HGP創英角ｺﾞｼｯｸUB" panose="020B0900000000000000" pitchFamily="50" charset="-128"/>
                    <a:ea typeface="HGP創英角ｺﾞｼｯｸUB" panose="020B0900000000000000" pitchFamily="50" charset="-128"/>
                  </a:rPr>
                  <a:t>どしゃ</a:t>
                </a:r>
              </a:p>
            </p:txBody>
          </p:sp>
          <p:sp>
            <p:nvSpPr>
              <p:cNvPr id="43" name="テキスト ボックス 42"/>
              <p:cNvSpPr txBox="1"/>
              <p:nvPr/>
            </p:nvSpPr>
            <p:spPr>
              <a:xfrm>
                <a:off x="5556625" y="2006094"/>
                <a:ext cx="609226" cy="153888"/>
              </a:xfrm>
              <a:prstGeom prst="rect">
                <a:avLst/>
              </a:prstGeom>
              <a:noFill/>
            </p:spPr>
            <p:txBody>
              <a:bodyPr wrap="square" lIns="0" tIns="0" rIns="0" bIns="0" rtlCol="0" anchor="ctr" anchorCtr="0">
                <a:spAutoFit/>
              </a:bodyPr>
              <a:lstStyle/>
              <a:p>
                <a:pPr algn="dist"/>
                <a:r>
                  <a:rPr kumimoji="1" lang="ja-JP" altLang="en-US" sz="1000" dirty="0">
                    <a:latin typeface="HGP創英角ｺﾞｼｯｸUB" panose="020B0900000000000000" pitchFamily="50" charset="-128"/>
                    <a:ea typeface="HGP創英角ｺﾞｼｯｸUB" panose="020B0900000000000000" pitchFamily="50" charset="-128"/>
                  </a:rPr>
                  <a:t>しゃ　めん</a:t>
                </a:r>
              </a:p>
            </p:txBody>
          </p:sp>
          <p:sp>
            <p:nvSpPr>
              <p:cNvPr id="44" name="テキスト ボックス 43"/>
              <p:cNvSpPr txBox="1"/>
              <p:nvPr/>
            </p:nvSpPr>
            <p:spPr>
              <a:xfrm>
                <a:off x="6165851" y="2532771"/>
                <a:ext cx="285942" cy="153888"/>
              </a:xfrm>
              <a:prstGeom prst="rect">
                <a:avLst/>
              </a:prstGeom>
              <a:noFill/>
            </p:spPr>
            <p:txBody>
              <a:bodyPr wrap="square" lIns="0" tIns="0" rIns="0" bIns="0" rtlCol="0" anchor="ctr" anchorCtr="0">
                <a:spAutoFit/>
              </a:bodyPr>
              <a:lstStyle/>
              <a:p>
                <a:pPr algn="dist"/>
                <a:r>
                  <a:rPr kumimoji="1" lang="ja-JP" altLang="en-US" sz="1000" dirty="0">
                    <a:latin typeface="HGP創英角ｺﾞｼｯｸUB" panose="020B0900000000000000" pitchFamily="50" charset="-128"/>
                    <a:ea typeface="HGP創英角ｺﾞｼｯｸUB" panose="020B0900000000000000" pitchFamily="50" charset="-128"/>
                  </a:rPr>
                  <a:t>ふせ</a:t>
                </a:r>
              </a:p>
            </p:txBody>
          </p:sp>
        </p:grpSp>
        <p:sp>
          <p:nvSpPr>
            <p:cNvPr id="5" name="テキスト ボックス 4">
              <a:extLst>
                <a:ext uri="{FF2B5EF4-FFF2-40B4-BE49-F238E27FC236}">
                  <a16:creationId xmlns:a16="http://schemas.microsoft.com/office/drawing/2014/main" id="{2F72E5D7-D8A7-8476-1E5B-D77604F6CFDA}"/>
                </a:ext>
              </a:extLst>
            </p:cNvPr>
            <p:cNvSpPr txBox="1"/>
            <p:nvPr/>
          </p:nvSpPr>
          <p:spPr>
            <a:xfrm>
              <a:off x="7698410" y="991622"/>
              <a:ext cx="285942" cy="153888"/>
            </a:xfrm>
            <a:prstGeom prst="rect">
              <a:avLst/>
            </a:prstGeom>
            <a:noFill/>
          </p:spPr>
          <p:txBody>
            <a:bodyPr wrap="square" lIns="0" tIns="0" rIns="0" bIns="0" rtlCol="0" anchor="ctr" anchorCtr="0">
              <a:spAutoFit/>
            </a:bodyPr>
            <a:lstStyle/>
            <a:p>
              <a:pPr algn="dist"/>
              <a:r>
                <a:rPr kumimoji="1" lang="ja-JP" altLang="en-US" sz="1000" dirty="0">
                  <a:latin typeface="HGP創英角ｺﾞｼｯｸUB" panose="020B0900000000000000" pitchFamily="50" charset="-128"/>
                  <a:ea typeface="HGP創英角ｺﾞｼｯｸUB" panose="020B0900000000000000" pitchFamily="50" charset="-128"/>
                </a:rPr>
                <a:t>かた</a:t>
              </a:r>
            </a:p>
          </p:txBody>
        </p:sp>
      </p:grpSp>
      <p:sp>
        <p:nvSpPr>
          <p:cNvPr id="36" name="右矢印 35"/>
          <p:cNvSpPr/>
          <p:nvPr/>
        </p:nvSpPr>
        <p:spPr>
          <a:xfrm rot="2773938">
            <a:off x="3554524" y="2668801"/>
            <a:ext cx="1171858" cy="635000"/>
          </a:xfrm>
          <a:prstGeom prst="rightArrow">
            <a:avLst/>
          </a:prstGeom>
          <a:solidFill>
            <a:srgbClr val="6633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972075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wipe(up)">
                                      <p:cBhvr>
                                        <p:cTn id="11" dur="500"/>
                                        <p:tgtEl>
                                          <p:spTgt spid="36"/>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24C545B7-4A76-41C6-A249-81AA962B1F89}" type="slidenum">
              <a:rPr kumimoji="1" lang="ja-JP" altLang="en-US" smtClean="0"/>
              <a:t>4</a:t>
            </a:fld>
            <a:endParaRPr kumimoji="1" lang="ja-JP" altLang="en-US" dirty="0"/>
          </a:p>
        </p:txBody>
      </p:sp>
      <p:pic>
        <p:nvPicPr>
          <p:cNvPr id="8" name="Picture 4" descr="都市の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4024" y="1507393"/>
            <a:ext cx="6056404" cy="3645058"/>
          </a:xfrm>
          <a:prstGeom prst="rect">
            <a:avLst/>
          </a:prstGeom>
          <a:solidFill>
            <a:schemeClr val="bg1">
              <a:lumMod val="95000"/>
            </a:schemeClr>
          </a:solidFill>
        </p:spPr>
      </p:pic>
      <p:grpSp>
        <p:nvGrpSpPr>
          <p:cNvPr id="38" name="グループ化 37"/>
          <p:cNvGrpSpPr/>
          <p:nvPr/>
        </p:nvGrpSpPr>
        <p:grpSpPr>
          <a:xfrm>
            <a:off x="577103" y="1086264"/>
            <a:ext cx="8234388" cy="732381"/>
            <a:chOff x="577103" y="1009580"/>
            <a:chExt cx="8234388" cy="732381"/>
          </a:xfrm>
        </p:grpSpPr>
        <p:sp>
          <p:nvSpPr>
            <p:cNvPr id="3" name="思考の吹き出し: 雲形 2"/>
            <p:cNvSpPr/>
            <p:nvPr/>
          </p:nvSpPr>
          <p:spPr>
            <a:xfrm>
              <a:off x="577103" y="1044925"/>
              <a:ext cx="2637401" cy="506320"/>
            </a:xfrm>
            <a:prstGeom prst="cloudCallout">
              <a:avLst>
                <a:gd name="adj1" fmla="val -44329"/>
                <a:gd name="adj2" fmla="val 10261"/>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思考の吹き出し: 雲形 9"/>
            <p:cNvSpPr/>
            <p:nvPr/>
          </p:nvSpPr>
          <p:spPr>
            <a:xfrm>
              <a:off x="2661458" y="1181084"/>
              <a:ext cx="2637401" cy="506320"/>
            </a:xfrm>
            <a:prstGeom prst="cloudCallout">
              <a:avLst>
                <a:gd name="adj1" fmla="val -44329"/>
                <a:gd name="adj2" fmla="val 10261"/>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思考の吹き出し: 雲形 10"/>
            <p:cNvSpPr/>
            <p:nvPr/>
          </p:nvSpPr>
          <p:spPr>
            <a:xfrm>
              <a:off x="4386695" y="1009580"/>
              <a:ext cx="2637401" cy="506320"/>
            </a:xfrm>
            <a:prstGeom prst="cloudCallout">
              <a:avLst>
                <a:gd name="adj1" fmla="val -44329"/>
                <a:gd name="adj2" fmla="val 10261"/>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思考の吹き出し: 雲形 11"/>
            <p:cNvSpPr/>
            <p:nvPr/>
          </p:nvSpPr>
          <p:spPr>
            <a:xfrm>
              <a:off x="6174090" y="1235641"/>
              <a:ext cx="2637401" cy="506320"/>
            </a:xfrm>
            <a:prstGeom prst="cloudCallout">
              <a:avLst>
                <a:gd name="adj1" fmla="val -44329"/>
                <a:gd name="adj2" fmla="val 10261"/>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7" name="グループ化 36"/>
          <p:cNvGrpSpPr/>
          <p:nvPr/>
        </p:nvGrpSpPr>
        <p:grpSpPr>
          <a:xfrm>
            <a:off x="635003" y="1712109"/>
            <a:ext cx="7733059" cy="3646165"/>
            <a:chOff x="311728" y="1641929"/>
            <a:chExt cx="8201719" cy="3867140"/>
          </a:xfrm>
        </p:grpSpPr>
        <p:cxnSp>
          <p:nvCxnSpPr>
            <p:cNvPr id="13" name="直線コネクタ 12"/>
            <p:cNvCxnSpPr/>
            <p:nvPr/>
          </p:nvCxnSpPr>
          <p:spPr>
            <a:xfrm flipH="1">
              <a:off x="400522" y="1641929"/>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flipH="1">
              <a:off x="1126689" y="2148249"/>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flipH="1">
              <a:off x="1034053" y="1677857"/>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flipH="1">
              <a:off x="1760220" y="2315398"/>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flipH="1">
              <a:off x="2810203" y="1974025"/>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flipH="1">
              <a:off x="3913909" y="1804952"/>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flipH="1">
              <a:off x="3039433" y="2683903"/>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flipH="1">
              <a:off x="4841909" y="1914247"/>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flipH="1">
              <a:off x="5756308" y="1974043"/>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flipH="1">
              <a:off x="7312681" y="1849866"/>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flipH="1">
              <a:off x="6369091" y="3045656"/>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flipH="1">
              <a:off x="5960683" y="2648450"/>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flipH="1">
              <a:off x="6607262" y="1987672"/>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flipH="1">
              <a:off x="5109020" y="2503005"/>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flipH="1">
              <a:off x="3982394" y="2968688"/>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a:xfrm flipH="1">
              <a:off x="3502597" y="1990853"/>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flipH="1">
              <a:off x="1959249" y="3061754"/>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flipH="1">
              <a:off x="7704845" y="2181303"/>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flipH="1">
              <a:off x="1283366" y="2718970"/>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flipH="1">
              <a:off x="4313622" y="1733366"/>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flipH="1">
              <a:off x="5331828" y="1709497"/>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flipH="1">
              <a:off x="7109285" y="2925862"/>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p:nvCxnSpPr>
          <p:spPr>
            <a:xfrm flipH="1">
              <a:off x="311728" y="2796844"/>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flipH="1">
              <a:off x="1646657" y="3160957"/>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flipH="1">
              <a:off x="2878688" y="2266750"/>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flipH="1">
              <a:off x="4586658" y="2025254"/>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71" name="直線コネクタ 70"/>
            <p:cNvCxnSpPr/>
            <p:nvPr/>
          </p:nvCxnSpPr>
          <p:spPr>
            <a:xfrm flipH="1">
              <a:off x="7636072" y="3016303"/>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72" name="直線コネクタ 71"/>
            <p:cNvCxnSpPr/>
            <p:nvPr/>
          </p:nvCxnSpPr>
          <p:spPr>
            <a:xfrm flipH="1">
              <a:off x="3614001" y="3023349"/>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73" name="直線コネクタ 72"/>
            <p:cNvCxnSpPr/>
            <p:nvPr/>
          </p:nvCxnSpPr>
          <p:spPr>
            <a:xfrm flipH="1">
              <a:off x="4453302" y="3303128"/>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74" name="直線コネクタ 73"/>
            <p:cNvCxnSpPr/>
            <p:nvPr/>
          </p:nvCxnSpPr>
          <p:spPr>
            <a:xfrm flipH="1">
              <a:off x="4084909" y="3357789"/>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75" name="直線コネクタ 74"/>
            <p:cNvCxnSpPr/>
            <p:nvPr/>
          </p:nvCxnSpPr>
          <p:spPr>
            <a:xfrm flipH="1">
              <a:off x="3123463" y="3136845"/>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76" name="直線コネクタ 75"/>
            <p:cNvCxnSpPr/>
            <p:nvPr/>
          </p:nvCxnSpPr>
          <p:spPr>
            <a:xfrm flipH="1">
              <a:off x="2374138" y="3735223"/>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77" name="直線コネクタ 76"/>
            <p:cNvCxnSpPr/>
            <p:nvPr/>
          </p:nvCxnSpPr>
          <p:spPr>
            <a:xfrm flipH="1">
              <a:off x="1943362" y="3478218"/>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78" name="直線コネクタ 77"/>
            <p:cNvCxnSpPr/>
            <p:nvPr/>
          </p:nvCxnSpPr>
          <p:spPr>
            <a:xfrm flipH="1">
              <a:off x="5384223" y="3228425"/>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80" name="直線コネクタ 79"/>
            <p:cNvCxnSpPr/>
            <p:nvPr/>
          </p:nvCxnSpPr>
          <p:spPr>
            <a:xfrm flipH="1">
              <a:off x="6584989" y="3528711"/>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grpSp>
      <p:sp>
        <p:nvSpPr>
          <p:cNvPr id="93" name="テキスト ボックス 92"/>
          <p:cNvSpPr txBox="1"/>
          <p:nvPr/>
        </p:nvSpPr>
        <p:spPr>
          <a:xfrm>
            <a:off x="4526319" y="15792"/>
            <a:ext cx="375424" cy="338554"/>
          </a:xfrm>
          <a:prstGeom prst="rect">
            <a:avLst/>
          </a:prstGeom>
          <a:noFill/>
        </p:spPr>
        <p:txBody>
          <a:bodyPr wrap="none" rtlCol="0">
            <a:spAutoFit/>
          </a:bodyPr>
          <a:lstStyle/>
          <a:p>
            <a:r>
              <a:rPr kumimoji="1" lang="ja-JP" altLang="en-US" sz="1600" dirty="0">
                <a:solidFill>
                  <a:schemeClr val="bg1"/>
                </a:solidFill>
                <a:latin typeface="HGP創英角ｺﾞｼｯｸUB" panose="020B0900000000000000" pitchFamily="50" charset="-128"/>
                <a:ea typeface="HGP創英角ｺﾞｼｯｸUB" panose="020B0900000000000000" pitchFamily="50" charset="-128"/>
              </a:rPr>
              <a:t>ふ</a:t>
            </a:r>
          </a:p>
        </p:txBody>
      </p:sp>
      <p:grpSp>
        <p:nvGrpSpPr>
          <p:cNvPr id="14" name="グループ化 13"/>
          <p:cNvGrpSpPr/>
          <p:nvPr/>
        </p:nvGrpSpPr>
        <p:grpSpPr>
          <a:xfrm>
            <a:off x="861187" y="1558555"/>
            <a:ext cx="7309788" cy="3410589"/>
            <a:chOff x="861187" y="1558555"/>
            <a:chExt cx="7309788" cy="3410589"/>
          </a:xfrm>
        </p:grpSpPr>
        <p:grpSp>
          <p:nvGrpSpPr>
            <p:cNvPr id="50" name="グループ化 49"/>
            <p:cNvGrpSpPr/>
            <p:nvPr/>
          </p:nvGrpSpPr>
          <p:grpSpPr>
            <a:xfrm>
              <a:off x="5568874" y="1558555"/>
              <a:ext cx="2602101" cy="2602101"/>
              <a:chOff x="6505482" y="2425263"/>
              <a:chExt cx="2602101" cy="2602101"/>
            </a:xfrm>
          </p:grpSpPr>
          <p:sp>
            <p:nvSpPr>
              <p:cNvPr id="96" name="星 16 95"/>
              <p:cNvSpPr/>
              <p:nvPr/>
            </p:nvSpPr>
            <p:spPr>
              <a:xfrm>
                <a:off x="6505482" y="2425263"/>
                <a:ext cx="2602101" cy="2602101"/>
              </a:xfrm>
              <a:prstGeom prst="star16">
                <a:avLst/>
              </a:prstGeom>
              <a:solidFill>
                <a:srgbClr val="2B4E9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500" dirty="0">
                  <a:solidFill>
                    <a:schemeClr val="lt1">
                      <a:alpha val="95000"/>
                    </a:schemeClr>
                  </a:solidFill>
                  <a:latin typeface="HGP創英角ｺﾞｼｯｸUB" panose="020B0900000000000000" pitchFamily="50" charset="-128"/>
                  <a:ea typeface="HGP創英角ｺﾞｼｯｸUB" panose="020B0900000000000000" pitchFamily="50" charset="-128"/>
                </a:endParaRPr>
              </a:p>
            </p:txBody>
          </p:sp>
          <p:sp>
            <p:nvSpPr>
              <p:cNvPr id="99" name="テキスト ボックス 98"/>
              <p:cNvSpPr txBox="1"/>
              <p:nvPr/>
            </p:nvSpPr>
            <p:spPr>
              <a:xfrm>
                <a:off x="6888527" y="3233447"/>
                <a:ext cx="1854614" cy="261610"/>
              </a:xfrm>
              <a:prstGeom prst="rect">
                <a:avLst/>
              </a:prstGeom>
              <a:noFill/>
            </p:spPr>
            <p:txBody>
              <a:bodyPr wrap="square" rtlCol="0">
                <a:spAutoFit/>
              </a:bodyPr>
              <a:lstStyle/>
              <a:p>
                <a:pPr algn="dist"/>
                <a:r>
                  <a:rPr kumimoji="1" lang="ja-JP" altLang="en-US" sz="1100" dirty="0">
                    <a:solidFill>
                      <a:schemeClr val="bg1">
                        <a:alpha val="50000"/>
                      </a:schemeClr>
                    </a:solidFill>
                    <a:latin typeface="HGP創英角ｺﾞｼｯｸUB" panose="020B0900000000000000" pitchFamily="50" charset="-128"/>
                    <a:ea typeface="HGP創英角ｺﾞｼｯｸUB" panose="020B0900000000000000" pitchFamily="50" charset="-128"/>
                  </a:rPr>
                  <a:t>こうず</a:t>
                </a:r>
                <a:r>
                  <a:rPr kumimoji="1" lang="ja-JP" altLang="en-US" sz="1100" dirty="0" err="1">
                    <a:solidFill>
                      <a:schemeClr val="bg1">
                        <a:alpha val="50000"/>
                      </a:schemeClr>
                    </a:solidFill>
                    <a:latin typeface="HGP創英角ｺﾞｼｯｸUB" panose="020B0900000000000000" pitchFamily="50" charset="-128"/>
                    <a:ea typeface="HGP創英角ｺﾞｼｯｸUB" panose="020B0900000000000000" pitchFamily="50" charset="-128"/>
                  </a:rPr>
                  <a:t>いさ</a:t>
                </a:r>
                <a:r>
                  <a:rPr kumimoji="1" lang="ja-JP" altLang="en-US" sz="1100" dirty="0">
                    <a:solidFill>
                      <a:schemeClr val="bg1">
                        <a:alpha val="50000"/>
                      </a:schemeClr>
                    </a:solidFill>
                    <a:latin typeface="HGP創英角ｺﾞｼｯｸUB" panose="020B0900000000000000" pitchFamily="50" charset="-128"/>
                    <a:ea typeface="HGP創英角ｺﾞｼｯｸUB" panose="020B0900000000000000" pitchFamily="50" charset="-128"/>
                  </a:rPr>
                  <a:t>いがい</a:t>
                </a:r>
              </a:p>
            </p:txBody>
          </p:sp>
          <p:sp>
            <p:nvSpPr>
              <p:cNvPr id="100" name="テキスト ボックス 99"/>
              <p:cNvSpPr txBox="1"/>
              <p:nvPr/>
            </p:nvSpPr>
            <p:spPr>
              <a:xfrm>
                <a:off x="6816518" y="3376904"/>
                <a:ext cx="1980029" cy="630942"/>
              </a:xfrm>
              <a:prstGeom prst="rect">
                <a:avLst/>
              </a:prstGeom>
              <a:noFill/>
            </p:spPr>
            <p:txBody>
              <a:bodyPr wrap="none" rtlCol="0">
                <a:spAutoFit/>
              </a:bodyPr>
              <a:lstStyle/>
              <a:p>
                <a:r>
                  <a:rPr kumimoji="1" lang="ja-JP" altLang="en-US" sz="3500" dirty="0">
                    <a:solidFill>
                      <a:schemeClr val="bg1">
                        <a:alpha val="50000"/>
                      </a:schemeClr>
                    </a:solidFill>
                    <a:latin typeface="HGP創英角ｺﾞｼｯｸUB" panose="020B0900000000000000" pitchFamily="50" charset="-128"/>
                    <a:ea typeface="HGP創英角ｺﾞｼｯｸUB" panose="020B0900000000000000" pitchFamily="50" charset="-128"/>
                  </a:rPr>
                  <a:t>洪水災害</a:t>
                </a:r>
              </a:p>
            </p:txBody>
          </p:sp>
        </p:grpSp>
        <p:grpSp>
          <p:nvGrpSpPr>
            <p:cNvPr id="49" name="グループ化 48"/>
            <p:cNvGrpSpPr/>
            <p:nvPr/>
          </p:nvGrpSpPr>
          <p:grpSpPr>
            <a:xfrm>
              <a:off x="861187" y="2367043"/>
              <a:ext cx="2602101" cy="2602101"/>
              <a:chOff x="145491" y="1742318"/>
              <a:chExt cx="2602101" cy="2602101"/>
            </a:xfrm>
          </p:grpSpPr>
          <p:sp>
            <p:nvSpPr>
              <p:cNvPr id="46" name="星 16 45"/>
              <p:cNvSpPr/>
              <p:nvPr/>
            </p:nvSpPr>
            <p:spPr>
              <a:xfrm>
                <a:off x="145491" y="1742318"/>
                <a:ext cx="2602101" cy="2602101"/>
              </a:xfrm>
              <a:prstGeom prst="star16">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500" dirty="0">
                  <a:latin typeface="HGP創英角ｺﾞｼｯｸUB" panose="020B0900000000000000" pitchFamily="50" charset="-128"/>
                  <a:ea typeface="HGP創英角ｺﾞｼｯｸUB" panose="020B0900000000000000" pitchFamily="50" charset="-128"/>
                </a:endParaRPr>
              </a:p>
            </p:txBody>
          </p:sp>
          <p:sp>
            <p:nvSpPr>
              <p:cNvPr id="97" name="テキスト ボックス 96"/>
              <p:cNvSpPr txBox="1"/>
              <p:nvPr/>
            </p:nvSpPr>
            <p:spPr>
              <a:xfrm>
                <a:off x="615465" y="2529782"/>
                <a:ext cx="1748406" cy="261610"/>
              </a:xfrm>
              <a:prstGeom prst="rect">
                <a:avLst/>
              </a:prstGeom>
              <a:noFill/>
            </p:spPr>
            <p:txBody>
              <a:bodyPr wrap="square" rtlCol="0">
                <a:spAutoFit/>
              </a:bodyPr>
              <a:lstStyle/>
              <a:p>
                <a:pPr algn="dist"/>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rPr>
                  <a:t>ど</a:t>
                </a:r>
                <a:r>
                  <a:rPr kumimoji="1" lang="ja-JP" altLang="en-US" sz="400" dirty="0">
                    <a:solidFill>
                      <a:schemeClr val="bg1"/>
                    </a:solidFill>
                    <a:latin typeface="HGP創英角ｺﾞｼｯｸUB" panose="020B0900000000000000" pitchFamily="50" charset="-128"/>
                    <a:ea typeface="HGP創英角ｺﾞｼｯｸUB" panose="020B0900000000000000" pitchFamily="50" charset="-128"/>
                  </a:rPr>
                  <a:t>　</a:t>
                </a:r>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rPr>
                  <a:t>しゃさいがい</a:t>
                </a:r>
              </a:p>
            </p:txBody>
          </p:sp>
          <p:sp>
            <p:nvSpPr>
              <p:cNvPr id="48" name="テキスト ボックス 47"/>
              <p:cNvSpPr txBox="1"/>
              <p:nvPr/>
            </p:nvSpPr>
            <p:spPr>
              <a:xfrm>
                <a:off x="456527" y="2680270"/>
                <a:ext cx="1980029" cy="630942"/>
              </a:xfrm>
              <a:prstGeom prst="rect">
                <a:avLst/>
              </a:prstGeom>
              <a:noFill/>
            </p:spPr>
            <p:txBody>
              <a:bodyPr wrap="none" rtlCol="0">
                <a:spAutoFit/>
              </a:bodyPr>
              <a:lstStyle/>
              <a:p>
                <a:r>
                  <a:rPr kumimoji="1" lang="ja-JP" altLang="en-US" sz="3500" dirty="0">
                    <a:solidFill>
                      <a:schemeClr val="bg1"/>
                    </a:solidFill>
                    <a:latin typeface="HGP創英角ｺﾞｼｯｸUB" panose="020B0900000000000000" pitchFamily="50" charset="-128"/>
                    <a:ea typeface="HGP創英角ｺﾞｼｯｸUB" panose="020B0900000000000000" pitchFamily="50" charset="-128"/>
                  </a:rPr>
                  <a:t>土砂災害</a:t>
                </a:r>
              </a:p>
            </p:txBody>
          </p:sp>
        </p:grpSp>
      </p:grpSp>
      <p:grpSp>
        <p:nvGrpSpPr>
          <p:cNvPr id="2" name="グループ化 1"/>
          <p:cNvGrpSpPr/>
          <p:nvPr/>
        </p:nvGrpSpPr>
        <p:grpSpPr>
          <a:xfrm>
            <a:off x="0" y="5150893"/>
            <a:ext cx="9144000" cy="1675548"/>
            <a:chOff x="0" y="5150893"/>
            <a:chExt cx="9144000" cy="1675548"/>
          </a:xfrm>
        </p:grpSpPr>
        <p:grpSp>
          <p:nvGrpSpPr>
            <p:cNvPr id="6" name="グループ化 5"/>
            <p:cNvGrpSpPr/>
            <p:nvPr/>
          </p:nvGrpSpPr>
          <p:grpSpPr>
            <a:xfrm>
              <a:off x="0" y="5177976"/>
              <a:ext cx="9144000" cy="1648465"/>
              <a:chOff x="0" y="5177976"/>
              <a:chExt cx="9144000" cy="1648465"/>
            </a:xfrm>
          </p:grpSpPr>
          <p:sp>
            <p:nvSpPr>
              <p:cNvPr id="65" name="テキスト ボックス 64"/>
              <p:cNvSpPr txBox="1"/>
              <p:nvPr/>
            </p:nvSpPr>
            <p:spPr>
              <a:xfrm>
                <a:off x="0" y="5177976"/>
                <a:ext cx="9144000" cy="1648465"/>
              </a:xfrm>
              <a:prstGeom prst="rect">
                <a:avLst/>
              </a:prstGeom>
              <a:noFill/>
            </p:spPr>
            <p:txBody>
              <a:bodyPr wrap="square" rtlCol="0">
                <a:spAutoFit/>
              </a:bodyPr>
              <a:lstStyle/>
              <a:p>
                <a:pPr algn="ctr">
                  <a:lnSpc>
                    <a:spcPts val="6500"/>
                  </a:lnSpc>
                </a:pPr>
                <a:r>
                  <a:rPr kumimoji="1" lang="ja-JP" altLang="en-US" sz="4500" dirty="0">
                    <a:effectLst/>
                    <a:latin typeface="HGP創英角ｺﾞｼｯｸUB" panose="020B0900000000000000" pitchFamily="50" charset="-128"/>
                    <a:ea typeface="HGP創英角ｺﾞｼｯｸUB" panose="020B0900000000000000" pitchFamily="50" charset="-128"/>
                  </a:rPr>
                  <a:t>今日は　　　　　　　　について</a:t>
                </a:r>
                <a:endParaRPr kumimoji="1" lang="en-US" altLang="ja-JP" sz="4500" dirty="0">
                  <a:effectLst/>
                  <a:latin typeface="HGP創英角ｺﾞｼｯｸUB" panose="020B0900000000000000" pitchFamily="50" charset="-128"/>
                  <a:ea typeface="HGP創英角ｺﾞｼｯｸUB" panose="020B0900000000000000" pitchFamily="50" charset="-128"/>
                </a:endParaRPr>
              </a:p>
              <a:p>
                <a:pPr algn="ctr">
                  <a:lnSpc>
                    <a:spcPts val="6500"/>
                  </a:lnSpc>
                </a:pPr>
                <a:r>
                  <a:rPr kumimoji="1" lang="ja-JP" altLang="en-US" sz="4500" dirty="0">
                    <a:latin typeface="HGP創英角ｺﾞｼｯｸUB" panose="020B0900000000000000" pitchFamily="50" charset="-128"/>
                    <a:ea typeface="HGP創英角ｺﾞｼｯｸUB" panose="020B0900000000000000" pitchFamily="50" charset="-128"/>
                  </a:rPr>
                  <a:t>詳しく勉強しましょう。</a:t>
                </a:r>
                <a:endParaRPr kumimoji="1" lang="en-US" altLang="ja-JP" sz="4500" dirty="0">
                  <a:effectLst/>
                  <a:latin typeface="HGP創英角ｺﾞｼｯｸUB" panose="020B0900000000000000" pitchFamily="50" charset="-128"/>
                  <a:ea typeface="HGP創英角ｺﾞｼｯｸUB" panose="020B0900000000000000" pitchFamily="50" charset="-128"/>
                </a:endParaRPr>
              </a:p>
            </p:txBody>
          </p:sp>
          <p:sp>
            <p:nvSpPr>
              <p:cNvPr id="5" name="テキスト ボックス 4"/>
              <p:cNvSpPr txBox="1"/>
              <p:nvPr/>
            </p:nvSpPr>
            <p:spPr>
              <a:xfrm>
                <a:off x="2008462" y="5936514"/>
                <a:ext cx="520151" cy="307777"/>
              </a:xfrm>
              <a:prstGeom prst="rect">
                <a:avLst/>
              </a:prstGeom>
              <a:noFill/>
            </p:spPr>
            <p:txBody>
              <a:bodyPr wrap="square" rtlCol="0">
                <a:spAutoFit/>
              </a:bodyPr>
              <a:lstStyle/>
              <a:p>
                <a:pPr algn="dist"/>
                <a:r>
                  <a:rPr kumimoji="1" lang="ja-JP" altLang="en-US" sz="1400" dirty="0">
                    <a:latin typeface="HGP創英角ｺﾞｼｯｸUB" panose="020B0900000000000000" pitchFamily="50" charset="-128"/>
                    <a:ea typeface="HGP創英角ｺﾞｼｯｸUB" panose="020B0900000000000000" pitchFamily="50" charset="-128"/>
                  </a:rPr>
                  <a:t>くわ</a:t>
                </a:r>
              </a:p>
            </p:txBody>
          </p:sp>
        </p:grpSp>
        <p:grpSp>
          <p:nvGrpSpPr>
            <p:cNvPr id="85" name="グループ化 84"/>
            <p:cNvGrpSpPr/>
            <p:nvPr/>
          </p:nvGrpSpPr>
          <p:grpSpPr>
            <a:xfrm>
              <a:off x="3016724" y="5150893"/>
              <a:ext cx="2674800" cy="921600"/>
              <a:chOff x="4574481" y="2528978"/>
              <a:chExt cx="2674800" cy="921600"/>
            </a:xfrm>
          </p:grpSpPr>
          <p:grpSp>
            <p:nvGrpSpPr>
              <p:cNvPr id="86" name="グループ化 85"/>
              <p:cNvGrpSpPr/>
              <p:nvPr/>
            </p:nvGrpSpPr>
            <p:grpSpPr>
              <a:xfrm>
                <a:off x="4574481" y="2528978"/>
                <a:ext cx="2674800" cy="921600"/>
                <a:chOff x="5973269" y="4560971"/>
                <a:chExt cx="2674800" cy="921600"/>
              </a:xfrm>
            </p:grpSpPr>
            <p:sp>
              <p:nvSpPr>
                <p:cNvPr id="88" name="角丸四角形 87"/>
                <p:cNvSpPr/>
                <p:nvPr/>
              </p:nvSpPr>
              <p:spPr>
                <a:xfrm>
                  <a:off x="5973269" y="4560971"/>
                  <a:ext cx="2674800" cy="921600"/>
                </a:xfrm>
                <a:prstGeom prst="roundRect">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テキスト ボックス 88"/>
                <p:cNvSpPr txBox="1"/>
                <p:nvPr/>
              </p:nvSpPr>
              <p:spPr>
                <a:xfrm>
                  <a:off x="6073876" y="4667828"/>
                  <a:ext cx="2492990" cy="784830"/>
                </a:xfrm>
                <a:prstGeom prst="rect">
                  <a:avLst/>
                </a:prstGeom>
                <a:noFill/>
              </p:spPr>
              <p:txBody>
                <a:bodyPr wrap="none" rtlCol="0">
                  <a:spAutoFit/>
                </a:bodyPr>
                <a:lstStyle/>
                <a:p>
                  <a:r>
                    <a:rPr kumimoji="1" lang="ja-JP" altLang="en-US" sz="4500" dirty="0">
                      <a:solidFill>
                        <a:schemeClr val="bg1"/>
                      </a:solidFill>
                      <a:latin typeface="HGP創英角ｺﾞｼｯｸUB" panose="020B0900000000000000" pitchFamily="50" charset="-128"/>
                      <a:ea typeface="HGP創英角ｺﾞｼｯｸUB" panose="020B0900000000000000" pitchFamily="50" charset="-128"/>
                    </a:rPr>
                    <a:t>土砂災害</a:t>
                  </a:r>
                </a:p>
              </p:txBody>
            </p:sp>
          </p:grpSp>
          <p:sp>
            <p:nvSpPr>
              <p:cNvPr id="87" name="テキスト ボックス 86"/>
              <p:cNvSpPr txBox="1"/>
              <p:nvPr/>
            </p:nvSpPr>
            <p:spPr>
              <a:xfrm>
                <a:off x="5000323" y="2532952"/>
                <a:ext cx="1985487" cy="215444"/>
              </a:xfrm>
              <a:prstGeom prst="rect">
                <a:avLst/>
              </a:prstGeom>
              <a:noFill/>
            </p:spPr>
            <p:txBody>
              <a:bodyPr wrap="square" lIns="0" tIns="0" rIns="0" bIns="0" rtlCol="0" anchor="ctr" anchorCtr="0">
                <a:spAutoFit/>
              </a:bodyPr>
              <a:lstStyle/>
              <a:p>
                <a:pPr algn="dist"/>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rPr>
                  <a:t>ど</a:t>
                </a:r>
                <a:r>
                  <a:rPr kumimoji="1" lang="ja-JP" altLang="en-US" sz="500" dirty="0">
                    <a:solidFill>
                      <a:schemeClr val="bg1"/>
                    </a:solidFill>
                    <a:latin typeface="HGP創英角ｺﾞｼｯｸUB" panose="020B0900000000000000" pitchFamily="50" charset="-128"/>
                    <a:ea typeface="HGP創英角ｺﾞｼｯｸUB" panose="020B0900000000000000" pitchFamily="50" charset="-128"/>
                  </a:rPr>
                  <a:t>　</a:t>
                </a:r>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rPr>
                  <a:t>しゃさいがい</a:t>
                </a:r>
              </a:p>
            </p:txBody>
          </p:sp>
        </p:grpSp>
      </p:grpSp>
      <p:sp>
        <p:nvSpPr>
          <p:cNvPr id="69" name="正方形/長方形 68"/>
          <p:cNvSpPr/>
          <p:nvPr/>
        </p:nvSpPr>
        <p:spPr>
          <a:xfrm>
            <a:off x="6723564" y="5047110"/>
            <a:ext cx="1981633" cy="215444"/>
          </a:xfrm>
          <a:prstGeom prst="rect">
            <a:avLst/>
          </a:prstGeom>
        </p:spPr>
        <p:txBody>
          <a:bodyPr wrap="none">
            <a:spAutoFit/>
          </a:bodyPr>
          <a:lstStyle/>
          <a:p>
            <a:r>
              <a:rPr lang="ja-JP" altLang="en-US" sz="800" dirty="0">
                <a:latin typeface="MS PGothic" panose="020B0600070205080204" pitchFamily="50" charset="-128"/>
                <a:ea typeface="MS PGothic" panose="020B0600070205080204" pitchFamily="50" charset="-128"/>
              </a:rPr>
              <a:t>イラスト｜国土交通省都市局 都市計画課</a:t>
            </a:r>
            <a:endParaRPr lang="en-US" altLang="ja-JP" sz="800" dirty="0">
              <a:latin typeface="MS PGothic" panose="020B0600070205080204" pitchFamily="50" charset="-128"/>
              <a:ea typeface="MS PGothic" panose="020B0600070205080204" pitchFamily="50" charset="-128"/>
            </a:endParaRPr>
          </a:p>
        </p:txBody>
      </p:sp>
      <p:grpSp>
        <p:nvGrpSpPr>
          <p:cNvPr id="7" name="グループ化 6">
            <a:extLst>
              <a:ext uri="{FF2B5EF4-FFF2-40B4-BE49-F238E27FC236}">
                <a16:creationId xmlns:a16="http://schemas.microsoft.com/office/drawing/2014/main" id="{A6158258-8614-0B36-6933-46202E825E1F}"/>
              </a:ext>
            </a:extLst>
          </p:cNvPr>
          <p:cNvGrpSpPr/>
          <p:nvPr/>
        </p:nvGrpSpPr>
        <p:grpSpPr>
          <a:xfrm>
            <a:off x="290287" y="5535"/>
            <a:ext cx="4375370" cy="887916"/>
            <a:chOff x="290287" y="5535"/>
            <a:chExt cx="4375370" cy="887916"/>
          </a:xfrm>
        </p:grpSpPr>
        <p:sp>
          <p:nvSpPr>
            <p:cNvPr id="9" name="角丸四角形 80">
              <a:extLst>
                <a:ext uri="{FF2B5EF4-FFF2-40B4-BE49-F238E27FC236}">
                  <a16:creationId xmlns:a16="http://schemas.microsoft.com/office/drawing/2014/main" id="{ABD5DD78-A4CE-BC1D-E554-C582579C502D}"/>
                </a:ext>
              </a:extLst>
            </p:cNvPr>
            <p:cNvSpPr/>
            <p:nvPr/>
          </p:nvSpPr>
          <p:spPr>
            <a:xfrm>
              <a:off x="290287" y="81270"/>
              <a:ext cx="4375370" cy="81218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8935207C-7D4F-9A57-C9BD-B36D00068802}"/>
                </a:ext>
              </a:extLst>
            </p:cNvPr>
            <p:cNvSpPr txBox="1"/>
            <p:nvPr/>
          </p:nvSpPr>
          <p:spPr>
            <a:xfrm>
              <a:off x="614827" y="191749"/>
              <a:ext cx="3363421" cy="630942"/>
            </a:xfrm>
            <a:prstGeom prst="rect">
              <a:avLst/>
            </a:prstGeom>
            <a:noFill/>
          </p:spPr>
          <p:txBody>
            <a:bodyPr wrap="none" rtlCol="0">
              <a:spAutoFit/>
            </a:bodyPr>
            <a:lstStyle/>
            <a:p>
              <a:r>
                <a:rPr kumimoji="1" lang="ja-JP" altLang="en-US" sz="35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大雨が降ると・・・</a:t>
              </a:r>
              <a:endParaRPr kumimoji="1" lang="en-US" altLang="ja-JP" sz="35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endParaRPr>
            </a:p>
          </p:txBody>
        </p:sp>
        <p:sp>
          <p:nvSpPr>
            <p:cNvPr id="39" name="テキスト ボックス 38">
              <a:extLst>
                <a:ext uri="{FF2B5EF4-FFF2-40B4-BE49-F238E27FC236}">
                  <a16:creationId xmlns:a16="http://schemas.microsoft.com/office/drawing/2014/main" id="{8CBA14DF-C951-BF2B-1C0F-888BD89797C6}"/>
                </a:ext>
              </a:extLst>
            </p:cNvPr>
            <p:cNvSpPr txBox="1"/>
            <p:nvPr/>
          </p:nvSpPr>
          <p:spPr>
            <a:xfrm>
              <a:off x="2037746" y="5535"/>
              <a:ext cx="375424" cy="338554"/>
            </a:xfrm>
            <a:prstGeom prst="rect">
              <a:avLst/>
            </a:prstGeom>
            <a:noFill/>
          </p:spPr>
          <p:txBody>
            <a:bodyPr wrap="none" rtlCol="0">
              <a:spAutoFit/>
            </a:bodyPr>
            <a:lstStyle/>
            <a:p>
              <a:r>
                <a:rPr kumimoji="1" lang="ja-JP" altLang="en-US" sz="16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ふ</a:t>
              </a:r>
            </a:p>
          </p:txBody>
        </p:sp>
      </p:grpSp>
    </p:spTree>
    <p:extLst>
      <p:ext uri="{BB962C8B-B14F-4D97-AF65-F5344CB8AC3E}">
        <p14:creationId xmlns:p14="http://schemas.microsoft.com/office/powerpoint/2010/main" val="556989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40F9700F-E6D0-15DA-8EB7-E60B83B082DC}"/>
              </a:ext>
            </a:extLst>
          </p:cNvPr>
          <p:cNvSpPr>
            <a:spLocks noGrp="1"/>
          </p:cNvSpPr>
          <p:nvPr>
            <p:ph type="sldNum" sz="quarter" idx="12"/>
          </p:nvPr>
        </p:nvSpPr>
        <p:spPr/>
        <p:txBody>
          <a:bodyPr/>
          <a:lstStyle/>
          <a:p>
            <a:fld id="{24C545B7-4A76-41C6-A249-81AA962B1F89}" type="slidenum">
              <a:rPr kumimoji="1" lang="ja-JP" altLang="en-US" smtClean="0"/>
              <a:t>40</a:t>
            </a:fld>
            <a:endParaRPr kumimoji="1" lang="ja-JP" altLang="en-US"/>
          </a:p>
        </p:txBody>
      </p:sp>
      <p:pic>
        <p:nvPicPr>
          <p:cNvPr id="3" name="図 2" descr="屋外, 草, 飛ぶ, フィールド が含まれている画像">
            <a:extLst>
              <a:ext uri="{FF2B5EF4-FFF2-40B4-BE49-F238E27FC236}">
                <a16:creationId xmlns:a16="http://schemas.microsoft.com/office/drawing/2014/main" id="{42DDC458-B65F-3FDB-B356-4DF539B1BCB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flipH="1">
            <a:off x="1532171" y="798653"/>
            <a:ext cx="6615551" cy="5940438"/>
          </a:xfrm>
          <a:prstGeom prst="rect">
            <a:avLst/>
          </a:prstGeom>
        </p:spPr>
      </p:pic>
      <p:sp>
        <p:nvSpPr>
          <p:cNvPr id="12" name="正方形/長方形 11">
            <a:extLst>
              <a:ext uri="{FF2B5EF4-FFF2-40B4-BE49-F238E27FC236}">
                <a16:creationId xmlns:a16="http://schemas.microsoft.com/office/drawing/2014/main" id="{90A01DCA-6A13-87E3-0554-437238A5A701}"/>
              </a:ext>
            </a:extLst>
          </p:cNvPr>
          <p:cNvSpPr/>
          <p:nvPr/>
        </p:nvSpPr>
        <p:spPr>
          <a:xfrm>
            <a:off x="0" y="0"/>
            <a:ext cx="4182533" cy="741038"/>
          </a:xfrm>
          <a:prstGeom prst="rect">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663300"/>
              </a:solidFill>
            </a:endParaRPr>
          </a:p>
        </p:txBody>
      </p:sp>
      <p:sp>
        <p:nvSpPr>
          <p:cNvPr id="13" name="テキスト ボックス 12">
            <a:extLst>
              <a:ext uri="{FF2B5EF4-FFF2-40B4-BE49-F238E27FC236}">
                <a16:creationId xmlns:a16="http://schemas.microsoft.com/office/drawing/2014/main" id="{7CCBF2BD-A5D7-C25F-747A-495610EE464E}"/>
              </a:ext>
            </a:extLst>
          </p:cNvPr>
          <p:cNvSpPr txBox="1"/>
          <p:nvPr/>
        </p:nvSpPr>
        <p:spPr>
          <a:xfrm>
            <a:off x="174196" y="57615"/>
            <a:ext cx="3844322" cy="630942"/>
          </a:xfrm>
          <a:prstGeom prst="rect">
            <a:avLst/>
          </a:prstGeom>
          <a:noFill/>
        </p:spPr>
        <p:txBody>
          <a:bodyPr wrap="none" rtlCol="0">
            <a:spAutoFit/>
          </a:bodyPr>
          <a:lstStyle/>
          <a:p>
            <a:r>
              <a:rPr kumimoji="1" lang="ja-JP" altLang="en-US" sz="3500" dirty="0">
                <a:solidFill>
                  <a:schemeClr val="bg1"/>
                </a:solidFill>
                <a:latin typeface="HGP創英角ｺﾞｼｯｸUB" panose="020B0900000000000000" pitchFamily="50" charset="-128"/>
                <a:ea typeface="HGP創英角ｺﾞｼｯｸUB" panose="020B0900000000000000" pitchFamily="50" charset="-128"/>
              </a:rPr>
              <a:t>よう壁工・斜面対策</a:t>
            </a:r>
          </a:p>
        </p:txBody>
      </p:sp>
      <p:sp>
        <p:nvSpPr>
          <p:cNvPr id="14" name="テキスト ボックス 13">
            <a:extLst>
              <a:ext uri="{FF2B5EF4-FFF2-40B4-BE49-F238E27FC236}">
                <a16:creationId xmlns:a16="http://schemas.microsoft.com/office/drawing/2014/main" id="{4CEA8220-9381-3CF2-A925-816D785AC0D0}"/>
              </a:ext>
            </a:extLst>
          </p:cNvPr>
          <p:cNvSpPr txBox="1"/>
          <p:nvPr/>
        </p:nvSpPr>
        <p:spPr>
          <a:xfrm>
            <a:off x="1086465" y="6952"/>
            <a:ext cx="334169" cy="169277"/>
          </a:xfrm>
          <a:prstGeom prst="rect">
            <a:avLst/>
          </a:prstGeom>
          <a:noFill/>
        </p:spPr>
        <p:txBody>
          <a:bodyPr wrap="square" lIns="0" tIns="0" rIns="0" bIns="0" rtlCol="0" anchor="ctr" anchorCtr="0">
            <a:spAutoFit/>
          </a:bodyPr>
          <a:lstStyle/>
          <a:p>
            <a:pPr algn="dist"/>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rPr>
              <a:t>へき</a:t>
            </a:r>
          </a:p>
        </p:txBody>
      </p:sp>
      <p:sp>
        <p:nvSpPr>
          <p:cNvPr id="15" name="テキスト ボックス 14">
            <a:extLst>
              <a:ext uri="{FF2B5EF4-FFF2-40B4-BE49-F238E27FC236}">
                <a16:creationId xmlns:a16="http://schemas.microsoft.com/office/drawing/2014/main" id="{6344C883-E0BB-A40B-A50F-B83ADEE8DE5A}"/>
              </a:ext>
            </a:extLst>
          </p:cNvPr>
          <p:cNvSpPr txBox="1"/>
          <p:nvPr/>
        </p:nvSpPr>
        <p:spPr>
          <a:xfrm>
            <a:off x="2237620" y="6952"/>
            <a:ext cx="683380" cy="169277"/>
          </a:xfrm>
          <a:prstGeom prst="rect">
            <a:avLst/>
          </a:prstGeom>
          <a:noFill/>
        </p:spPr>
        <p:txBody>
          <a:bodyPr wrap="square" lIns="0" tIns="0" rIns="0" bIns="0" rtlCol="0" anchor="ctr" anchorCtr="0">
            <a:spAutoFit/>
          </a:bodyPr>
          <a:lstStyle/>
          <a:p>
            <a:pPr algn="dist"/>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rPr>
              <a:t>しゃ　めん</a:t>
            </a:r>
          </a:p>
        </p:txBody>
      </p:sp>
      <p:grpSp>
        <p:nvGrpSpPr>
          <p:cNvPr id="22" name="グループ化 21">
            <a:extLst>
              <a:ext uri="{FF2B5EF4-FFF2-40B4-BE49-F238E27FC236}">
                <a16:creationId xmlns:a16="http://schemas.microsoft.com/office/drawing/2014/main" id="{CEA8A273-E79B-AF0E-E1FF-138F668030F9}"/>
              </a:ext>
            </a:extLst>
          </p:cNvPr>
          <p:cNvGrpSpPr/>
          <p:nvPr/>
        </p:nvGrpSpPr>
        <p:grpSpPr>
          <a:xfrm>
            <a:off x="4572000" y="2270450"/>
            <a:ext cx="4374552" cy="1786869"/>
            <a:chOff x="576263" y="5305819"/>
            <a:chExt cx="4374552" cy="1786869"/>
          </a:xfrm>
        </p:grpSpPr>
        <p:sp>
          <p:nvSpPr>
            <p:cNvPr id="23" name="四角形: 角を丸くする 22">
              <a:extLst>
                <a:ext uri="{FF2B5EF4-FFF2-40B4-BE49-F238E27FC236}">
                  <a16:creationId xmlns:a16="http://schemas.microsoft.com/office/drawing/2014/main" id="{B4033451-3D46-3453-69FD-513982AB1AE6}"/>
                </a:ext>
              </a:extLst>
            </p:cNvPr>
            <p:cNvSpPr/>
            <p:nvPr/>
          </p:nvSpPr>
          <p:spPr>
            <a:xfrm>
              <a:off x="576263" y="5305819"/>
              <a:ext cx="4374552" cy="130162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二等辺三角形 23">
              <a:extLst>
                <a:ext uri="{FF2B5EF4-FFF2-40B4-BE49-F238E27FC236}">
                  <a16:creationId xmlns:a16="http://schemas.microsoft.com/office/drawing/2014/main" id="{1E913578-4E99-FA49-684F-758DCA05FC83}"/>
                </a:ext>
              </a:extLst>
            </p:cNvPr>
            <p:cNvSpPr/>
            <p:nvPr/>
          </p:nvSpPr>
          <p:spPr>
            <a:xfrm rot="12269787">
              <a:off x="3022626" y="6471871"/>
              <a:ext cx="258042" cy="62081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E41CACFE-85A4-B7FB-6211-A99BBBD71592}"/>
                </a:ext>
              </a:extLst>
            </p:cNvPr>
            <p:cNvSpPr txBox="1"/>
            <p:nvPr/>
          </p:nvSpPr>
          <p:spPr>
            <a:xfrm>
              <a:off x="636245" y="5407840"/>
              <a:ext cx="4314570" cy="1126783"/>
            </a:xfrm>
            <a:prstGeom prst="rect">
              <a:avLst/>
            </a:prstGeom>
            <a:noFill/>
          </p:spPr>
          <p:txBody>
            <a:bodyPr wrap="square" rtlCol="0">
              <a:spAutoFit/>
            </a:bodyPr>
            <a:lstStyle/>
            <a:p>
              <a:pPr>
                <a:lnSpc>
                  <a:spcPct val="120000"/>
                </a:lnSpc>
              </a:pPr>
              <a:r>
                <a:rPr kumimoji="1" lang="ja-JP" altLang="en-US" sz="3000" dirty="0">
                  <a:solidFill>
                    <a:srgbClr val="663300"/>
                  </a:solidFill>
                  <a:latin typeface="HGP創英角ｺﾞｼｯｸUB" panose="020B0900000000000000" pitchFamily="50" charset="-128"/>
                  <a:ea typeface="HGP創英角ｺﾞｼｯｸUB" panose="020B0900000000000000" pitchFamily="50" charset="-128"/>
                </a:rPr>
                <a:t>ドローンでどんな場所かを</a:t>
              </a:r>
              <a:endParaRPr kumimoji="1" lang="en-US" altLang="ja-JP" sz="3000" dirty="0">
                <a:solidFill>
                  <a:srgbClr val="663300"/>
                </a:solidFill>
                <a:latin typeface="HGP創英角ｺﾞｼｯｸUB" panose="020B0900000000000000" pitchFamily="50" charset="-128"/>
                <a:ea typeface="HGP創英角ｺﾞｼｯｸUB" panose="020B0900000000000000" pitchFamily="50" charset="-128"/>
              </a:endParaRPr>
            </a:p>
            <a:p>
              <a:pPr>
                <a:lnSpc>
                  <a:spcPct val="120000"/>
                </a:lnSpc>
              </a:pPr>
              <a:r>
                <a:rPr kumimoji="1" lang="ja-JP" altLang="en-US" sz="3000" dirty="0">
                  <a:solidFill>
                    <a:srgbClr val="663300"/>
                  </a:solidFill>
                  <a:latin typeface="HGP創英角ｺﾞｼｯｸUB" panose="020B0900000000000000" pitchFamily="50" charset="-128"/>
                  <a:ea typeface="HGP創英角ｺﾞｼｯｸUB" panose="020B0900000000000000" pitchFamily="50" charset="-128"/>
                </a:rPr>
                <a:t>調査しています</a:t>
              </a:r>
            </a:p>
          </p:txBody>
        </p:sp>
        <p:sp>
          <p:nvSpPr>
            <p:cNvPr id="26" name="テキスト ボックス 25">
              <a:extLst>
                <a:ext uri="{FF2B5EF4-FFF2-40B4-BE49-F238E27FC236}">
                  <a16:creationId xmlns:a16="http://schemas.microsoft.com/office/drawing/2014/main" id="{3A94CD2F-0BB1-51B4-01B9-6C201E371CEB}"/>
                </a:ext>
              </a:extLst>
            </p:cNvPr>
            <p:cNvSpPr txBox="1"/>
            <p:nvPr/>
          </p:nvSpPr>
          <p:spPr>
            <a:xfrm>
              <a:off x="674494" y="5862707"/>
              <a:ext cx="792000" cy="268471"/>
            </a:xfrm>
            <a:prstGeom prst="rect">
              <a:avLst/>
            </a:prstGeom>
            <a:noFill/>
          </p:spPr>
          <p:txBody>
            <a:bodyPr wrap="square" rtlCol="0">
              <a:spAutoFit/>
            </a:bodyPr>
            <a:lstStyle/>
            <a:p>
              <a:pPr algn="just">
                <a:lnSpc>
                  <a:spcPct val="120000"/>
                </a:lnSpc>
              </a:pPr>
              <a:r>
                <a:rPr kumimoji="1" lang="ja-JP" altLang="en-US" sz="1100" dirty="0">
                  <a:solidFill>
                    <a:srgbClr val="663300"/>
                  </a:solidFill>
                  <a:latin typeface="HGP創英角ｺﾞｼｯｸUB" panose="020B0900000000000000" pitchFamily="50" charset="-128"/>
                  <a:ea typeface="HGP創英角ｺﾞｼｯｸUB" panose="020B0900000000000000" pitchFamily="50" charset="-128"/>
                </a:rPr>
                <a:t>ちょう　 さ</a:t>
              </a:r>
            </a:p>
          </p:txBody>
        </p:sp>
      </p:grpSp>
      <p:grpSp>
        <p:nvGrpSpPr>
          <p:cNvPr id="16" name="グループ化 15">
            <a:extLst>
              <a:ext uri="{FF2B5EF4-FFF2-40B4-BE49-F238E27FC236}">
                <a16:creationId xmlns:a16="http://schemas.microsoft.com/office/drawing/2014/main" id="{31D03916-2013-70A3-B6AF-DB48CA218D45}"/>
              </a:ext>
            </a:extLst>
          </p:cNvPr>
          <p:cNvGrpSpPr/>
          <p:nvPr/>
        </p:nvGrpSpPr>
        <p:grpSpPr>
          <a:xfrm>
            <a:off x="6463945" y="-52345"/>
            <a:ext cx="2584450" cy="1792245"/>
            <a:chOff x="6463945" y="-52345"/>
            <a:chExt cx="2584450" cy="1792245"/>
          </a:xfrm>
        </p:grpSpPr>
        <p:sp>
          <p:nvSpPr>
            <p:cNvPr id="17" name="正方形/長方形 16">
              <a:extLst>
                <a:ext uri="{FF2B5EF4-FFF2-40B4-BE49-F238E27FC236}">
                  <a16:creationId xmlns:a16="http://schemas.microsoft.com/office/drawing/2014/main" id="{D9FB7189-B7A9-C343-7516-2CB8B2EC1F94}"/>
                </a:ext>
              </a:extLst>
            </p:cNvPr>
            <p:cNvSpPr/>
            <p:nvPr/>
          </p:nvSpPr>
          <p:spPr>
            <a:xfrm>
              <a:off x="6463945" y="0"/>
              <a:ext cx="2584450" cy="1739900"/>
            </a:xfrm>
            <a:prstGeom prst="rect">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A9BC69D5-16AE-9569-E249-D79D9DC153A4}"/>
                </a:ext>
              </a:extLst>
            </p:cNvPr>
            <p:cNvSpPr txBox="1"/>
            <p:nvPr/>
          </p:nvSpPr>
          <p:spPr>
            <a:xfrm>
              <a:off x="6542536" y="53340"/>
              <a:ext cx="2427268" cy="1680781"/>
            </a:xfrm>
            <a:prstGeom prst="rect">
              <a:avLst/>
            </a:prstGeom>
            <a:noFill/>
          </p:spPr>
          <p:txBody>
            <a:bodyPr wrap="none" rtlCol="0">
              <a:spAutoFit/>
            </a:bodyPr>
            <a:lstStyle/>
            <a:p>
              <a:pPr>
                <a:lnSpc>
                  <a:spcPct val="120000"/>
                </a:lnSpc>
              </a:pPr>
              <a:r>
                <a:rPr kumimoji="1" lang="ja-JP" altLang="en-US" sz="3000" dirty="0">
                  <a:solidFill>
                    <a:schemeClr val="bg1"/>
                  </a:solidFill>
                  <a:latin typeface="HGP創英角ｺﾞｼｯｸUB" panose="020B0900000000000000" pitchFamily="50" charset="-128"/>
                  <a:ea typeface="HGP創英角ｺﾞｼｯｸUB" panose="020B0900000000000000" pitchFamily="50" charset="-128"/>
                </a:rPr>
                <a:t>災害から</a:t>
              </a:r>
              <a:endParaRPr kumimoji="1" lang="en-US" altLang="ja-JP" sz="3000" dirty="0">
                <a:solidFill>
                  <a:schemeClr val="bg1"/>
                </a:solidFill>
                <a:latin typeface="HGP創英角ｺﾞｼｯｸUB" panose="020B0900000000000000" pitchFamily="50" charset="-128"/>
                <a:ea typeface="HGP創英角ｺﾞｼｯｸUB" panose="020B0900000000000000" pitchFamily="50" charset="-128"/>
              </a:endParaRPr>
            </a:p>
            <a:p>
              <a:pPr>
                <a:lnSpc>
                  <a:spcPct val="120000"/>
                </a:lnSpc>
              </a:pPr>
              <a:r>
                <a:rPr kumimoji="1" lang="ja-JP" altLang="en-US" sz="3000" dirty="0">
                  <a:solidFill>
                    <a:schemeClr val="bg1"/>
                  </a:solidFill>
                  <a:latin typeface="HGP創英角ｺﾞｼｯｸUB" panose="020B0900000000000000" pitchFamily="50" charset="-128"/>
                  <a:ea typeface="HGP創英角ｺﾞｼｯｸUB" panose="020B0900000000000000" pitchFamily="50" charset="-128"/>
                </a:rPr>
                <a:t>まちを守る</a:t>
              </a:r>
              <a:endParaRPr kumimoji="1" lang="en-US" altLang="ja-JP" sz="3000" dirty="0">
                <a:solidFill>
                  <a:schemeClr val="bg1"/>
                </a:solidFill>
                <a:latin typeface="HGP創英角ｺﾞｼｯｸUB" panose="020B0900000000000000" pitchFamily="50" charset="-128"/>
                <a:ea typeface="HGP創英角ｺﾞｼｯｸUB" panose="020B0900000000000000" pitchFamily="50" charset="-128"/>
              </a:endParaRPr>
            </a:p>
            <a:p>
              <a:pPr>
                <a:lnSpc>
                  <a:spcPct val="120000"/>
                </a:lnSpc>
              </a:pPr>
              <a:r>
                <a:rPr kumimoji="1" lang="ja-JP" altLang="en-US" sz="3000" dirty="0">
                  <a:solidFill>
                    <a:schemeClr val="bg1"/>
                  </a:solidFill>
                  <a:latin typeface="HGP創英角ｺﾞｼｯｸUB" panose="020B0900000000000000" pitchFamily="50" charset="-128"/>
                  <a:ea typeface="HGP創英角ｺﾞｼｯｸUB" panose="020B0900000000000000" pitchFamily="50" charset="-128"/>
                </a:rPr>
                <a:t>建設のお仕事</a:t>
              </a:r>
            </a:p>
          </p:txBody>
        </p:sp>
        <p:sp>
          <p:nvSpPr>
            <p:cNvPr id="19" name="テキスト ボックス 18">
              <a:extLst>
                <a:ext uri="{FF2B5EF4-FFF2-40B4-BE49-F238E27FC236}">
                  <a16:creationId xmlns:a16="http://schemas.microsoft.com/office/drawing/2014/main" id="{B086281A-962A-6535-4943-24BAFC7D7404}"/>
                </a:ext>
              </a:extLst>
            </p:cNvPr>
            <p:cNvSpPr txBox="1"/>
            <p:nvPr/>
          </p:nvSpPr>
          <p:spPr>
            <a:xfrm>
              <a:off x="6596724" y="-52345"/>
              <a:ext cx="788999" cy="268471"/>
            </a:xfrm>
            <a:prstGeom prst="rect">
              <a:avLst/>
            </a:prstGeom>
            <a:noFill/>
          </p:spPr>
          <p:txBody>
            <a:bodyPr wrap="none" rtlCol="0">
              <a:spAutoFit/>
            </a:bodyPr>
            <a:lstStyle/>
            <a:p>
              <a:pPr algn="just">
                <a:lnSpc>
                  <a:spcPct val="120000"/>
                </a:lnSpc>
              </a:pPr>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rPr>
                <a:t>さい　がい</a:t>
              </a:r>
            </a:p>
          </p:txBody>
        </p:sp>
        <p:sp>
          <p:nvSpPr>
            <p:cNvPr id="20" name="テキスト ボックス 19">
              <a:extLst>
                <a:ext uri="{FF2B5EF4-FFF2-40B4-BE49-F238E27FC236}">
                  <a16:creationId xmlns:a16="http://schemas.microsoft.com/office/drawing/2014/main" id="{94412EDB-DE99-FB23-CF91-AAC2841C86FD}"/>
                </a:ext>
              </a:extLst>
            </p:cNvPr>
            <p:cNvSpPr txBox="1"/>
            <p:nvPr/>
          </p:nvSpPr>
          <p:spPr>
            <a:xfrm>
              <a:off x="6610349" y="1060256"/>
              <a:ext cx="788999" cy="268471"/>
            </a:xfrm>
            <a:prstGeom prst="rect">
              <a:avLst/>
            </a:prstGeom>
            <a:noFill/>
          </p:spPr>
          <p:txBody>
            <a:bodyPr wrap="none" rtlCol="0">
              <a:spAutoFit/>
            </a:bodyPr>
            <a:lstStyle/>
            <a:p>
              <a:pPr algn="just">
                <a:lnSpc>
                  <a:spcPct val="120000"/>
                </a:lnSpc>
              </a:pPr>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rPr>
                <a:t>けん　せつ</a:t>
              </a:r>
            </a:p>
          </p:txBody>
        </p:sp>
        <p:sp>
          <p:nvSpPr>
            <p:cNvPr id="21" name="テキスト ボックス 20">
              <a:extLst>
                <a:ext uri="{FF2B5EF4-FFF2-40B4-BE49-F238E27FC236}">
                  <a16:creationId xmlns:a16="http://schemas.microsoft.com/office/drawing/2014/main" id="{E947D04D-2060-2FCC-EBC5-A7FA1D15CF57}"/>
                </a:ext>
              </a:extLst>
            </p:cNvPr>
            <p:cNvSpPr txBox="1"/>
            <p:nvPr/>
          </p:nvSpPr>
          <p:spPr>
            <a:xfrm>
              <a:off x="8154172" y="1041935"/>
              <a:ext cx="716863" cy="268471"/>
            </a:xfrm>
            <a:prstGeom prst="rect">
              <a:avLst/>
            </a:prstGeom>
            <a:noFill/>
          </p:spPr>
          <p:txBody>
            <a:bodyPr wrap="none" rtlCol="0">
              <a:spAutoFit/>
            </a:bodyPr>
            <a:lstStyle/>
            <a:p>
              <a:pPr algn="just">
                <a:lnSpc>
                  <a:spcPct val="120000"/>
                </a:lnSpc>
              </a:pPr>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rPr>
                <a:t>し　　ごと</a:t>
              </a:r>
            </a:p>
          </p:txBody>
        </p:sp>
        <p:grpSp>
          <p:nvGrpSpPr>
            <p:cNvPr id="27" name="グループ化 26">
              <a:extLst>
                <a:ext uri="{FF2B5EF4-FFF2-40B4-BE49-F238E27FC236}">
                  <a16:creationId xmlns:a16="http://schemas.microsoft.com/office/drawing/2014/main" id="{275ECD4C-2F80-BAC1-E6AA-5B1CD43438CF}"/>
                </a:ext>
              </a:extLst>
            </p:cNvPr>
            <p:cNvGrpSpPr/>
            <p:nvPr/>
          </p:nvGrpSpPr>
          <p:grpSpPr>
            <a:xfrm>
              <a:off x="8154172" y="40455"/>
              <a:ext cx="854827" cy="854827"/>
              <a:chOff x="9157578" y="1531500"/>
              <a:chExt cx="728663" cy="728663"/>
            </a:xfrm>
          </p:grpSpPr>
          <p:pic>
            <p:nvPicPr>
              <p:cNvPr id="28" name="グラフィックス 27" descr="建設作業員男性 単色塗りつぶし">
                <a:extLst>
                  <a:ext uri="{FF2B5EF4-FFF2-40B4-BE49-F238E27FC236}">
                    <a16:creationId xmlns:a16="http://schemas.microsoft.com/office/drawing/2014/main" id="{DBAF3EF1-C3B9-EABF-AD3C-CD501AF154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63478" y="1537400"/>
                <a:ext cx="716863" cy="716863"/>
              </a:xfrm>
              <a:prstGeom prst="rect">
                <a:avLst/>
              </a:prstGeom>
            </p:spPr>
          </p:pic>
          <p:sp>
            <p:nvSpPr>
              <p:cNvPr id="29" name="楕円 28">
                <a:extLst>
                  <a:ext uri="{FF2B5EF4-FFF2-40B4-BE49-F238E27FC236}">
                    <a16:creationId xmlns:a16="http://schemas.microsoft.com/office/drawing/2014/main" id="{EE9CFB16-8F7D-AB32-D930-5B29C54E77E5}"/>
                  </a:ext>
                </a:extLst>
              </p:cNvPr>
              <p:cNvSpPr/>
              <p:nvPr/>
            </p:nvSpPr>
            <p:spPr>
              <a:xfrm>
                <a:off x="9157578" y="1531500"/>
                <a:ext cx="728663" cy="72866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Tree>
    <p:extLst>
      <p:ext uri="{BB962C8B-B14F-4D97-AF65-F5344CB8AC3E}">
        <p14:creationId xmlns:p14="http://schemas.microsoft.com/office/powerpoint/2010/main" val="2494196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up)">
                                      <p:cBhvr>
                                        <p:cTn id="1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8A37CB4A-C585-41A5-880A-F90BE952FDA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453617" y="997809"/>
            <a:ext cx="8298224" cy="5477539"/>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t>41</a:t>
            </a:fld>
            <a:endParaRPr kumimoji="1" lang="ja-JP" altLang="en-US"/>
          </a:p>
        </p:txBody>
      </p:sp>
      <p:sp>
        <p:nvSpPr>
          <p:cNvPr id="19" name="テキスト ボックス 18"/>
          <p:cNvSpPr txBox="1"/>
          <p:nvPr/>
        </p:nvSpPr>
        <p:spPr>
          <a:xfrm>
            <a:off x="6423960" y="6214922"/>
            <a:ext cx="2327881" cy="215444"/>
          </a:xfrm>
          <a:prstGeom prst="rect">
            <a:avLst/>
          </a:prstGeom>
          <a:noFill/>
        </p:spPr>
        <p:txBody>
          <a:bodyPr wrap="none" rtlCol="0">
            <a:spAutoFit/>
          </a:bodyPr>
          <a:lstStyle/>
          <a:p>
            <a:r>
              <a:rPr kumimoji="1" lang="ja-JP" altLang="en-US" sz="8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令和元年</a:t>
            </a:r>
            <a:r>
              <a:rPr kumimoji="1" lang="en-US" altLang="zh-TW" sz="8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(20</a:t>
            </a:r>
            <a:r>
              <a:rPr kumimoji="1" lang="en-US" altLang="ja-JP" sz="8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19</a:t>
            </a:r>
            <a:r>
              <a:rPr kumimoji="1" lang="zh-TW" altLang="en-US" sz="8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年</a:t>
            </a:r>
            <a:r>
              <a:rPr kumimoji="1" lang="en-US" altLang="zh-TW" sz="8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a:t>
            </a:r>
            <a:r>
              <a:rPr kumimoji="1" lang="ja-JP" altLang="en-US" sz="8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東日本台風　群馬県桐生市</a:t>
            </a:r>
          </a:p>
        </p:txBody>
      </p:sp>
      <p:sp>
        <p:nvSpPr>
          <p:cNvPr id="20" name="正方形/長方形 19"/>
          <p:cNvSpPr/>
          <p:nvPr/>
        </p:nvSpPr>
        <p:spPr>
          <a:xfrm>
            <a:off x="7904978" y="6582169"/>
            <a:ext cx="800219" cy="215444"/>
          </a:xfrm>
          <a:prstGeom prst="rect">
            <a:avLst/>
          </a:prstGeom>
        </p:spPr>
        <p:txBody>
          <a:bodyPr wrap="none">
            <a:spAutoFit/>
          </a:bodyPr>
          <a:lstStyle/>
          <a:p>
            <a:pPr algn="r"/>
            <a:r>
              <a:rPr lang="ja-JP" altLang="en-US" sz="800" dirty="0">
                <a:latin typeface="MS PGothic" panose="020B0600070205080204" pitchFamily="50" charset="-128"/>
                <a:ea typeface="MS PGothic" panose="020B0600070205080204" pitchFamily="50" charset="-128"/>
              </a:rPr>
              <a:t>写真｜群馬県</a:t>
            </a:r>
            <a:endParaRPr lang="en-US" altLang="ja-JP" sz="800" dirty="0">
              <a:latin typeface="MS PGothic" panose="020B0600070205080204" pitchFamily="50" charset="-128"/>
              <a:ea typeface="MS PGothic" panose="020B0600070205080204" pitchFamily="50" charset="-128"/>
            </a:endParaRPr>
          </a:p>
        </p:txBody>
      </p:sp>
      <p:grpSp>
        <p:nvGrpSpPr>
          <p:cNvPr id="4" name="グループ化 3">
            <a:extLst>
              <a:ext uri="{FF2B5EF4-FFF2-40B4-BE49-F238E27FC236}">
                <a16:creationId xmlns:a16="http://schemas.microsoft.com/office/drawing/2014/main" id="{C069A8EC-505D-BA64-A961-7F11DA1451D3}"/>
              </a:ext>
            </a:extLst>
          </p:cNvPr>
          <p:cNvGrpSpPr/>
          <p:nvPr/>
        </p:nvGrpSpPr>
        <p:grpSpPr>
          <a:xfrm>
            <a:off x="0" y="2223237"/>
            <a:ext cx="9144000" cy="2661899"/>
            <a:chOff x="0" y="1564111"/>
            <a:chExt cx="9144000" cy="2661899"/>
          </a:xfrm>
        </p:grpSpPr>
        <p:sp>
          <p:nvSpPr>
            <p:cNvPr id="5" name="正方形/長方形 4">
              <a:extLst>
                <a:ext uri="{FF2B5EF4-FFF2-40B4-BE49-F238E27FC236}">
                  <a16:creationId xmlns:a16="http://schemas.microsoft.com/office/drawing/2014/main" id="{3B160D3D-53AB-C61C-63DE-370F45029690}"/>
                </a:ext>
              </a:extLst>
            </p:cNvPr>
            <p:cNvSpPr/>
            <p:nvPr/>
          </p:nvSpPr>
          <p:spPr>
            <a:xfrm>
              <a:off x="2088292" y="1564111"/>
              <a:ext cx="4967417" cy="2661899"/>
            </a:xfrm>
            <a:prstGeom prst="rect">
              <a:avLst/>
            </a:prstGeom>
            <a:solidFill>
              <a:srgbClr val="B52F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3B4FAC19-D7B0-C0E3-4DC7-0B51AD835893}"/>
                </a:ext>
              </a:extLst>
            </p:cNvPr>
            <p:cNvSpPr txBox="1"/>
            <p:nvPr/>
          </p:nvSpPr>
          <p:spPr>
            <a:xfrm>
              <a:off x="0" y="2559453"/>
              <a:ext cx="9144000" cy="1525418"/>
            </a:xfrm>
            <a:prstGeom prst="rect">
              <a:avLst/>
            </a:prstGeom>
            <a:noFill/>
          </p:spPr>
          <p:txBody>
            <a:bodyPr wrap="square" rtlCol="0">
              <a:spAutoFit/>
            </a:bodyPr>
            <a:lstStyle/>
            <a:p>
              <a:pPr algn="ctr">
                <a:lnSpc>
                  <a:spcPts val="6000"/>
                </a:lnSpc>
              </a:pPr>
              <a:r>
                <a:rPr kumimoji="1" lang="ja-JP" altLang="en-US" sz="4000" dirty="0">
                  <a:solidFill>
                    <a:schemeClr val="bg1"/>
                  </a:solidFill>
                  <a:effectLst/>
                  <a:latin typeface="HGP創英角ｺﾞｼｯｸUB" panose="020B0900000000000000" pitchFamily="50" charset="-128"/>
                  <a:ea typeface="HGP創英角ｺﾞｼｯｸUB" panose="020B0900000000000000" pitchFamily="50" charset="-128"/>
                </a:rPr>
                <a:t>対策を超える災害</a:t>
              </a:r>
              <a:r>
                <a:rPr kumimoji="1" lang="ja-JP" altLang="en-US" sz="4000" dirty="0">
                  <a:solidFill>
                    <a:schemeClr val="bg1"/>
                  </a:solidFill>
                  <a:latin typeface="HGP創英角ｺﾞｼｯｸUB" panose="020B0900000000000000" pitchFamily="50" charset="-128"/>
                  <a:ea typeface="HGP創英角ｺﾞｼｯｸUB" panose="020B0900000000000000" pitchFamily="50" charset="-128"/>
                </a:rPr>
                <a:t>が</a:t>
              </a:r>
              <a:endParaRPr kumimoji="1" lang="en-US" altLang="ja-JP" sz="4000" dirty="0">
                <a:solidFill>
                  <a:schemeClr val="bg1"/>
                </a:solidFill>
                <a:effectLst/>
                <a:latin typeface="HGP創英角ｺﾞｼｯｸUB" panose="020B0900000000000000" pitchFamily="50" charset="-128"/>
                <a:ea typeface="HGP創英角ｺﾞｼｯｸUB" panose="020B0900000000000000" pitchFamily="50" charset="-128"/>
              </a:endParaRPr>
            </a:p>
            <a:p>
              <a:pPr algn="ctr">
                <a:lnSpc>
                  <a:spcPts val="6000"/>
                </a:lnSpc>
              </a:pPr>
              <a:r>
                <a:rPr kumimoji="1" lang="ja-JP" altLang="en-US" sz="4000" dirty="0">
                  <a:solidFill>
                    <a:schemeClr val="bg1"/>
                  </a:solidFill>
                  <a:latin typeface="HGP創英角ｺﾞｼｯｸUB" panose="020B0900000000000000" pitchFamily="50" charset="-128"/>
                  <a:ea typeface="HGP創英角ｺﾞｼｯｸUB" panose="020B0900000000000000" pitchFamily="50" charset="-128"/>
                </a:rPr>
                <a:t>起きることもあり</a:t>
              </a:r>
              <a:r>
                <a:rPr kumimoji="1" lang="ja-JP" altLang="en-US" sz="4000" dirty="0">
                  <a:solidFill>
                    <a:schemeClr val="bg1"/>
                  </a:solidFill>
                  <a:effectLst/>
                  <a:latin typeface="HGP創英角ｺﾞｼｯｸUB" panose="020B0900000000000000" pitchFamily="50" charset="-128"/>
                  <a:ea typeface="HGP創英角ｺﾞｼｯｸUB" panose="020B0900000000000000" pitchFamily="50" charset="-128"/>
                </a:rPr>
                <a:t>ます</a:t>
              </a:r>
              <a:r>
                <a:rPr kumimoji="1" lang="ja-JP" altLang="en-US" sz="4000" dirty="0">
                  <a:solidFill>
                    <a:schemeClr val="bg1"/>
                  </a:solidFill>
                  <a:latin typeface="HGP創英角ｺﾞｼｯｸUB" panose="020B0900000000000000" pitchFamily="50" charset="-128"/>
                  <a:ea typeface="HGP創英角ｺﾞｼｯｸUB" panose="020B0900000000000000" pitchFamily="50" charset="-128"/>
                </a:rPr>
                <a:t>。</a:t>
              </a:r>
              <a:endParaRPr kumimoji="1" lang="en-US" altLang="ja-JP" sz="4000" dirty="0">
                <a:solidFill>
                  <a:schemeClr val="bg1"/>
                </a:solidFill>
                <a:effectLst/>
                <a:latin typeface="HGP創英角ｺﾞｼｯｸUB" panose="020B0900000000000000" pitchFamily="50" charset="-128"/>
                <a:ea typeface="HGP創英角ｺﾞｼｯｸUB" panose="020B0900000000000000" pitchFamily="50" charset="-128"/>
              </a:endParaRPr>
            </a:p>
          </p:txBody>
        </p:sp>
        <p:grpSp>
          <p:nvGrpSpPr>
            <p:cNvPr id="7" name="グループ化 6">
              <a:extLst>
                <a:ext uri="{FF2B5EF4-FFF2-40B4-BE49-F238E27FC236}">
                  <a16:creationId xmlns:a16="http://schemas.microsoft.com/office/drawing/2014/main" id="{AF74C8CE-DD8F-9C36-BDE6-4BF7ADF1AF5D}"/>
                </a:ext>
              </a:extLst>
            </p:cNvPr>
            <p:cNvGrpSpPr/>
            <p:nvPr/>
          </p:nvGrpSpPr>
          <p:grpSpPr>
            <a:xfrm>
              <a:off x="4216577" y="1684226"/>
              <a:ext cx="710844" cy="646351"/>
              <a:chOff x="1392261" y="4263085"/>
              <a:chExt cx="1296333" cy="1178720"/>
            </a:xfrm>
          </p:grpSpPr>
          <p:sp>
            <p:nvSpPr>
              <p:cNvPr id="15" name="フローチャート: 抜出し 14">
                <a:extLst>
                  <a:ext uri="{FF2B5EF4-FFF2-40B4-BE49-F238E27FC236}">
                    <a16:creationId xmlns:a16="http://schemas.microsoft.com/office/drawing/2014/main" id="{3AD70881-88EA-32BF-D963-309E21BD036A}"/>
                  </a:ext>
                </a:extLst>
              </p:cNvPr>
              <p:cNvSpPr/>
              <p:nvPr/>
            </p:nvSpPr>
            <p:spPr>
              <a:xfrm>
                <a:off x="1392261" y="4263085"/>
                <a:ext cx="1296333" cy="1178720"/>
              </a:xfrm>
              <a:prstGeom prst="flowChartExtract">
                <a:avLst/>
              </a:prstGeom>
              <a:solidFill>
                <a:srgbClr val="B52F25"/>
              </a:solidFill>
              <a:ln w="38100" cap="flat">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6" name="グループ化 15">
                <a:extLst>
                  <a:ext uri="{FF2B5EF4-FFF2-40B4-BE49-F238E27FC236}">
                    <a16:creationId xmlns:a16="http://schemas.microsoft.com/office/drawing/2014/main" id="{24DFB445-7358-CEF4-1CD4-CC43EC626976}"/>
                  </a:ext>
                </a:extLst>
              </p:cNvPr>
              <p:cNvGrpSpPr/>
              <p:nvPr/>
            </p:nvGrpSpPr>
            <p:grpSpPr>
              <a:xfrm>
                <a:off x="1956367" y="4626379"/>
                <a:ext cx="168121" cy="672741"/>
                <a:chOff x="3524238" y="3430384"/>
                <a:chExt cx="168121" cy="672741"/>
              </a:xfrm>
            </p:grpSpPr>
            <p:sp>
              <p:nvSpPr>
                <p:cNvPr id="17" name="台形 16">
                  <a:extLst>
                    <a:ext uri="{FF2B5EF4-FFF2-40B4-BE49-F238E27FC236}">
                      <a16:creationId xmlns:a16="http://schemas.microsoft.com/office/drawing/2014/main" id="{3BE6B89F-4A0D-E614-9993-C2D8803BE71B}"/>
                    </a:ext>
                  </a:extLst>
                </p:cNvPr>
                <p:cNvSpPr/>
                <p:nvPr/>
              </p:nvSpPr>
              <p:spPr>
                <a:xfrm flipV="1">
                  <a:off x="3524238" y="3430384"/>
                  <a:ext cx="168121" cy="529476"/>
                </a:xfrm>
                <a:prstGeom prst="trapezoid">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6DAF5D9B-D067-1B89-5037-0573C6C32D11}"/>
                    </a:ext>
                  </a:extLst>
                </p:cNvPr>
                <p:cNvSpPr/>
                <p:nvPr/>
              </p:nvSpPr>
              <p:spPr>
                <a:xfrm>
                  <a:off x="3566390" y="4019305"/>
                  <a:ext cx="83821" cy="83820"/>
                </a:xfrm>
                <a:prstGeom prst="rect">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8" name="テキスト ボックス 7">
              <a:extLst>
                <a:ext uri="{FF2B5EF4-FFF2-40B4-BE49-F238E27FC236}">
                  <a16:creationId xmlns:a16="http://schemas.microsoft.com/office/drawing/2014/main" id="{9FC74247-1892-BFAC-405B-B58899A292F1}"/>
                </a:ext>
              </a:extLst>
            </p:cNvPr>
            <p:cNvSpPr txBox="1"/>
            <p:nvPr/>
          </p:nvSpPr>
          <p:spPr>
            <a:xfrm>
              <a:off x="2464222" y="2562441"/>
              <a:ext cx="946149" cy="169277"/>
            </a:xfrm>
            <a:prstGeom prst="rect">
              <a:avLst/>
            </a:prstGeom>
            <a:noFill/>
          </p:spPr>
          <p:txBody>
            <a:bodyPr wrap="square" lIns="0" tIns="0" rIns="0" bIns="0" rtlCol="0" anchor="ctr" anchorCtr="0">
              <a:spAutoFit/>
            </a:bodyPr>
            <a:lstStyle/>
            <a:p>
              <a:pPr algn="dist"/>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rPr>
                <a:t>たいさく</a:t>
              </a:r>
            </a:p>
          </p:txBody>
        </p:sp>
        <p:sp>
          <p:nvSpPr>
            <p:cNvPr id="9" name="テキスト ボックス 8">
              <a:extLst>
                <a:ext uri="{FF2B5EF4-FFF2-40B4-BE49-F238E27FC236}">
                  <a16:creationId xmlns:a16="http://schemas.microsoft.com/office/drawing/2014/main" id="{0F87CFE3-B838-16C8-401D-B313D2AD8D7D}"/>
                </a:ext>
              </a:extLst>
            </p:cNvPr>
            <p:cNvSpPr txBox="1"/>
            <p:nvPr/>
          </p:nvSpPr>
          <p:spPr>
            <a:xfrm>
              <a:off x="5271357" y="2562441"/>
              <a:ext cx="946149" cy="169277"/>
            </a:xfrm>
            <a:prstGeom prst="rect">
              <a:avLst/>
            </a:prstGeom>
            <a:noFill/>
          </p:spPr>
          <p:txBody>
            <a:bodyPr wrap="square" lIns="0" tIns="0" rIns="0" bIns="0" rtlCol="0" anchor="ctr" anchorCtr="0">
              <a:spAutoFit/>
            </a:bodyPr>
            <a:lstStyle/>
            <a:p>
              <a:pPr algn="dist"/>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rPr>
                <a:t>さいがい</a:t>
              </a:r>
            </a:p>
          </p:txBody>
        </p:sp>
        <p:sp>
          <p:nvSpPr>
            <p:cNvPr id="14" name="テキスト ボックス 13">
              <a:extLst>
                <a:ext uri="{FF2B5EF4-FFF2-40B4-BE49-F238E27FC236}">
                  <a16:creationId xmlns:a16="http://schemas.microsoft.com/office/drawing/2014/main" id="{D1B25FFA-6146-2994-DD42-973365E8A5AB}"/>
                </a:ext>
              </a:extLst>
            </p:cNvPr>
            <p:cNvSpPr txBox="1"/>
            <p:nvPr/>
          </p:nvSpPr>
          <p:spPr>
            <a:xfrm>
              <a:off x="3901177" y="2562441"/>
              <a:ext cx="385074" cy="169277"/>
            </a:xfrm>
            <a:prstGeom prst="rect">
              <a:avLst/>
            </a:prstGeom>
            <a:noFill/>
          </p:spPr>
          <p:txBody>
            <a:bodyPr wrap="square" lIns="0" tIns="0" rIns="0" bIns="0" rtlCol="0" anchor="ctr" anchorCtr="0">
              <a:spAutoFit/>
            </a:bodyPr>
            <a:lstStyle/>
            <a:p>
              <a:pPr algn="dist"/>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rPr>
                <a:t>こ</a:t>
              </a:r>
            </a:p>
          </p:txBody>
        </p:sp>
      </p:grpSp>
      <p:grpSp>
        <p:nvGrpSpPr>
          <p:cNvPr id="12" name="グループ化 11">
            <a:extLst>
              <a:ext uri="{FF2B5EF4-FFF2-40B4-BE49-F238E27FC236}">
                <a16:creationId xmlns:a16="http://schemas.microsoft.com/office/drawing/2014/main" id="{0E566662-8F1C-3FAA-B5CF-8284CBD99B7D}"/>
              </a:ext>
            </a:extLst>
          </p:cNvPr>
          <p:cNvGrpSpPr/>
          <p:nvPr/>
        </p:nvGrpSpPr>
        <p:grpSpPr>
          <a:xfrm>
            <a:off x="264281" y="81270"/>
            <a:ext cx="8359913" cy="812181"/>
            <a:chOff x="264281" y="81270"/>
            <a:chExt cx="8359913" cy="812181"/>
          </a:xfrm>
        </p:grpSpPr>
        <p:grpSp>
          <p:nvGrpSpPr>
            <p:cNvPr id="21" name="グループ化 20">
              <a:extLst>
                <a:ext uri="{FF2B5EF4-FFF2-40B4-BE49-F238E27FC236}">
                  <a16:creationId xmlns:a16="http://schemas.microsoft.com/office/drawing/2014/main" id="{5D88265D-1DAF-D7BF-EB41-E9A0BA2C5351}"/>
                </a:ext>
              </a:extLst>
            </p:cNvPr>
            <p:cNvGrpSpPr/>
            <p:nvPr/>
          </p:nvGrpSpPr>
          <p:grpSpPr>
            <a:xfrm>
              <a:off x="264281" y="81270"/>
              <a:ext cx="8359913" cy="812181"/>
              <a:chOff x="290287" y="81270"/>
              <a:chExt cx="8359913" cy="812181"/>
            </a:xfrm>
          </p:grpSpPr>
          <p:sp>
            <p:nvSpPr>
              <p:cNvPr id="22" name="角丸四角形 10">
                <a:extLst>
                  <a:ext uri="{FF2B5EF4-FFF2-40B4-BE49-F238E27FC236}">
                    <a16:creationId xmlns:a16="http://schemas.microsoft.com/office/drawing/2014/main" id="{8C7B2E69-BC3C-8B29-8B60-E81C4EE71800}"/>
                  </a:ext>
                </a:extLst>
              </p:cNvPr>
              <p:cNvSpPr/>
              <p:nvPr/>
            </p:nvSpPr>
            <p:spPr>
              <a:xfrm>
                <a:off x="290287" y="81270"/>
                <a:ext cx="8313720" cy="81218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8D741A39-EE03-88DF-593B-C4D8F6A1CE34}"/>
                  </a:ext>
                </a:extLst>
              </p:cNvPr>
              <p:cNvSpPr txBox="1"/>
              <p:nvPr/>
            </p:nvSpPr>
            <p:spPr>
              <a:xfrm>
                <a:off x="312661" y="191749"/>
                <a:ext cx="8337539" cy="630942"/>
              </a:xfrm>
              <a:prstGeom prst="rect">
                <a:avLst/>
              </a:prstGeom>
              <a:noFill/>
            </p:spPr>
            <p:txBody>
              <a:bodyPr wrap="none" rtlCol="0">
                <a:spAutoFit/>
              </a:bodyPr>
              <a:lstStyle/>
              <a:p>
                <a:r>
                  <a:rPr kumimoji="1" lang="ja-JP" altLang="en-US" sz="35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様々な土砂災害の対策をしているけれど・・・</a:t>
                </a:r>
                <a:endParaRPr kumimoji="1" lang="en-US" altLang="ja-JP" sz="35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endParaRPr>
              </a:p>
            </p:txBody>
          </p:sp>
          <p:sp>
            <p:nvSpPr>
              <p:cNvPr id="24" name="テキスト ボックス 23">
                <a:extLst>
                  <a:ext uri="{FF2B5EF4-FFF2-40B4-BE49-F238E27FC236}">
                    <a16:creationId xmlns:a16="http://schemas.microsoft.com/office/drawing/2014/main" id="{9ACB43AD-0BEB-3F8D-318F-113AA456650C}"/>
                  </a:ext>
                </a:extLst>
              </p:cNvPr>
              <p:cNvSpPr txBox="1"/>
              <p:nvPr/>
            </p:nvSpPr>
            <p:spPr>
              <a:xfrm>
                <a:off x="1744116" y="89675"/>
                <a:ext cx="3024000" cy="261610"/>
              </a:xfrm>
              <a:prstGeom prst="rect">
                <a:avLst/>
              </a:prstGeom>
              <a:noFill/>
            </p:spPr>
            <p:txBody>
              <a:bodyPr wrap="square" rtlCol="0">
                <a:spAutoFit/>
              </a:bodyPr>
              <a:lstStyle/>
              <a:p>
                <a:pPr algn="dist"/>
                <a:r>
                  <a:rPr kumimoji="1" lang="ja-JP" altLang="en-US" sz="11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ど しゃさいがい　　たいさく</a:t>
                </a:r>
              </a:p>
            </p:txBody>
          </p:sp>
        </p:grpSp>
        <p:sp>
          <p:nvSpPr>
            <p:cNvPr id="10" name="テキスト ボックス 9">
              <a:extLst>
                <a:ext uri="{FF2B5EF4-FFF2-40B4-BE49-F238E27FC236}">
                  <a16:creationId xmlns:a16="http://schemas.microsoft.com/office/drawing/2014/main" id="{ECD8C8D1-5A49-4334-2CA3-1A287EAF9DAC}"/>
                </a:ext>
              </a:extLst>
            </p:cNvPr>
            <p:cNvSpPr txBox="1"/>
            <p:nvPr/>
          </p:nvSpPr>
          <p:spPr>
            <a:xfrm>
              <a:off x="327454" y="89675"/>
              <a:ext cx="1008000" cy="261610"/>
            </a:xfrm>
            <a:prstGeom prst="rect">
              <a:avLst/>
            </a:prstGeom>
            <a:noFill/>
          </p:spPr>
          <p:txBody>
            <a:bodyPr wrap="square" rtlCol="0">
              <a:spAutoFit/>
            </a:bodyPr>
            <a:lstStyle/>
            <a:p>
              <a:pPr algn="dist"/>
              <a:r>
                <a:rPr kumimoji="1" lang="ja-JP" altLang="en-US" sz="11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さまざま</a:t>
              </a:r>
            </a:p>
          </p:txBody>
        </p:sp>
      </p:grpSp>
    </p:spTree>
    <p:extLst>
      <p:ext uri="{BB962C8B-B14F-4D97-AF65-F5344CB8AC3E}">
        <p14:creationId xmlns:p14="http://schemas.microsoft.com/office/powerpoint/2010/main" val="1137747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t>42</a:t>
            </a:fld>
            <a:endParaRPr kumimoji="1" lang="ja-JP" altLang="en-US"/>
          </a:p>
        </p:txBody>
      </p:sp>
      <p:grpSp>
        <p:nvGrpSpPr>
          <p:cNvPr id="10" name="グループ化 9"/>
          <p:cNvGrpSpPr/>
          <p:nvPr/>
        </p:nvGrpSpPr>
        <p:grpSpPr>
          <a:xfrm>
            <a:off x="142671" y="745544"/>
            <a:ext cx="1043215" cy="1043216"/>
            <a:chOff x="418426" y="379199"/>
            <a:chExt cx="1043215" cy="1043216"/>
          </a:xfrm>
        </p:grpSpPr>
        <p:sp>
          <p:nvSpPr>
            <p:cNvPr id="11" name="円/楕円 10"/>
            <p:cNvSpPr/>
            <p:nvPr/>
          </p:nvSpPr>
          <p:spPr>
            <a:xfrm>
              <a:off x="418426" y="379199"/>
              <a:ext cx="1043215" cy="1043215"/>
            </a:xfrm>
            <a:prstGeom prst="ellipse">
              <a:avLst/>
            </a:prstGeom>
            <a:solidFill>
              <a:srgbClr val="B52F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515435" y="560641"/>
              <a:ext cx="849195" cy="861774"/>
            </a:xfrm>
            <a:prstGeom prst="rect">
              <a:avLst/>
            </a:prstGeom>
            <a:noFill/>
          </p:spPr>
          <p:txBody>
            <a:bodyPr wrap="square" rtlCol="0">
              <a:spAutoFit/>
            </a:bodyPr>
            <a:lstStyle/>
            <a:p>
              <a:r>
                <a:rPr kumimoji="1" lang="ja-JP" altLang="en-US" sz="5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大</a:t>
              </a:r>
            </a:p>
          </p:txBody>
        </p:sp>
      </p:grpSp>
      <p:grpSp>
        <p:nvGrpSpPr>
          <p:cNvPr id="13" name="グループ化 12"/>
          <p:cNvGrpSpPr/>
          <p:nvPr/>
        </p:nvGrpSpPr>
        <p:grpSpPr>
          <a:xfrm>
            <a:off x="1168545" y="375752"/>
            <a:ext cx="1043215" cy="1093667"/>
            <a:chOff x="1561979" y="379199"/>
            <a:chExt cx="1043215" cy="1093667"/>
          </a:xfrm>
        </p:grpSpPr>
        <p:sp>
          <p:nvSpPr>
            <p:cNvPr id="14" name="円/楕円 13"/>
            <p:cNvSpPr/>
            <p:nvPr/>
          </p:nvSpPr>
          <p:spPr>
            <a:xfrm>
              <a:off x="1561979" y="379199"/>
              <a:ext cx="1043215" cy="1043215"/>
            </a:xfrm>
            <a:prstGeom prst="ellipse">
              <a:avLst/>
            </a:prstGeom>
            <a:solidFill>
              <a:srgbClr val="B52F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1653613" y="611092"/>
              <a:ext cx="849195" cy="861774"/>
            </a:xfrm>
            <a:prstGeom prst="rect">
              <a:avLst/>
            </a:prstGeom>
            <a:noFill/>
          </p:spPr>
          <p:txBody>
            <a:bodyPr wrap="square" rtlCol="0">
              <a:spAutoFit/>
            </a:bodyPr>
            <a:lstStyle/>
            <a:p>
              <a:r>
                <a:rPr kumimoji="1" lang="ja-JP" altLang="en-US" sz="5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事</a:t>
              </a:r>
            </a:p>
          </p:txBody>
        </p:sp>
      </p:grpSp>
      <p:grpSp>
        <p:nvGrpSpPr>
          <p:cNvPr id="16" name="グループ化 15"/>
          <p:cNvGrpSpPr/>
          <p:nvPr/>
        </p:nvGrpSpPr>
        <p:grpSpPr>
          <a:xfrm>
            <a:off x="2303394" y="330191"/>
            <a:ext cx="1043215" cy="1050125"/>
            <a:chOff x="3395081" y="379199"/>
            <a:chExt cx="1043215" cy="1050125"/>
          </a:xfrm>
        </p:grpSpPr>
        <p:sp>
          <p:nvSpPr>
            <p:cNvPr id="17" name="円/楕円 16"/>
            <p:cNvSpPr/>
            <p:nvPr/>
          </p:nvSpPr>
          <p:spPr>
            <a:xfrm>
              <a:off x="3395081" y="379199"/>
              <a:ext cx="1043215" cy="1043215"/>
            </a:xfrm>
            <a:prstGeom prst="ellipse">
              <a:avLst/>
            </a:prstGeom>
            <a:solidFill>
              <a:srgbClr val="B52F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3508774" y="567550"/>
              <a:ext cx="849195" cy="861774"/>
            </a:xfrm>
            <a:prstGeom prst="rect">
              <a:avLst/>
            </a:prstGeom>
            <a:noFill/>
          </p:spPr>
          <p:txBody>
            <a:bodyPr wrap="square" rtlCol="0">
              <a:spAutoFit/>
            </a:bodyPr>
            <a:lstStyle/>
            <a:p>
              <a:r>
                <a:rPr kumimoji="1" lang="ja-JP" altLang="en-US" sz="5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な</a:t>
              </a:r>
            </a:p>
          </p:txBody>
        </p:sp>
      </p:grpSp>
      <p:grpSp>
        <p:nvGrpSpPr>
          <p:cNvPr id="19" name="グループ化 18"/>
          <p:cNvGrpSpPr/>
          <p:nvPr/>
        </p:nvGrpSpPr>
        <p:grpSpPr>
          <a:xfrm>
            <a:off x="3395519" y="667012"/>
            <a:ext cx="1043215" cy="1043215"/>
            <a:chOff x="4555317" y="401561"/>
            <a:chExt cx="1043215" cy="1043215"/>
          </a:xfrm>
        </p:grpSpPr>
        <p:sp>
          <p:nvSpPr>
            <p:cNvPr id="20" name="円/楕円 19"/>
            <p:cNvSpPr/>
            <p:nvPr/>
          </p:nvSpPr>
          <p:spPr>
            <a:xfrm>
              <a:off x="4555317" y="401561"/>
              <a:ext cx="1043215" cy="1043215"/>
            </a:xfrm>
            <a:prstGeom prst="ellipse">
              <a:avLst/>
            </a:prstGeom>
            <a:solidFill>
              <a:srgbClr val="B52F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4652326" y="567550"/>
              <a:ext cx="849195" cy="861774"/>
            </a:xfrm>
            <a:prstGeom prst="rect">
              <a:avLst/>
            </a:prstGeom>
            <a:noFill/>
          </p:spPr>
          <p:txBody>
            <a:bodyPr wrap="square" rtlCol="0">
              <a:spAutoFit/>
            </a:bodyPr>
            <a:lstStyle/>
            <a:p>
              <a:r>
                <a:rPr kumimoji="1" lang="ja-JP" altLang="en-US" sz="5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こ</a:t>
              </a:r>
            </a:p>
          </p:txBody>
        </p:sp>
      </p:grpSp>
      <p:grpSp>
        <p:nvGrpSpPr>
          <p:cNvPr id="22" name="グループ化 21"/>
          <p:cNvGrpSpPr/>
          <p:nvPr/>
        </p:nvGrpSpPr>
        <p:grpSpPr>
          <a:xfrm>
            <a:off x="4530368" y="794957"/>
            <a:ext cx="1043215" cy="1043215"/>
            <a:chOff x="5715553" y="386109"/>
            <a:chExt cx="1043215" cy="1043215"/>
          </a:xfrm>
        </p:grpSpPr>
        <p:sp>
          <p:nvSpPr>
            <p:cNvPr id="23" name="円/楕円 22"/>
            <p:cNvSpPr/>
            <p:nvPr/>
          </p:nvSpPr>
          <p:spPr>
            <a:xfrm>
              <a:off x="5715553" y="386109"/>
              <a:ext cx="1043215" cy="1043215"/>
            </a:xfrm>
            <a:prstGeom prst="ellipse">
              <a:avLst/>
            </a:prstGeom>
            <a:solidFill>
              <a:srgbClr val="B52F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p:cNvSpPr txBox="1"/>
            <p:nvPr/>
          </p:nvSpPr>
          <p:spPr>
            <a:xfrm>
              <a:off x="5812562" y="531680"/>
              <a:ext cx="849195" cy="861774"/>
            </a:xfrm>
            <a:prstGeom prst="rect">
              <a:avLst/>
            </a:prstGeom>
            <a:noFill/>
          </p:spPr>
          <p:txBody>
            <a:bodyPr wrap="square" rtlCol="0">
              <a:spAutoFit/>
            </a:bodyPr>
            <a:lstStyle/>
            <a:p>
              <a:r>
                <a:rPr kumimoji="1" lang="ja-JP" altLang="en-US" sz="5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と</a:t>
              </a:r>
            </a:p>
          </p:txBody>
        </p:sp>
      </p:grpSp>
      <p:grpSp>
        <p:nvGrpSpPr>
          <p:cNvPr id="5" name="グループ化 4"/>
          <p:cNvGrpSpPr/>
          <p:nvPr/>
        </p:nvGrpSpPr>
        <p:grpSpPr>
          <a:xfrm>
            <a:off x="210427" y="3070004"/>
            <a:ext cx="9099409" cy="1999159"/>
            <a:chOff x="210427" y="2197786"/>
            <a:chExt cx="9099409" cy="1999159"/>
          </a:xfrm>
        </p:grpSpPr>
        <p:sp>
          <p:nvSpPr>
            <p:cNvPr id="7" name="正方形/長方形 6"/>
            <p:cNvSpPr/>
            <p:nvPr/>
          </p:nvSpPr>
          <p:spPr>
            <a:xfrm>
              <a:off x="210427" y="2197786"/>
              <a:ext cx="8723146" cy="1999159"/>
            </a:xfrm>
            <a:prstGeom prst="rect">
              <a:avLst/>
            </a:prstGeom>
            <a:solidFill>
              <a:srgbClr val="F9E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テキスト ボックス 7"/>
            <p:cNvSpPr txBox="1"/>
            <p:nvPr/>
          </p:nvSpPr>
          <p:spPr>
            <a:xfrm>
              <a:off x="367965" y="2325731"/>
              <a:ext cx="8941871" cy="1660070"/>
            </a:xfrm>
            <a:prstGeom prst="rect">
              <a:avLst/>
            </a:prstGeom>
            <a:noFill/>
          </p:spPr>
          <p:txBody>
            <a:bodyPr wrap="none" rtlCol="0">
              <a:spAutoFit/>
            </a:bodyPr>
            <a:lstStyle/>
            <a:p>
              <a:pPr>
                <a:lnSpc>
                  <a:spcPts val="6600"/>
                </a:lnSpc>
              </a:pPr>
              <a:r>
                <a:rPr kumimoji="1" lang="ja-JP" altLang="en-US" sz="5000" dirty="0">
                  <a:solidFill>
                    <a:srgbClr val="B52F25"/>
                  </a:solidFill>
                  <a:latin typeface="HGP創英角ｺﾞｼｯｸUB" panose="020B0900000000000000" pitchFamily="50" charset="-128"/>
                  <a:ea typeface="HGP創英角ｺﾞｼｯｸUB" panose="020B0900000000000000" pitchFamily="50" charset="-128"/>
                </a:rPr>
                <a:t>土砂災害が起きる</a:t>
              </a:r>
              <a:r>
                <a:rPr kumimoji="1" lang="ja-JP" altLang="en-US" sz="5000" dirty="0">
                  <a:solidFill>
                    <a:srgbClr val="B52F25"/>
                  </a:solidFill>
                  <a:effectLst/>
                  <a:latin typeface="HGP創英角ｺﾞｼｯｸUB" panose="020B0900000000000000" pitchFamily="50" charset="-128"/>
                  <a:ea typeface="HGP創英角ｺﾞｼｯｸUB" panose="020B0900000000000000" pitchFamily="50" charset="-128"/>
                </a:rPr>
                <a:t>前に避難</a:t>
              </a:r>
              <a:endParaRPr kumimoji="1" lang="en-US" altLang="ja-JP" sz="5000" dirty="0">
                <a:solidFill>
                  <a:srgbClr val="B52F25"/>
                </a:solidFill>
                <a:effectLst/>
                <a:latin typeface="HGP創英角ｺﾞｼｯｸUB" panose="020B0900000000000000" pitchFamily="50" charset="-128"/>
                <a:ea typeface="HGP創英角ｺﾞｼｯｸUB" panose="020B0900000000000000" pitchFamily="50" charset="-128"/>
              </a:endParaRPr>
            </a:p>
            <a:p>
              <a:pPr>
                <a:lnSpc>
                  <a:spcPts val="6600"/>
                </a:lnSpc>
              </a:pPr>
              <a:r>
                <a:rPr kumimoji="1" lang="ja-JP" altLang="en-US" sz="4000" dirty="0">
                  <a:effectLst/>
                  <a:latin typeface="HGP創英角ｺﾞｼｯｸUB" panose="020B0900000000000000" pitchFamily="50" charset="-128"/>
                  <a:ea typeface="HGP創英角ｺﾞｼｯｸUB" panose="020B0900000000000000" pitchFamily="50" charset="-128"/>
                </a:rPr>
                <a:t>　　　　　　　　　　　　　　　　することです。</a:t>
              </a:r>
              <a:endParaRPr kumimoji="1" lang="en-US" altLang="ja-JP" sz="5000" dirty="0">
                <a:effectLst/>
                <a:latin typeface="HGP創英角ｺﾞｼｯｸUB" panose="020B0900000000000000" pitchFamily="50" charset="-128"/>
                <a:ea typeface="HGP創英角ｺﾞｼｯｸUB" panose="020B0900000000000000" pitchFamily="50" charset="-128"/>
              </a:endParaRPr>
            </a:p>
          </p:txBody>
        </p:sp>
        <p:sp>
          <p:nvSpPr>
            <p:cNvPr id="31" name="テキスト ボックス 30"/>
            <p:cNvSpPr txBox="1"/>
            <p:nvPr/>
          </p:nvSpPr>
          <p:spPr>
            <a:xfrm>
              <a:off x="6710516" y="2202620"/>
              <a:ext cx="948850" cy="246221"/>
            </a:xfrm>
            <a:prstGeom prst="rect">
              <a:avLst/>
            </a:prstGeom>
            <a:noFill/>
          </p:spPr>
          <p:txBody>
            <a:bodyPr wrap="square" lIns="0" tIns="0" rIns="0" bIns="0" rtlCol="0" anchor="ctr" anchorCtr="0">
              <a:spAutoFit/>
            </a:bodyPr>
            <a:lstStyle/>
            <a:p>
              <a:pPr algn="dist"/>
              <a:r>
                <a:rPr kumimoji="1" lang="ja-JP" altLang="en-US" sz="1600" dirty="0">
                  <a:solidFill>
                    <a:srgbClr val="B52F25"/>
                  </a:solidFill>
                  <a:latin typeface="HGP創英角ｺﾞｼｯｸUB" panose="020B0900000000000000" pitchFamily="50" charset="-128"/>
                  <a:ea typeface="HGP創英角ｺﾞｼｯｸUB" panose="020B0900000000000000" pitchFamily="50" charset="-128"/>
                </a:rPr>
                <a:t>ひ　なん</a:t>
              </a:r>
            </a:p>
          </p:txBody>
        </p:sp>
        <p:sp>
          <p:nvSpPr>
            <p:cNvPr id="32" name="テキスト ボックス 31"/>
            <p:cNvSpPr txBox="1"/>
            <p:nvPr/>
          </p:nvSpPr>
          <p:spPr>
            <a:xfrm>
              <a:off x="671052" y="2202620"/>
              <a:ext cx="2278625" cy="246221"/>
            </a:xfrm>
            <a:prstGeom prst="rect">
              <a:avLst/>
            </a:prstGeom>
            <a:noFill/>
          </p:spPr>
          <p:txBody>
            <a:bodyPr wrap="square" lIns="0" tIns="0" rIns="0" bIns="0" rtlCol="0" anchor="ctr" anchorCtr="0">
              <a:spAutoFit/>
            </a:bodyPr>
            <a:lstStyle/>
            <a:p>
              <a:pPr algn="dist"/>
              <a:r>
                <a:rPr kumimoji="1" lang="ja-JP" altLang="en-US" sz="1600" dirty="0">
                  <a:solidFill>
                    <a:srgbClr val="B52F25"/>
                  </a:solidFill>
                  <a:latin typeface="HGP創英角ｺﾞｼｯｸUB" panose="020B0900000000000000" pitchFamily="50" charset="-128"/>
                  <a:ea typeface="HGP創英角ｺﾞｼｯｸUB" panose="020B0900000000000000" pitchFamily="50" charset="-128"/>
                </a:rPr>
                <a:t>ど</a:t>
              </a:r>
              <a:r>
                <a:rPr kumimoji="1" lang="ja-JP" altLang="en-US" sz="700" dirty="0">
                  <a:solidFill>
                    <a:srgbClr val="B52F25"/>
                  </a:solidFill>
                  <a:latin typeface="HGP創英角ｺﾞｼｯｸUB" panose="020B0900000000000000" pitchFamily="50" charset="-128"/>
                  <a:ea typeface="HGP創英角ｺﾞｼｯｸUB" panose="020B0900000000000000" pitchFamily="50" charset="-128"/>
                </a:rPr>
                <a:t>　</a:t>
              </a:r>
              <a:r>
                <a:rPr kumimoji="1" lang="ja-JP" altLang="en-US" sz="1600" dirty="0">
                  <a:solidFill>
                    <a:srgbClr val="B52F25"/>
                  </a:solidFill>
                  <a:latin typeface="HGP創英角ｺﾞｼｯｸUB" panose="020B0900000000000000" pitchFamily="50" charset="-128"/>
                  <a:ea typeface="HGP創英角ｺﾞｼｯｸUB" panose="020B0900000000000000" pitchFamily="50" charset="-128"/>
                </a:rPr>
                <a:t>しゃさいがい</a:t>
              </a:r>
            </a:p>
          </p:txBody>
        </p:sp>
      </p:grpSp>
      <p:grpSp>
        <p:nvGrpSpPr>
          <p:cNvPr id="4" name="グループ化 3"/>
          <p:cNvGrpSpPr/>
          <p:nvPr/>
        </p:nvGrpSpPr>
        <p:grpSpPr>
          <a:xfrm>
            <a:off x="6496415" y="576217"/>
            <a:ext cx="2592376" cy="2523910"/>
            <a:chOff x="6496415" y="576217"/>
            <a:chExt cx="2592376" cy="2523910"/>
          </a:xfrm>
        </p:grpSpPr>
        <p:grpSp>
          <p:nvGrpSpPr>
            <p:cNvPr id="3" name="グループ化 2"/>
            <p:cNvGrpSpPr/>
            <p:nvPr/>
          </p:nvGrpSpPr>
          <p:grpSpPr>
            <a:xfrm>
              <a:off x="6496415" y="576217"/>
              <a:ext cx="2592376" cy="2523910"/>
              <a:chOff x="6496415" y="576217"/>
              <a:chExt cx="2592376" cy="2523910"/>
            </a:xfrm>
          </p:grpSpPr>
          <p:grpSp>
            <p:nvGrpSpPr>
              <p:cNvPr id="34" name="グループ化 33"/>
              <p:cNvGrpSpPr/>
              <p:nvPr/>
            </p:nvGrpSpPr>
            <p:grpSpPr>
              <a:xfrm>
                <a:off x="6521261" y="576217"/>
                <a:ext cx="2523910" cy="2523910"/>
                <a:chOff x="6638813" y="916744"/>
                <a:chExt cx="2523910" cy="2523910"/>
              </a:xfrm>
            </p:grpSpPr>
            <p:sp>
              <p:nvSpPr>
                <p:cNvPr id="30" name="円/楕円 29"/>
                <p:cNvSpPr/>
                <p:nvPr/>
              </p:nvSpPr>
              <p:spPr>
                <a:xfrm>
                  <a:off x="6708156" y="986087"/>
                  <a:ext cx="2385224" cy="2385224"/>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3" name="円/楕円 32"/>
                <p:cNvSpPr/>
                <p:nvPr/>
              </p:nvSpPr>
              <p:spPr>
                <a:xfrm>
                  <a:off x="6638813" y="916744"/>
                  <a:ext cx="2523910" cy="2523910"/>
                </a:xfrm>
                <a:prstGeom prst="ellipse">
                  <a:avLst/>
                </a:prstGeom>
                <a:no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 name="テキスト ボックス 8"/>
              <p:cNvSpPr txBox="1"/>
              <p:nvPr/>
            </p:nvSpPr>
            <p:spPr>
              <a:xfrm>
                <a:off x="6496415" y="1319379"/>
                <a:ext cx="2592376" cy="1261884"/>
              </a:xfrm>
              <a:prstGeom prst="rect">
                <a:avLst/>
              </a:prstGeom>
              <a:noFill/>
            </p:spPr>
            <p:txBody>
              <a:bodyPr wrap="none" rtlCol="0">
                <a:spAutoFit/>
              </a:bodyPr>
              <a:lstStyle/>
              <a:p>
                <a:pPr algn="ctr"/>
                <a:r>
                  <a:rPr kumimoji="1" lang="ja-JP" altLang="en-US" sz="3800" dirty="0">
                    <a:solidFill>
                      <a:schemeClr val="bg1"/>
                    </a:solidFill>
                    <a:latin typeface="HGP創英角ｺﾞｼｯｸUB" panose="020B0900000000000000" pitchFamily="50" charset="-128"/>
                    <a:ea typeface="HGP創英角ｺﾞｼｯｸUB" panose="020B0900000000000000" pitchFamily="50" charset="-128"/>
                  </a:rPr>
                  <a:t>早めの避難</a:t>
                </a:r>
                <a:endParaRPr kumimoji="1" lang="en-US" altLang="ja-JP" sz="3800" dirty="0">
                  <a:solidFill>
                    <a:schemeClr val="bg1"/>
                  </a:solidFill>
                  <a:latin typeface="HGP創英角ｺﾞｼｯｸUB" panose="020B0900000000000000" pitchFamily="50" charset="-128"/>
                  <a:ea typeface="HGP創英角ｺﾞｼｯｸUB" panose="020B0900000000000000" pitchFamily="50" charset="-128"/>
                </a:endParaRPr>
              </a:p>
              <a:p>
                <a:pPr algn="ctr"/>
                <a:r>
                  <a:rPr kumimoji="1" lang="ja-JP" altLang="en-US" sz="3800" dirty="0">
                    <a:solidFill>
                      <a:schemeClr val="bg1"/>
                    </a:solidFill>
                    <a:latin typeface="HGP創英角ｺﾞｼｯｸUB" panose="020B0900000000000000" pitchFamily="50" charset="-128"/>
                    <a:ea typeface="HGP創英角ｺﾞｼｯｸUB" panose="020B0900000000000000" pitchFamily="50" charset="-128"/>
                  </a:rPr>
                  <a:t>が大事</a:t>
                </a:r>
                <a:r>
                  <a:rPr kumimoji="1" lang="en-US" altLang="ja-JP" sz="3800" dirty="0">
                    <a:solidFill>
                      <a:schemeClr val="bg1"/>
                    </a:solidFill>
                    <a:latin typeface="HGP創英角ｺﾞｼｯｸUB" panose="020B0900000000000000" pitchFamily="50" charset="-128"/>
                    <a:ea typeface="HGP創英角ｺﾞｼｯｸUB" panose="020B0900000000000000" pitchFamily="50" charset="-128"/>
                  </a:rPr>
                  <a:t>!!</a:t>
                </a:r>
                <a:endParaRPr kumimoji="1" lang="ja-JP" altLang="en-US" sz="3800" dirty="0">
                  <a:solidFill>
                    <a:schemeClr val="bg1"/>
                  </a:solidFill>
                  <a:latin typeface="HGP創英角ｺﾞｼｯｸUB" panose="020B0900000000000000" pitchFamily="50" charset="-128"/>
                  <a:ea typeface="HGP創英角ｺﾞｼｯｸUB" panose="020B0900000000000000" pitchFamily="50" charset="-128"/>
                </a:endParaRPr>
              </a:p>
            </p:txBody>
          </p:sp>
        </p:grpSp>
        <p:sp>
          <p:nvSpPr>
            <p:cNvPr id="28" name="テキスト ボックス 27"/>
            <p:cNvSpPr txBox="1"/>
            <p:nvPr/>
          </p:nvSpPr>
          <p:spPr>
            <a:xfrm>
              <a:off x="8163232" y="1290150"/>
              <a:ext cx="682778" cy="169277"/>
            </a:xfrm>
            <a:prstGeom prst="rect">
              <a:avLst/>
            </a:prstGeom>
            <a:noFill/>
          </p:spPr>
          <p:txBody>
            <a:bodyPr wrap="square" lIns="0" tIns="0" rIns="0" bIns="0" rtlCol="0" anchor="ctr" anchorCtr="0">
              <a:spAutoFit/>
            </a:bodyPr>
            <a:lstStyle/>
            <a:p>
              <a:pPr algn="dist"/>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rPr>
                <a:t>ひ　なん</a:t>
              </a:r>
            </a:p>
          </p:txBody>
        </p:sp>
      </p:grpSp>
    </p:spTree>
    <p:extLst>
      <p:ext uri="{BB962C8B-B14F-4D97-AF65-F5344CB8AC3E}">
        <p14:creationId xmlns:p14="http://schemas.microsoft.com/office/powerpoint/2010/main" val="3717481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6"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80">
                                          <p:stCondLst>
                                            <p:cond delay="0"/>
                                          </p:stCondLst>
                                        </p:cTn>
                                        <p:tgtEl>
                                          <p:spTgt spid="4"/>
                                        </p:tgtEl>
                                      </p:cBhvr>
                                    </p:animEffect>
                                    <p:anim calcmode="lin" valueType="num">
                                      <p:cBhvr>
                                        <p:cTn id="12"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7" dur="26">
                                          <p:stCondLst>
                                            <p:cond delay="650"/>
                                          </p:stCondLst>
                                        </p:cTn>
                                        <p:tgtEl>
                                          <p:spTgt spid="4"/>
                                        </p:tgtEl>
                                      </p:cBhvr>
                                      <p:to x="100000" y="60000"/>
                                    </p:animScale>
                                    <p:animScale>
                                      <p:cBhvr>
                                        <p:cTn id="18" dur="166" decel="50000">
                                          <p:stCondLst>
                                            <p:cond delay="676"/>
                                          </p:stCondLst>
                                        </p:cTn>
                                        <p:tgtEl>
                                          <p:spTgt spid="4"/>
                                        </p:tgtEl>
                                      </p:cBhvr>
                                      <p:to x="100000" y="100000"/>
                                    </p:animScale>
                                    <p:animScale>
                                      <p:cBhvr>
                                        <p:cTn id="19" dur="26">
                                          <p:stCondLst>
                                            <p:cond delay="1312"/>
                                          </p:stCondLst>
                                        </p:cTn>
                                        <p:tgtEl>
                                          <p:spTgt spid="4"/>
                                        </p:tgtEl>
                                      </p:cBhvr>
                                      <p:to x="100000" y="80000"/>
                                    </p:animScale>
                                    <p:animScale>
                                      <p:cBhvr>
                                        <p:cTn id="20" dur="166" decel="50000">
                                          <p:stCondLst>
                                            <p:cond delay="1338"/>
                                          </p:stCondLst>
                                        </p:cTn>
                                        <p:tgtEl>
                                          <p:spTgt spid="4"/>
                                        </p:tgtEl>
                                      </p:cBhvr>
                                      <p:to x="100000" y="100000"/>
                                    </p:animScale>
                                    <p:animScale>
                                      <p:cBhvr>
                                        <p:cTn id="21" dur="26">
                                          <p:stCondLst>
                                            <p:cond delay="1642"/>
                                          </p:stCondLst>
                                        </p:cTn>
                                        <p:tgtEl>
                                          <p:spTgt spid="4"/>
                                        </p:tgtEl>
                                      </p:cBhvr>
                                      <p:to x="100000" y="90000"/>
                                    </p:animScale>
                                    <p:animScale>
                                      <p:cBhvr>
                                        <p:cTn id="22" dur="166" decel="50000">
                                          <p:stCondLst>
                                            <p:cond delay="1668"/>
                                          </p:stCondLst>
                                        </p:cTn>
                                        <p:tgtEl>
                                          <p:spTgt spid="4"/>
                                        </p:tgtEl>
                                      </p:cBhvr>
                                      <p:to x="100000" y="100000"/>
                                    </p:animScale>
                                    <p:animScale>
                                      <p:cBhvr>
                                        <p:cTn id="23" dur="26">
                                          <p:stCondLst>
                                            <p:cond delay="1808"/>
                                          </p:stCondLst>
                                        </p:cTn>
                                        <p:tgtEl>
                                          <p:spTgt spid="4"/>
                                        </p:tgtEl>
                                      </p:cBhvr>
                                      <p:to x="100000" y="95000"/>
                                    </p:animScale>
                                    <p:animScale>
                                      <p:cBhvr>
                                        <p:cTn id="24"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グループ化 7">
            <a:extLst>
              <a:ext uri="{FF2B5EF4-FFF2-40B4-BE49-F238E27FC236}">
                <a16:creationId xmlns:a16="http://schemas.microsoft.com/office/drawing/2014/main" id="{680CE57C-628D-D200-5043-A94ED42419B9}"/>
              </a:ext>
            </a:extLst>
          </p:cNvPr>
          <p:cNvGrpSpPr/>
          <p:nvPr/>
        </p:nvGrpSpPr>
        <p:grpSpPr>
          <a:xfrm>
            <a:off x="244630" y="5096023"/>
            <a:ext cx="6456267" cy="1420844"/>
            <a:chOff x="244630" y="5096023"/>
            <a:chExt cx="6456267" cy="1420844"/>
          </a:xfrm>
        </p:grpSpPr>
        <p:sp>
          <p:nvSpPr>
            <p:cNvPr id="9" name="正方形/長方形 8">
              <a:extLst>
                <a:ext uri="{FF2B5EF4-FFF2-40B4-BE49-F238E27FC236}">
                  <a16:creationId xmlns:a16="http://schemas.microsoft.com/office/drawing/2014/main" id="{A79B246A-E75C-3C20-88F7-7E07D89DEC43}"/>
                </a:ext>
              </a:extLst>
            </p:cNvPr>
            <p:cNvSpPr/>
            <p:nvPr/>
          </p:nvSpPr>
          <p:spPr>
            <a:xfrm>
              <a:off x="244630" y="5096023"/>
              <a:ext cx="6219669" cy="1420844"/>
            </a:xfrm>
            <a:prstGeom prst="rect">
              <a:avLst/>
            </a:prstGeom>
            <a:pattFill prst="dotGrid">
              <a:fgClr>
                <a:schemeClr val="bg1">
                  <a:lumMod val="95000"/>
                </a:schemeClr>
              </a:fgClr>
              <a:bgClr>
                <a:schemeClr val="bg1">
                  <a:lumMod val="8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F83C63ED-79EC-B4F7-01CF-0F2DC3B59CB6}"/>
                </a:ext>
              </a:extLst>
            </p:cNvPr>
            <p:cNvSpPr txBox="1"/>
            <p:nvPr/>
          </p:nvSpPr>
          <p:spPr>
            <a:xfrm>
              <a:off x="259710" y="5215951"/>
              <a:ext cx="6441187" cy="1077218"/>
            </a:xfrm>
            <a:prstGeom prst="rect">
              <a:avLst/>
            </a:prstGeom>
            <a:noFill/>
          </p:spPr>
          <p:txBody>
            <a:bodyPr wrap="none" rtlCol="0">
              <a:spAutoFit/>
            </a:bodyPr>
            <a:lstStyle/>
            <a:p>
              <a:r>
                <a:rPr kumimoji="1" lang="ja-JP" altLang="en-US" sz="3200" dirty="0">
                  <a:solidFill>
                    <a:srgbClr val="663300"/>
                  </a:solidFill>
                  <a:effectLst>
                    <a:glow rad="38100">
                      <a:schemeClr val="bg1"/>
                    </a:glow>
                  </a:effectLst>
                  <a:latin typeface="HGP創英角ｺﾞｼｯｸUB" panose="020B0900000000000000" pitchFamily="50" charset="-128"/>
                  <a:ea typeface="HGP創英角ｺﾞｼｯｸUB" panose="020B0900000000000000" pitchFamily="50" charset="-128"/>
                </a:rPr>
                <a:t>ワークシートの問１</a:t>
              </a:r>
              <a:r>
                <a:rPr kumimoji="1" lang="ja-JP" altLang="en-US" sz="3200" dirty="0">
                  <a:effectLst>
                    <a:glow rad="38100">
                      <a:schemeClr val="bg1"/>
                    </a:glow>
                  </a:effectLst>
                  <a:latin typeface="HGP創英角ｺﾞｼｯｸUB" panose="020B0900000000000000" pitchFamily="50" charset="-128"/>
                  <a:ea typeface="HGP創英角ｺﾞｼｯｸUB" panose="020B0900000000000000" pitchFamily="50" charset="-128"/>
                </a:rPr>
                <a:t>に書いてください。</a:t>
              </a:r>
              <a:endParaRPr kumimoji="1" lang="en-US" altLang="ja-JP" sz="3200" dirty="0">
                <a:effectLst>
                  <a:glow rad="38100">
                    <a:schemeClr val="bg1"/>
                  </a:glow>
                </a:effectLst>
                <a:latin typeface="HGP創英角ｺﾞｼｯｸUB" panose="020B0900000000000000" pitchFamily="50" charset="-128"/>
                <a:ea typeface="HGP創英角ｺﾞｼｯｸUB" panose="020B0900000000000000" pitchFamily="50" charset="-128"/>
              </a:endParaRPr>
            </a:p>
            <a:p>
              <a:r>
                <a:rPr kumimoji="1" lang="ja-JP" altLang="en-US" sz="3200" dirty="0">
                  <a:solidFill>
                    <a:srgbClr val="663300"/>
                  </a:solidFill>
                  <a:effectLst>
                    <a:glow rad="38100">
                      <a:schemeClr val="bg1"/>
                    </a:glow>
                  </a:effectLst>
                  <a:latin typeface="HGP創英角ｺﾞｼｯｸUB" panose="020B0900000000000000" pitchFamily="50" charset="-128"/>
                  <a:ea typeface="HGP創英角ｺﾞｼｯｸUB" panose="020B0900000000000000" pitchFamily="50" charset="-128"/>
                </a:rPr>
                <a:t>理由</a:t>
              </a:r>
              <a:r>
                <a:rPr kumimoji="1" lang="ja-JP" altLang="en-US" sz="3200" dirty="0">
                  <a:effectLst>
                    <a:glow rad="38100">
                      <a:schemeClr val="bg1"/>
                    </a:glow>
                  </a:effectLst>
                  <a:latin typeface="HGP創英角ｺﾞｼｯｸUB" panose="020B0900000000000000" pitchFamily="50" charset="-128"/>
                  <a:ea typeface="HGP創英角ｺﾞｼｯｸUB" panose="020B0900000000000000" pitchFamily="50" charset="-128"/>
                </a:rPr>
                <a:t>も考えましょう！</a:t>
              </a:r>
            </a:p>
          </p:txBody>
        </p:sp>
      </p:grpSp>
      <p:sp>
        <p:nvSpPr>
          <p:cNvPr id="3" name="正方形/長方形 2"/>
          <p:cNvSpPr/>
          <p:nvPr/>
        </p:nvSpPr>
        <p:spPr>
          <a:xfrm>
            <a:off x="443870" y="1295400"/>
            <a:ext cx="8256260" cy="28448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t>43</a:t>
            </a:fld>
            <a:endParaRPr kumimoji="1" lang="ja-JP" altLang="en-US"/>
          </a:p>
        </p:txBody>
      </p:sp>
      <p:sp>
        <p:nvSpPr>
          <p:cNvPr id="33" name="テキスト ボックス 32"/>
          <p:cNvSpPr txBox="1"/>
          <p:nvPr/>
        </p:nvSpPr>
        <p:spPr>
          <a:xfrm>
            <a:off x="0" y="1747228"/>
            <a:ext cx="9144000" cy="1771447"/>
          </a:xfrm>
          <a:prstGeom prst="rect">
            <a:avLst/>
          </a:prstGeom>
          <a:noFill/>
        </p:spPr>
        <p:txBody>
          <a:bodyPr wrap="square" rtlCol="0">
            <a:spAutoFit/>
          </a:bodyPr>
          <a:lstStyle/>
          <a:p>
            <a:pPr algn="ctr">
              <a:lnSpc>
                <a:spcPts val="7000"/>
              </a:lnSpc>
            </a:pPr>
            <a:r>
              <a:rPr kumimoji="1" lang="ja-JP" altLang="en-US" sz="5000" dirty="0">
                <a:latin typeface="HGP創英角ｺﾞｼｯｸUB" panose="020B0900000000000000" pitchFamily="50" charset="-128"/>
                <a:ea typeface="HGP創英角ｺﾞｼｯｸUB" panose="020B0900000000000000" pitchFamily="50" charset="-128"/>
              </a:rPr>
              <a:t>日頃からどんなことを</a:t>
            </a:r>
            <a:endParaRPr kumimoji="1" lang="en-US" altLang="ja-JP" sz="5000" dirty="0">
              <a:latin typeface="HGP創英角ｺﾞｼｯｸUB" panose="020B0900000000000000" pitchFamily="50" charset="-128"/>
              <a:ea typeface="HGP創英角ｺﾞｼｯｸUB" panose="020B0900000000000000" pitchFamily="50" charset="-128"/>
            </a:endParaRPr>
          </a:p>
          <a:p>
            <a:pPr algn="ctr">
              <a:lnSpc>
                <a:spcPts val="7000"/>
              </a:lnSpc>
            </a:pPr>
            <a:r>
              <a:rPr kumimoji="1" lang="ja-JP" altLang="en-US" sz="5000" dirty="0">
                <a:latin typeface="HGP創英角ｺﾞｼｯｸUB" panose="020B0900000000000000" pitchFamily="50" charset="-128"/>
                <a:ea typeface="HGP創英角ｺﾞｼｯｸUB" panose="020B0900000000000000" pitchFamily="50" charset="-128"/>
              </a:rPr>
              <a:t>備えておけばよいでしょうか？</a:t>
            </a:r>
            <a:endParaRPr kumimoji="1" lang="en-US" altLang="ja-JP" sz="5000" dirty="0">
              <a:effectLst/>
              <a:latin typeface="HGP創英角ｺﾞｼｯｸUB" panose="020B0900000000000000" pitchFamily="50" charset="-128"/>
              <a:ea typeface="HGP創英角ｺﾞｼｯｸUB" panose="020B0900000000000000" pitchFamily="50" charset="-128"/>
            </a:endParaRPr>
          </a:p>
        </p:txBody>
      </p:sp>
      <p:sp>
        <p:nvSpPr>
          <p:cNvPr id="5" name="二等辺三角形 4"/>
          <p:cNvSpPr/>
          <p:nvPr/>
        </p:nvSpPr>
        <p:spPr>
          <a:xfrm flipV="1">
            <a:off x="4405313" y="4097614"/>
            <a:ext cx="333375" cy="345981"/>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2" name="グループ化 11"/>
          <p:cNvGrpSpPr/>
          <p:nvPr/>
        </p:nvGrpSpPr>
        <p:grpSpPr>
          <a:xfrm rot="21088960">
            <a:off x="57477" y="747674"/>
            <a:ext cx="4612160" cy="795024"/>
            <a:chOff x="196893" y="104738"/>
            <a:chExt cx="4612160" cy="795024"/>
          </a:xfrm>
        </p:grpSpPr>
        <p:sp>
          <p:nvSpPr>
            <p:cNvPr id="14" name="正方形/長方形 13"/>
            <p:cNvSpPr/>
            <p:nvPr/>
          </p:nvSpPr>
          <p:spPr>
            <a:xfrm>
              <a:off x="198320" y="104738"/>
              <a:ext cx="4527727" cy="795024"/>
            </a:xfrm>
            <a:prstGeom prst="rect">
              <a:avLst/>
            </a:prstGeom>
            <a:solidFill>
              <a:srgbClr val="B52F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196893" y="226546"/>
              <a:ext cx="4612160" cy="584775"/>
            </a:xfrm>
            <a:prstGeom prst="rect">
              <a:avLst/>
            </a:prstGeom>
            <a:noFill/>
          </p:spPr>
          <p:txBody>
            <a:bodyPr wrap="none" rtlCol="0">
              <a:spAutoFit/>
            </a:bodyPr>
            <a:lstStyle/>
            <a:p>
              <a:r>
                <a:rPr kumimoji="1" lang="ja-JP" altLang="en-US" sz="3200" dirty="0">
                  <a:solidFill>
                    <a:schemeClr val="bg1"/>
                  </a:solidFill>
                  <a:latin typeface="HGP創英角ｺﾞｼｯｸUB" panose="020B0900000000000000" pitchFamily="50" charset="-128"/>
                  <a:ea typeface="HGP創英角ｺﾞｼｯｸUB" panose="020B0900000000000000" pitchFamily="50" charset="-128"/>
                </a:rPr>
                <a:t>早めに避難するために・・・</a:t>
              </a:r>
            </a:p>
          </p:txBody>
        </p:sp>
      </p:grpSp>
      <p:pic>
        <p:nvPicPr>
          <p:cNvPr id="15" name="図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01535" y="300638"/>
            <a:ext cx="1804484" cy="1801957"/>
          </a:xfrm>
          <a:prstGeom prst="rect">
            <a:avLst/>
          </a:prstGeom>
        </p:spPr>
      </p:pic>
      <p:pic>
        <p:nvPicPr>
          <p:cNvPr id="16" name="図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6326" y="3271787"/>
            <a:ext cx="2832906" cy="3447756"/>
          </a:xfrm>
          <a:prstGeom prst="rect">
            <a:avLst/>
          </a:prstGeom>
        </p:spPr>
      </p:pic>
      <p:sp>
        <p:nvSpPr>
          <p:cNvPr id="18" name="テキスト ボックス 17"/>
          <p:cNvSpPr txBox="1"/>
          <p:nvPr/>
        </p:nvSpPr>
        <p:spPr>
          <a:xfrm rot="21085051">
            <a:off x="1403877" y="897682"/>
            <a:ext cx="578774" cy="169277"/>
          </a:xfrm>
          <a:prstGeom prst="rect">
            <a:avLst/>
          </a:prstGeom>
          <a:noFill/>
        </p:spPr>
        <p:txBody>
          <a:bodyPr wrap="square" lIns="0" tIns="0" rIns="0" bIns="0" rtlCol="0" anchor="ctr" anchorCtr="0">
            <a:spAutoFit/>
          </a:bodyPr>
          <a:lstStyle/>
          <a:p>
            <a:pPr algn="dist"/>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rPr>
              <a:t>ひ　なん</a:t>
            </a:r>
          </a:p>
        </p:txBody>
      </p:sp>
      <p:sp>
        <p:nvSpPr>
          <p:cNvPr id="4" name="テキスト ボックス 3"/>
          <p:cNvSpPr txBox="1"/>
          <p:nvPr/>
        </p:nvSpPr>
        <p:spPr>
          <a:xfrm>
            <a:off x="1924665" y="1666962"/>
            <a:ext cx="1073908" cy="307777"/>
          </a:xfrm>
          <a:prstGeom prst="rect">
            <a:avLst/>
          </a:prstGeom>
          <a:noFill/>
        </p:spPr>
        <p:txBody>
          <a:bodyPr wrap="square" rtlCol="0">
            <a:spAutoFit/>
          </a:bodyPr>
          <a:lstStyle/>
          <a:p>
            <a:pPr algn="dist"/>
            <a:r>
              <a:rPr kumimoji="1" lang="ja-JP" altLang="en-US" sz="1400" dirty="0">
                <a:latin typeface="HGP創英角ｺﾞｼｯｸUB" panose="020B0900000000000000" pitchFamily="50" charset="-128"/>
                <a:ea typeface="HGP創英角ｺﾞｼｯｸUB" panose="020B0900000000000000" pitchFamily="50" charset="-128"/>
              </a:rPr>
              <a:t>ひ　ごろ</a:t>
            </a:r>
          </a:p>
        </p:txBody>
      </p:sp>
      <p:sp>
        <p:nvSpPr>
          <p:cNvPr id="19" name="テキスト ボックス 18"/>
          <p:cNvSpPr txBox="1"/>
          <p:nvPr/>
        </p:nvSpPr>
        <p:spPr>
          <a:xfrm>
            <a:off x="677829" y="2549162"/>
            <a:ext cx="557847" cy="307777"/>
          </a:xfrm>
          <a:prstGeom prst="rect">
            <a:avLst/>
          </a:prstGeom>
          <a:noFill/>
        </p:spPr>
        <p:txBody>
          <a:bodyPr wrap="square" rtlCol="0">
            <a:spAutoFit/>
          </a:bodyPr>
          <a:lstStyle/>
          <a:p>
            <a:pPr algn="dist"/>
            <a:r>
              <a:rPr kumimoji="1" lang="ja-JP" altLang="en-US" sz="1400" dirty="0">
                <a:latin typeface="HGP創英角ｺﾞｼｯｸUB" panose="020B0900000000000000" pitchFamily="50" charset="-128"/>
                <a:ea typeface="HGP創英角ｺﾞｼｯｸUB" panose="020B0900000000000000" pitchFamily="50" charset="-128"/>
              </a:rPr>
              <a:t>そな</a:t>
            </a:r>
          </a:p>
        </p:txBody>
      </p:sp>
    </p:spTree>
    <p:extLst>
      <p:ext uri="{BB962C8B-B14F-4D97-AF65-F5344CB8AC3E}">
        <p14:creationId xmlns:p14="http://schemas.microsoft.com/office/powerpoint/2010/main" val="624852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t>44</a:t>
            </a:fld>
            <a:endParaRPr kumimoji="1" lang="ja-JP" altLang="en-US"/>
          </a:p>
        </p:txBody>
      </p:sp>
      <p:sp>
        <p:nvSpPr>
          <p:cNvPr id="20" name="正方形/長方形 19"/>
          <p:cNvSpPr/>
          <p:nvPr/>
        </p:nvSpPr>
        <p:spPr>
          <a:xfrm>
            <a:off x="369561" y="1917948"/>
            <a:ext cx="8404879" cy="3022104"/>
          </a:xfrm>
          <a:prstGeom prst="rect">
            <a:avLst/>
          </a:prstGeom>
          <a:solidFill>
            <a:schemeClr val="bg1"/>
          </a:solidFill>
          <a:ln w="1270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lumMod val="75000"/>
                  <a:lumOff val="25000"/>
                </a:schemeClr>
              </a:solidFill>
            </a:endParaRPr>
          </a:p>
        </p:txBody>
      </p:sp>
      <p:sp>
        <p:nvSpPr>
          <p:cNvPr id="21" name="テキスト ボックス 20"/>
          <p:cNvSpPr txBox="1"/>
          <p:nvPr/>
        </p:nvSpPr>
        <p:spPr>
          <a:xfrm>
            <a:off x="0" y="2395383"/>
            <a:ext cx="9143999" cy="1950214"/>
          </a:xfrm>
          <a:prstGeom prst="rect">
            <a:avLst/>
          </a:prstGeom>
          <a:noFill/>
        </p:spPr>
        <p:txBody>
          <a:bodyPr wrap="square" rtlCol="0">
            <a:spAutoFit/>
          </a:bodyPr>
          <a:lstStyle/>
          <a:p>
            <a:pPr algn="ctr">
              <a:lnSpc>
                <a:spcPts val="7700"/>
              </a:lnSpc>
            </a:pPr>
            <a:r>
              <a:rPr kumimoji="1" lang="ja-JP" altLang="en-US" sz="6000" dirty="0">
                <a:solidFill>
                  <a:srgbClr val="663300"/>
                </a:solidFill>
                <a:effectLst/>
                <a:latin typeface="HGP創英角ｺﾞｼｯｸUB" panose="020B0900000000000000" pitchFamily="50" charset="-128"/>
                <a:ea typeface="HGP創英角ｺﾞｼｯｸUB" panose="020B0900000000000000" pitchFamily="50" charset="-128"/>
              </a:rPr>
              <a:t>近くの人と</a:t>
            </a:r>
            <a:endParaRPr kumimoji="1" lang="en-US" altLang="ja-JP" sz="6000" dirty="0">
              <a:solidFill>
                <a:srgbClr val="663300"/>
              </a:solidFill>
              <a:effectLst/>
              <a:latin typeface="HGP創英角ｺﾞｼｯｸUB" panose="020B0900000000000000" pitchFamily="50" charset="-128"/>
              <a:ea typeface="HGP創英角ｺﾞｼｯｸUB" panose="020B0900000000000000" pitchFamily="50" charset="-128"/>
            </a:endParaRPr>
          </a:p>
          <a:p>
            <a:pPr algn="ctr">
              <a:lnSpc>
                <a:spcPts val="7700"/>
              </a:lnSpc>
            </a:pPr>
            <a:r>
              <a:rPr kumimoji="1" lang="ja-JP" altLang="en-US" sz="6000" dirty="0">
                <a:solidFill>
                  <a:srgbClr val="663300"/>
                </a:solidFill>
                <a:effectLst/>
                <a:latin typeface="HGP創英角ｺﾞｼｯｸUB" panose="020B0900000000000000" pitchFamily="50" charset="-128"/>
                <a:ea typeface="HGP創英角ｺﾞｼｯｸUB" panose="020B0900000000000000" pitchFamily="50" charset="-128"/>
              </a:rPr>
              <a:t>見せ合ってみましょう。</a:t>
            </a:r>
            <a:endParaRPr kumimoji="1" lang="en-US" altLang="ja-JP" sz="6000" dirty="0">
              <a:solidFill>
                <a:srgbClr val="663300"/>
              </a:solidFill>
              <a:effectLst/>
              <a:latin typeface="HGP創英角ｺﾞｼｯｸUB" panose="020B0900000000000000" pitchFamily="50" charset="-128"/>
              <a:ea typeface="HGP創英角ｺﾞｼｯｸUB" panose="020B0900000000000000" pitchFamily="50" charset="-128"/>
            </a:endParaRPr>
          </a:p>
        </p:txBody>
      </p:sp>
      <p:pic>
        <p:nvPicPr>
          <p:cNvPr id="7" name="図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02877" y="4201966"/>
            <a:ext cx="3031524" cy="2557848"/>
          </a:xfrm>
          <a:prstGeom prst="rect">
            <a:avLst/>
          </a:prstGeom>
        </p:spPr>
      </p:pic>
    </p:spTree>
    <p:extLst>
      <p:ext uri="{BB962C8B-B14F-4D97-AF65-F5344CB8AC3E}">
        <p14:creationId xmlns:p14="http://schemas.microsoft.com/office/powerpoint/2010/main" val="42614768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t>45</a:t>
            </a:fld>
            <a:endParaRPr kumimoji="1" lang="ja-JP" altLang="en-US"/>
          </a:p>
        </p:txBody>
      </p:sp>
      <p:grpSp>
        <p:nvGrpSpPr>
          <p:cNvPr id="63" name="グループ化 62">
            <a:extLst>
              <a:ext uri="{FF2B5EF4-FFF2-40B4-BE49-F238E27FC236}">
                <a16:creationId xmlns:a16="http://schemas.microsoft.com/office/drawing/2014/main" id="{DC54A1C8-23B8-F396-3290-AAC95168C6D3}"/>
              </a:ext>
            </a:extLst>
          </p:cNvPr>
          <p:cNvGrpSpPr/>
          <p:nvPr/>
        </p:nvGrpSpPr>
        <p:grpSpPr>
          <a:xfrm>
            <a:off x="0" y="238609"/>
            <a:ext cx="9548947" cy="771656"/>
            <a:chOff x="0" y="238609"/>
            <a:chExt cx="9548947" cy="771656"/>
          </a:xfrm>
        </p:grpSpPr>
        <p:grpSp>
          <p:nvGrpSpPr>
            <p:cNvPr id="64" name="グループ化 63">
              <a:extLst>
                <a:ext uri="{FF2B5EF4-FFF2-40B4-BE49-F238E27FC236}">
                  <a16:creationId xmlns:a16="http://schemas.microsoft.com/office/drawing/2014/main" id="{F0276CE0-A7CA-D2D5-4A3F-4FEDFC007098}"/>
                </a:ext>
              </a:extLst>
            </p:cNvPr>
            <p:cNvGrpSpPr/>
            <p:nvPr/>
          </p:nvGrpSpPr>
          <p:grpSpPr>
            <a:xfrm>
              <a:off x="0" y="238609"/>
              <a:ext cx="9548947" cy="771656"/>
              <a:chOff x="0" y="238609"/>
              <a:chExt cx="9548947" cy="771656"/>
            </a:xfrm>
          </p:grpSpPr>
          <p:sp>
            <p:nvSpPr>
              <p:cNvPr id="67" name="正方形/長方形 66">
                <a:extLst>
                  <a:ext uri="{FF2B5EF4-FFF2-40B4-BE49-F238E27FC236}">
                    <a16:creationId xmlns:a16="http://schemas.microsoft.com/office/drawing/2014/main" id="{BDA2CD82-153B-6DE2-A7F1-083D8864A9F5}"/>
                  </a:ext>
                </a:extLst>
              </p:cNvPr>
              <p:cNvSpPr/>
              <p:nvPr/>
            </p:nvSpPr>
            <p:spPr>
              <a:xfrm>
                <a:off x="0" y="238609"/>
                <a:ext cx="9144000" cy="771656"/>
              </a:xfrm>
              <a:prstGeom prst="rect">
                <a:avLst/>
              </a:prstGeom>
              <a:solidFill>
                <a:srgbClr val="B52F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8" name="テキスト ボックス 67">
                <a:extLst>
                  <a:ext uri="{FF2B5EF4-FFF2-40B4-BE49-F238E27FC236}">
                    <a16:creationId xmlns:a16="http://schemas.microsoft.com/office/drawing/2014/main" id="{E6FBE7FE-6E6E-B919-ED38-6DC6317FF04F}"/>
                  </a:ext>
                </a:extLst>
              </p:cNvPr>
              <p:cNvSpPr txBox="1"/>
              <p:nvPr/>
            </p:nvSpPr>
            <p:spPr>
              <a:xfrm>
                <a:off x="404948" y="302075"/>
                <a:ext cx="9143999" cy="659796"/>
              </a:xfrm>
              <a:prstGeom prst="rect">
                <a:avLst/>
              </a:prstGeom>
              <a:noFill/>
            </p:spPr>
            <p:txBody>
              <a:bodyPr wrap="square" rtlCol="0">
                <a:spAutoFit/>
              </a:bodyPr>
              <a:lstStyle/>
              <a:p>
                <a:pPr algn="ctr">
                  <a:lnSpc>
                    <a:spcPts val="5000"/>
                  </a:lnSpc>
                </a:pPr>
                <a:r>
                  <a:rPr kumimoji="1" lang="ja-JP" altLang="en-US" sz="4000" dirty="0">
                    <a:solidFill>
                      <a:schemeClr val="bg1"/>
                    </a:solidFill>
                    <a:latin typeface="HGP創英角ｺﾞｼｯｸUB" panose="020B0900000000000000" pitchFamily="50" charset="-128"/>
                    <a:ea typeface="HGP創英角ｺﾞｼｯｸUB" panose="020B0900000000000000" pitchFamily="50" charset="-128"/>
                  </a:rPr>
                  <a:t>ハザードマップを確認する。</a:t>
                </a:r>
                <a:endParaRPr kumimoji="1" lang="en-US" altLang="ja-JP" sz="4000" dirty="0">
                  <a:solidFill>
                    <a:schemeClr val="bg1"/>
                  </a:solidFill>
                  <a:latin typeface="HGP創英角ｺﾞｼｯｸUB" panose="020B0900000000000000" pitchFamily="50" charset="-128"/>
                  <a:ea typeface="HGP創英角ｺﾞｼｯｸUB" panose="020B0900000000000000" pitchFamily="50" charset="-128"/>
                </a:endParaRPr>
              </a:p>
            </p:txBody>
          </p:sp>
        </p:grpSp>
        <p:sp>
          <p:nvSpPr>
            <p:cNvPr id="65" name="テキスト ボックス 64">
              <a:extLst>
                <a:ext uri="{FF2B5EF4-FFF2-40B4-BE49-F238E27FC236}">
                  <a16:creationId xmlns:a16="http://schemas.microsoft.com/office/drawing/2014/main" id="{84F390EF-460B-7E0E-2DBF-22C1C2C2CDF5}"/>
                </a:ext>
              </a:extLst>
            </p:cNvPr>
            <p:cNvSpPr txBox="1"/>
            <p:nvPr/>
          </p:nvSpPr>
          <p:spPr>
            <a:xfrm>
              <a:off x="5561886" y="242751"/>
              <a:ext cx="946149" cy="169277"/>
            </a:xfrm>
            <a:prstGeom prst="rect">
              <a:avLst/>
            </a:prstGeom>
            <a:noFill/>
          </p:spPr>
          <p:txBody>
            <a:bodyPr wrap="square" lIns="0" tIns="0" rIns="0" bIns="0" rtlCol="0" anchor="ctr" anchorCtr="0">
              <a:spAutoFit/>
            </a:bodyPr>
            <a:lstStyle/>
            <a:p>
              <a:pPr algn="dist"/>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rPr>
                <a:t>かくにん</a:t>
              </a:r>
            </a:p>
          </p:txBody>
        </p:sp>
        <p:sp>
          <p:nvSpPr>
            <p:cNvPr id="66" name="テキスト ボックス 65">
              <a:extLst>
                <a:ext uri="{FF2B5EF4-FFF2-40B4-BE49-F238E27FC236}">
                  <a16:creationId xmlns:a16="http://schemas.microsoft.com/office/drawing/2014/main" id="{0F266CD4-3FFD-C500-485E-0B539D3C4778}"/>
                </a:ext>
              </a:extLst>
            </p:cNvPr>
            <p:cNvSpPr txBox="1"/>
            <p:nvPr/>
          </p:nvSpPr>
          <p:spPr>
            <a:xfrm>
              <a:off x="0" y="280582"/>
              <a:ext cx="1495922" cy="461665"/>
            </a:xfrm>
            <a:prstGeom prst="rect">
              <a:avLst/>
            </a:prstGeom>
            <a:noFill/>
          </p:spPr>
          <p:txBody>
            <a:bodyPr wrap="none" rtlCol="0">
              <a:spAutoFit/>
            </a:bodyPr>
            <a:lstStyle/>
            <a:p>
              <a:r>
                <a:rPr kumimoji="1" lang="ja-JP" altLang="en-US" sz="2400" dirty="0">
                  <a:solidFill>
                    <a:schemeClr val="bg1"/>
                  </a:solidFill>
                  <a:latin typeface="HGP創英角ｺﾞｼｯｸUB" panose="020B0900000000000000" pitchFamily="50" charset="-128"/>
                  <a:ea typeface="HGP創英角ｺﾞｼｯｸUB" panose="020B0900000000000000" pitchFamily="50" charset="-128"/>
                </a:rPr>
                <a:t>例えば・・・</a:t>
              </a:r>
              <a:endParaRPr kumimoji="1" lang="en-US" altLang="ja-JP" sz="2400" dirty="0">
                <a:solidFill>
                  <a:schemeClr val="bg1"/>
                </a:solidFill>
                <a:latin typeface="HGP創英角ｺﾞｼｯｸUB" panose="020B0900000000000000" pitchFamily="50" charset="-128"/>
                <a:ea typeface="HGP創英角ｺﾞｼｯｸUB" panose="020B0900000000000000" pitchFamily="50" charset="-128"/>
              </a:endParaRPr>
            </a:p>
          </p:txBody>
        </p:sp>
      </p:grpSp>
      <p:grpSp>
        <p:nvGrpSpPr>
          <p:cNvPr id="69" name="グループ化 68">
            <a:extLst>
              <a:ext uri="{FF2B5EF4-FFF2-40B4-BE49-F238E27FC236}">
                <a16:creationId xmlns:a16="http://schemas.microsoft.com/office/drawing/2014/main" id="{3C970D44-B8F3-4A18-6D33-675906BD7145}"/>
              </a:ext>
            </a:extLst>
          </p:cNvPr>
          <p:cNvGrpSpPr/>
          <p:nvPr/>
        </p:nvGrpSpPr>
        <p:grpSpPr>
          <a:xfrm>
            <a:off x="265491" y="1071677"/>
            <a:ext cx="8630471" cy="870935"/>
            <a:chOff x="265491" y="1071677"/>
            <a:chExt cx="8630471" cy="870935"/>
          </a:xfrm>
        </p:grpSpPr>
        <p:sp>
          <p:nvSpPr>
            <p:cNvPr id="70" name="テキスト ボックス 69">
              <a:extLst>
                <a:ext uri="{FF2B5EF4-FFF2-40B4-BE49-F238E27FC236}">
                  <a16:creationId xmlns:a16="http://schemas.microsoft.com/office/drawing/2014/main" id="{3A5CC892-4229-43C2-5F25-7582B8A7B853}"/>
                </a:ext>
              </a:extLst>
            </p:cNvPr>
            <p:cNvSpPr txBox="1"/>
            <p:nvPr/>
          </p:nvSpPr>
          <p:spPr>
            <a:xfrm>
              <a:off x="2496454" y="1465943"/>
              <a:ext cx="6399508" cy="476669"/>
            </a:xfrm>
            <a:prstGeom prst="rect">
              <a:avLst/>
            </a:prstGeom>
            <a:noFill/>
          </p:spPr>
          <p:txBody>
            <a:bodyPr wrap="none" rtlCol="0">
              <a:spAutoFit/>
            </a:bodyPr>
            <a:lstStyle/>
            <a:p>
              <a:pPr algn="r">
                <a:lnSpc>
                  <a:spcPct val="120000"/>
                </a:lnSpc>
              </a:pPr>
              <a:r>
                <a:rPr kumimoji="1" lang="ja-JP" altLang="en-US" sz="2400" dirty="0">
                  <a:latin typeface="HGP創英角ｺﾞｼｯｸUB" panose="020B0900000000000000" pitchFamily="50" charset="-128"/>
                  <a:ea typeface="HGP創英角ｺﾞｼｯｸUB" panose="020B0900000000000000" pitchFamily="50" charset="-128"/>
                </a:rPr>
                <a:t>みんなのお家にハザードマップが配られています。</a:t>
              </a:r>
              <a:endParaRPr kumimoji="1" lang="en-US" altLang="ja-JP" sz="2400" dirty="0">
                <a:latin typeface="HGP創英角ｺﾞｼｯｸUB" panose="020B0900000000000000" pitchFamily="50" charset="-128"/>
                <a:ea typeface="HGP創英角ｺﾞｼｯｸUB" panose="020B0900000000000000" pitchFamily="50" charset="-128"/>
              </a:endParaRPr>
            </a:p>
          </p:txBody>
        </p:sp>
        <p:grpSp>
          <p:nvGrpSpPr>
            <p:cNvPr id="71" name="グループ化 70">
              <a:extLst>
                <a:ext uri="{FF2B5EF4-FFF2-40B4-BE49-F238E27FC236}">
                  <a16:creationId xmlns:a16="http://schemas.microsoft.com/office/drawing/2014/main" id="{E37D56DF-3BB4-59E0-AFF6-3FD7C3521487}"/>
                </a:ext>
              </a:extLst>
            </p:cNvPr>
            <p:cNvGrpSpPr/>
            <p:nvPr/>
          </p:nvGrpSpPr>
          <p:grpSpPr>
            <a:xfrm>
              <a:off x="265491" y="1071677"/>
              <a:ext cx="4849404" cy="518658"/>
              <a:chOff x="265491" y="83821"/>
              <a:chExt cx="4849404" cy="518658"/>
            </a:xfrm>
          </p:grpSpPr>
          <p:sp>
            <p:nvSpPr>
              <p:cNvPr id="73" name="テキスト ボックス 72">
                <a:extLst>
                  <a:ext uri="{FF2B5EF4-FFF2-40B4-BE49-F238E27FC236}">
                    <a16:creationId xmlns:a16="http://schemas.microsoft.com/office/drawing/2014/main" id="{5B36F4BF-E345-5BF9-14E5-53D15490B886}"/>
                  </a:ext>
                </a:extLst>
              </p:cNvPr>
              <p:cNvSpPr txBox="1"/>
              <p:nvPr/>
            </p:nvSpPr>
            <p:spPr>
              <a:xfrm>
                <a:off x="265491" y="125810"/>
                <a:ext cx="4849404" cy="476669"/>
              </a:xfrm>
              <a:prstGeom prst="rect">
                <a:avLst/>
              </a:prstGeom>
              <a:noFill/>
            </p:spPr>
            <p:txBody>
              <a:bodyPr wrap="none" rtlCol="0">
                <a:spAutoFit/>
              </a:bodyPr>
              <a:lstStyle/>
              <a:p>
                <a:pPr>
                  <a:lnSpc>
                    <a:spcPct val="120000"/>
                  </a:lnSpc>
                </a:pPr>
                <a:r>
                  <a:rPr kumimoji="1" lang="ja-JP" altLang="en-US" sz="2400" dirty="0">
                    <a:latin typeface="HGP創英角ｺﾞｼｯｸUB" panose="020B0900000000000000" pitchFamily="50" charset="-128"/>
                    <a:ea typeface="HGP創英角ｺﾞｼｯｸUB" panose="020B0900000000000000" pitchFamily="50" charset="-128"/>
                  </a:rPr>
                  <a:t>たまに起こる災害に備えるために・・・</a:t>
                </a:r>
                <a:endParaRPr kumimoji="1" lang="en-US" altLang="ja-JP" sz="2400" dirty="0">
                  <a:latin typeface="HGP創英角ｺﾞｼｯｸUB" panose="020B0900000000000000" pitchFamily="50" charset="-128"/>
                  <a:ea typeface="HGP創英角ｺﾞｼｯｸUB" panose="020B0900000000000000" pitchFamily="50" charset="-128"/>
                </a:endParaRPr>
              </a:p>
            </p:txBody>
          </p:sp>
          <p:sp>
            <p:nvSpPr>
              <p:cNvPr id="74" name="テキスト ボックス 73">
                <a:extLst>
                  <a:ext uri="{FF2B5EF4-FFF2-40B4-BE49-F238E27FC236}">
                    <a16:creationId xmlns:a16="http://schemas.microsoft.com/office/drawing/2014/main" id="{D99FE389-EDFF-D544-5B45-DFE5B80EB1FF}"/>
                  </a:ext>
                </a:extLst>
              </p:cNvPr>
              <p:cNvSpPr txBox="1"/>
              <p:nvPr/>
            </p:nvSpPr>
            <p:spPr>
              <a:xfrm>
                <a:off x="2016774" y="83821"/>
                <a:ext cx="560171" cy="161583"/>
              </a:xfrm>
              <a:prstGeom prst="rect">
                <a:avLst/>
              </a:prstGeom>
              <a:noFill/>
            </p:spPr>
            <p:txBody>
              <a:bodyPr wrap="square" lIns="0" tIns="0" rIns="0" bIns="0" rtlCol="0" anchor="ctr" anchorCtr="0">
                <a:spAutoFit/>
              </a:bodyPr>
              <a:lstStyle/>
              <a:p>
                <a:pPr algn="dist"/>
                <a:r>
                  <a:rPr kumimoji="1" lang="ja-JP" altLang="en-US" sz="1050" dirty="0">
                    <a:latin typeface="HGP創英角ｺﾞｼｯｸUB" panose="020B0900000000000000" pitchFamily="50" charset="-128"/>
                    <a:ea typeface="HGP創英角ｺﾞｼｯｸUB" panose="020B0900000000000000" pitchFamily="50" charset="-128"/>
                  </a:rPr>
                  <a:t>さいがい</a:t>
                </a:r>
                <a:endParaRPr kumimoji="1" lang="en-US" altLang="ja-JP" sz="1050" dirty="0">
                  <a:latin typeface="HGP創英角ｺﾞｼｯｸUB" panose="020B0900000000000000" pitchFamily="50" charset="-128"/>
                  <a:ea typeface="HGP創英角ｺﾞｼｯｸUB" panose="020B0900000000000000" pitchFamily="50" charset="-128"/>
                </a:endParaRPr>
              </a:p>
            </p:txBody>
          </p:sp>
        </p:grpSp>
        <p:sp>
          <p:nvSpPr>
            <p:cNvPr id="72" name="テキスト ボックス 71">
              <a:extLst>
                <a:ext uri="{FF2B5EF4-FFF2-40B4-BE49-F238E27FC236}">
                  <a16:creationId xmlns:a16="http://schemas.microsoft.com/office/drawing/2014/main" id="{DE62CDCB-F8AC-4896-C4B1-CF18565C3217}"/>
                </a:ext>
              </a:extLst>
            </p:cNvPr>
            <p:cNvSpPr txBox="1"/>
            <p:nvPr/>
          </p:nvSpPr>
          <p:spPr>
            <a:xfrm>
              <a:off x="2889363" y="1075141"/>
              <a:ext cx="252044" cy="161583"/>
            </a:xfrm>
            <a:prstGeom prst="rect">
              <a:avLst/>
            </a:prstGeom>
            <a:noFill/>
          </p:spPr>
          <p:txBody>
            <a:bodyPr wrap="square" lIns="0" tIns="0" rIns="0" bIns="0" rtlCol="0" anchor="ctr" anchorCtr="0">
              <a:spAutoFit/>
            </a:bodyPr>
            <a:lstStyle/>
            <a:p>
              <a:pPr algn="dist"/>
              <a:r>
                <a:rPr kumimoji="1" lang="ja-JP" altLang="en-US" sz="1050" dirty="0" err="1">
                  <a:latin typeface="HGP創英角ｺﾞｼｯｸUB" panose="020B0900000000000000" pitchFamily="50" charset="-128"/>
                  <a:ea typeface="HGP創英角ｺﾞｼｯｸUB" panose="020B0900000000000000" pitchFamily="50" charset="-128"/>
                </a:rPr>
                <a:t>そな</a:t>
              </a:r>
              <a:endParaRPr kumimoji="1" lang="en-US" altLang="ja-JP" sz="1050" dirty="0">
                <a:latin typeface="HGP創英角ｺﾞｼｯｸUB" panose="020B0900000000000000" pitchFamily="50" charset="-128"/>
                <a:ea typeface="HGP創英角ｺﾞｼｯｸUB" panose="020B0900000000000000" pitchFamily="50" charset="-128"/>
              </a:endParaRPr>
            </a:p>
          </p:txBody>
        </p:sp>
      </p:grpSp>
      <p:grpSp>
        <p:nvGrpSpPr>
          <p:cNvPr id="75" name="グループ化 74">
            <a:extLst>
              <a:ext uri="{FF2B5EF4-FFF2-40B4-BE49-F238E27FC236}">
                <a16:creationId xmlns:a16="http://schemas.microsoft.com/office/drawing/2014/main" id="{D4DE71FA-3B00-A24D-7F5F-CE001C938E3F}"/>
              </a:ext>
            </a:extLst>
          </p:cNvPr>
          <p:cNvGrpSpPr/>
          <p:nvPr/>
        </p:nvGrpSpPr>
        <p:grpSpPr>
          <a:xfrm>
            <a:off x="4630707" y="2320649"/>
            <a:ext cx="4178309" cy="2868762"/>
            <a:chOff x="4630707" y="2320649"/>
            <a:chExt cx="4178309" cy="2868762"/>
          </a:xfrm>
        </p:grpSpPr>
        <p:sp>
          <p:nvSpPr>
            <p:cNvPr id="76" name="正方形/長方形 75">
              <a:extLst>
                <a:ext uri="{FF2B5EF4-FFF2-40B4-BE49-F238E27FC236}">
                  <a16:creationId xmlns:a16="http://schemas.microsoft.com/office/drawing/2014/main" id="{8FAF6167-ABFB-6A3E-1F76-010E657E027F}"/>
                </a:ext>
              </a:extLst>
            </p:cNvPr>
            <p:cNvSpPr/>
            <p:nvPr/>
          </p:nvSpPr>
          <p:spPr>
            <a:xfrm>
              <a:off x="4630707" y="2320649"/>
              <a:ext cx="4178309" cy="2868762"/>
            </a:xfrm>
            <a:prstGeom prst="rect">
              <a:avLst/>
            </a:prstGeom>
            <a:solidFill>
              <a:srgbClr val="ECD9C6"/>
            </a:solidFill>
            <a:ln w="381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テキスト ボックス 76">
              <a:extLst>
                <a:ext uri="{FF2B5EF4-FFF2-40B4-BE49-F238E27FC236}">
                  <a16:creationId xmlns:a16="http://schemas.microsoft.com/office/drawing/2014/main" id="{0629CA6F-08ED-918B-253B-77FC17FDBA7A}"/>
                </a:ext>
              </a:extLst>
            </p:cNvPr>
            <p:cNvSpPr txBox="1"/>
            <p:nvPr/>
          </p:nvSpPr>
          <p:spPr>
            <a:xfrm>
              <a:off x="4693643" y="2952397"/>
              <a:ext cx="3720890" cy="1363065"/>
            </a:xfrm>
            <a:prstGeom prst="rect">
              <a:avLst/>
            </a:prstGeom>
            <a:noFill/>
          </p:spPr>
          <p:txBody>
            <a:bodyPr wrap="none" rtlCol="0">
              <a:spAutoFit/>
            </a:bodyPr>
            <a:lstStyle/>
            <a:p>
              <a:pPr>
                <a:lnSpc>
                  <a:spcPct val="120000"/>
                </a:lnSpc>
              </a:pPr>
              <a:r>
                <a:rPr kumimoji="1" lang="ja-JP" altLang="en-US" sz="2400" dirty="0">
                  <a:solidFill>
                    <a:srgbClr val="663300"/>
                  </a:solidFill>
                  <a:latin typeface="HGP創英角ｺﾞｼｯｸUB" panose="020B0900000000000000" pitchFamily="50" charset="-128"/>
                  <a:ea typeface="HGP創英角ｺﾞｼｯｸUB" panose="020B0900000000000000" pitchFamily="50" charset="-128"/>
                </a:rPr>
                <a:t>災害の危険な場所や、</a:t>
              </a:r>
              <a:endParaRPr kumimoji="1" lang="en-US" altLang="ja-JP" sz="2400" dirty="0">
                <a:solidFill>
                  <a:srgbClr val="663300"/>
                </a:solidFill>
                <a:latin typeface="HGP創英角ｺﾞｼｯｸUB" panose="020B0900000000000000" pitchFamily="50" charset="-128"/>
                <a:ea typeface="HGP創英角ｺﾞｼｯｸUB" panose="020B0900000000000000" pitchFamily="50" charset="-128"/>
              </a:endParaRPr>
            </a:p>
            <a:p>
              <a:pPr>
                <a:lnSpc>
                  <a:spcPct val="120000"/>
                </a:lnSpc>
              </a:pPr>
              <a:r>
                <a:rPr kumimoji="1" lang="ja-JP" altLang="en-US" sz="2400" dirty="0">
                  <a:solidFill>
                    <a:srgbClr val="663300"/>
                  </a:solidFill>
                  <a:latin typeface="HGP創英角ｺﾞｼｯｸUB" panose="020B0900000000000000" pitchFamily="50" charset="-128"/>
                  <a:ea typeface="HGP創英角ｺﾞｼｯｸUB" panose="020B0900000000000000" pitchFamily="50" charset="-128"/>
                </a:rPr>
                <a:t>災害時の避難の方法などが</a:t>
              </a:r>
              <a:endParaRPr kumimoji="1" lang="en-US" altLang="ja-JP" sz="2400" dirty="0">
                <a:solidFill>
                  <a:srgbClr val="663300"/>
                </a:solidFill>
                <a:latin typeface="HGP創英角ｺﾞｼｯｸUB" panose="020B0900000000000000" pitchFamily="50" charset="-128"/>
                <a:ea typeface="HGP創英角ｺﾞｼｯｸUB" panose="020B0900000000000000" pitchFamily="50" charset="-128"/>
              </a:endParaRPr>
            </a:p>
            <a:p>
              <a:pPr>
                <a:lnSpc>
                  <a:spcPct val="120000"/>
                </a:lnSpc>
              </a:pPr>
              <a:r>
                <a:rPr kumimoji="1" lang="ja-JP" altLang="en-US" sz="2400" dirty="0">
                  <a:solidFill>
                    <a:srgbClr val="663300"/>
                  </a:solidFill>
                  <a:latin typeface="HGP創英角ｺﾞｼｯｸUB" panose="020B0900000000000000" pitchFamily="50" charset="-128"/>
                  <a:ea typeface="HGP創英角ｺﾞｼｯｸUB" panose="020B0900000000000000" pitchFamily="50" charset="-128"/>
                </a:rPr>
                <a:t>書いてあります。</a:t>
              </a:r>
              <a:endParaRPr kumimoji="1" lang="en-US" altLang="ja-JP" sz="2400" dirty="0">
                <a:solidFill>
                  <a:srgbClr val="663300"/>
                </a:solidFill>
                <a:latin typeface="HGP創英角ｺﾞｼｯｸUB" panose="020B0900000000000000" pitchFamily="50" charset="-128"/>
                <a:ea typeface="HGP創英角ｺﾞｼｯｸUB" panose="020B0900000000000000" pitchFamily="50" charset="-128"/>
              </a:endParaRPr>
            </a:p>
          </p:txBody>
        </p:sp>
        <p:sp>
          <p:nvSpPr>
            <p:cNvPr id="78" name="テキスト ボックス 77">
              <a:extLst>
                <a:ext uri="{FF2B5EF4-FFF2-40B4-BE49-F238E27FC236}">
                  <a16:creationId xmlns:a16="http://schemas.microsoft.com/office/drawing/2014/main" id="{131155FB-9226-2F4B-7558-742A01536BD1}"/>
                </a:ext>
              </a:extLst>
            </p:cNvPr>
            <p:cNvSpPr txBox="1"/>
            <p:nvPr/>
          </p:nvSpPr>
          <p:spPr>
            <a:xfrm>
              <a:off x="4849267" y="2900627"/>
              <a:ext cx="551418" cy="161583"/>
            </a:xfrm>
            <a:prstGeom prst="rect">
              <a:avLst/>
            </a:prstGeom>
            <a:noFill/>
          </p:spPr>
          <p:txBody>
            <a:bodyPr wrap="square" lIns="0" tIns="0" rIns="0" bIns="0" rtlCol="0" anchor="ctr" anchorCtr="0">
              <a:spAutoFit/>
            </a:bodyPr>
            <a:lstStyle/>
            <a:p>
              <a:pPr algn="dist"/>
              <a:r>
                <a:rPr kumimoji="1" lang="ja-JP" altLang="en-US" sz="1050" dirty="0">
                  <a:solidFill>
                    <a:srgbClr val="663300"/>
                  </a:solidFill>
                  <a:latin typeface="HGP創英角ｺﾞｼｯｸUB" panose="020B0900000000000000" pitchFamily="50" charset="-128"/>
                  <a:ea typeface="HGP創英角ｺﾞｼｯｸUB" panose="020B0900000000000000" pitchFamily="50" charset="-128"/>
                </a:rPr>
                <a:t>さいがい</a:t>
              </a:r>
              <a:endParaRPr kumimoji="1" lang="en-US" altLang="ja-JP" sz="1050" dirty="0">
                <a:solidFill>
                  <a:srgbClr val="663300"/>
                </a:solidFill>
                <a:latin typeface="HGP創英角ｺﾞｼｯｸUB" panose="020B0900000000000000" pitchFamily="50" charset="-128"/>
                <a:ea typeface="HGP創英角ｺﾞｼｯｸUB" panose="020B0900000000000000" pitchFamily="50" charset="-128"/>
              </a:endParaRPr>
            </a:p>
          </p:txBody>
        </p:sp>
        <p:sp>
          <p:nvSpPr>
            <p:cNvPr id="79" name="テキスト ボックス 78">
              <a:extLst>
                <a:ext uri="{FF2B5EF4-FFF2-40B4-BE49-F238E27FC236}">
                  <a16:creationId xmlns:a16="http://schemas.microsoft.com/office/drawing/2014/main" id="{BE8BDB49-9F77-3F9B-FAB4-EB824751A31C}"/>
                </a:ext>
              </a:extLst>
            </p:cNvPr>
            <p:cNvSpPr txBox="1"/>
            <p:nvPr/>
          </p:nvSpPr>
          <p:spPr>
            <a:xfrm>
              <a:off x="4849267" y="3345801"/>
              <a:ext cx="543176" cy="161583"/>
            </a:xfrm>
            <a:prstGeom prst="rect">
              <a:avLst/>
            </a:prstGeom>
            <a:noFill/>
          </p:spPr>
          <p:txBody>
            <a:bodyPr wrap="square" lIns="0" tIns="0" rIns="0" bIns="0" rtlCol="0" anchor="ctr" anchorCtr="0">
              <a:spAutoFit/>
            </a:bodyPr>
            <a:lstStyle/>
            <a:p>
              <a:pPr algn="dist"/>
              <a:r>
                <a:rPr kumimoji="1" lang="ja-JP" altLang="en-US" sz="1050" dirty="0">
                  <a:solidFill>
                    <a:srgbClr val="663300"/>
                  </a:solidFill>
                  <a:latin typeface="HGP創英角ｺﾞｼｯｸUB" panose="020B0900000000000000" pitchFamily="50" charset="-128"/>
                  <a:ea typeface="HGP創英角ｺﾞｼｯｸUB" panose="020B0900000000000000" pitchFamily="50" charset="-128"/>
                </a:rPr>
                <a:t>さいがい</a:t>
              </a:r>
              <a:endParaRPr kumimoji="1" lang="en-US" altLang="ja-JP" sz="1050" dirty="0">
                <a:solidFill>
                  <a:srgbClr val="663300"/>
                </a:solidFill>
                <a:latin typeface="HGP創英角ｺﾞｼｯｸUB" panose="020B0900000000000000" pitchFamily="50" charset="-128"/>
                <a:ea typeface="HGP創英角ｺﾞｼｯｸUB" panose="020B0900000000000000" pitchFamily="50" charset="-128"/>
              </a:endParaRPr>
            </a:p>
          </p:txBody>
        </p:sp>
        <p:sp>
          <p:nvSpPr>
            <p:cNvPr id="80" name="テキスト ボックス 79">
              <a:extLst>
                <a:ext uri="{FF2B5EF4-FFF2-40B4-BE49-F238E27FC236}">
                  <a16:creationId xmlns:a16="http://schemas.microsoft.com/office/drawing/2014/main" id="{DC919182-CDEA-7921-22D5-8A97983AF096}"/>
                </a:ext>
              </a:extLst>
            </p:cNvPr>
            <p:cNvSpPr txBox="1"/>
            <p:nvPr/>
          </p:nvSpPr>
          <p:spPr>
            <a:xfrm>
              <a:off x="6085866" y="3357252"/>
              <a:ext cx="457199" cy="161583"/>
            </a:xfrm>
            <a:prstGeom prst="rect">
              <a:avLst/>
            </a:prstGeom>
            <a:noFill/>
          </p:spPr>
          <p:txBody>
            <a:bodyPr wrap="square" lIns="0" tIns="0" rIns="0" bIns="0" rtlCol="0" anchor="ctr" anchorCtr="0">
              <a:spAutoFit/>
            </a:bodyPr>
            <a:lstStyle/>
            <a:p>
              <a:pPr algn="dist"/>
              <a:r>
                <a:rPr kumimoji="1" lang="ja-JP" altLang="en-US" sz="1050" dirty="0">
                  <a:solidFill>
                    <a:srgbClr val="663300"/>
                  </a:solidFill>
                  <a:latin typeface="HGP創英角ｺﾞｼｯｸUB" panose="020B0900000000000000" pitchFamily="50" charset="-128"/>
                  <a:ea typeface="HGP創英角ｺﾞｼｯｸUB" panose="020B0900000000000000" pitchFamily="50" charset="-128"/>
                </a:rPr>
                <a:t>ひ　なん</a:t>
              </a:r>
              <a:endParaRPr kumimoji="1" lang="en-US" altLang="ja-JP" sz="1050" dirty="0">
                <a:solidFill>
                  <a:srgbClr val="663300"/>
                </a:solidFill>
                <a:latin typeface="HGP創英角ｺﾞｼｯｸUB" panose="020B0900000000000000" pitchFamily="50" charset="-128"/>
                <a:ea typeface="HGP創英角ｺﾞｼｯｸUB" panose="020B0900000000000000" pitchFamily="50" charset="-128"/>
              </a:endParaRPr>
            </a:p>
          </p:txBody>
        </p:sp>
        <p:sp>
          <p:nvSpPr>
            <p:cNvPr id="81" name="テキスト ボックス 80">
              <a:extLst>
                <a:ext uri="{FF2B5EF4-FFF2-40B4-BE49-F238E27FC236}">
                  <a16:creationId xmlns:a16="http://schemas.microsoft.com/office/drawing/2014/main" id="{48381917-A155-3511-04C6-F338780BE587}"/>
                </a:ext>
              </a:extLst>
            </p:cNvPr>
            <p:cNvSpPr txBox="1"/>
            <p:nvPr/>
          </p:nvSpPr>
          <p:spPr>
            <a:xfrm>
              <a:off x="5757696" y="2900627"/>
              <a:ext cx="485466" cy="164256"/>
            </a:xfrm>
            <a:prstGeom prst="rect">
              <a:avLst/>
            </a:prstGeom>
            <a:noFill/>
          </p:spPr>
          <p:txBody>
            <a:bodyPr wrap="square" lIns="0" tIns="0" rIns="0" bIns="0" rtlCol="0" anchor="ctr" anchorCtr="0">
              <a:spAutoFit/>
            </a:bodyPr>
            <a:lstStyle/>
            <a:p>
              <a:pPr algn="dist"/>
              <a:r>
                <a:rPr kumimoji="1" lang="ja-JP" altLang="en-US" sz="1050" dirty="0">
                  <a:solidFill>
                    <a:srgbClr val="663300"/>
                  </a:solidFill>
                  <a:latin typeface="HGP創英角ｺﾞｼｯｸUB" panose="020B0900000000000000" pitchFamily="50" charset="-128"/>
                  <a:ea typeface="HGP創英角ｺﾞｼｯｸUB" panose="020B0900000000000000" pitchFamily="50" charset="-128"/>
                </a:rPr>
                <a:t>き　</a:t>
              </a:r>
              <a:r>
                <a:rPr kumimoji="1" lang="ja-JP" altLang="en-US" sz="1050" dirty="0" err="1">
                  <a:solidFill>
                    <a:srgbClr val="663300"/>
                  </a:solidFill>
                  <a:latin typeface="HGP創英角ｺﾞｼｯｸUB" panose="020B0900000000000000" pitchFamily="50" charset="-128"/>
                  <a:ea typeface="HGP創英角ｺﾞｼｯｸUB" panose="020B0900000000000000" pitchFamily="50" charset="-128"/>
                </a:rPr>
                <a:t>けん</a:t>
              </a:r>
              <a:endParaRPr kumimoji="1" lang="en-US" altLang="ja-JP" sz="1050" dirty="0">
                <a:solidFill>
                  <a:srgbClr val="663300"/>
                </a:solidFill>
                <a:latin typeface="HGP創英角ｺﾞｼｯｸUB" panose="020B0900000000000000" pitchFamily="50" charset="-128"/>
                <a:ea typeface="HGP創英角ｺﾞｼｯｸUB" panose="020B0900000000000000" pitchFamily="50" charset="-128"/>
              </a:endParaRPr>
            </a:p>
          </p:txBody>
        </p:sp>
        <p:sp>
          <p:nvSpPr>
            <p:cNvPr id="82" name="テキスト ボックス 81">
              <a:extLst>
                <a:ext uri="{FF2B5EF4-FFF2-40B4-BE49-F238E27FC236}">
                  <a16:creationId xmlns:a16="http://schemas.microsoft.com/office/drawing/2014/main" id="{524FB547-50FC-632D-EE32-37B95FC3CF40}"/>
                </a:ext>
              </a:extLst>
            </p:cNvPr>
            <p:cNvSpPr txBox="1"/>
            <p:nvPr/>
          </p:nvSpPr>
          <p:spPr>
            <a:xfrm>
              <a:off x="4683912" y="2325928"/>
              <a:ext cx="1981633" cy="461665"/>
            </a:xfrm>
            <a:prstGeom prst="rect">
              <a:avLst/>
            </a:prstGeom>
            <a:noFill/>
          </p:spPr>
          <p:txBody>
            <a:bodyPr wrap="none" rtlCol="0">
              <a:spAutoFit/>
            </a:bodyPr>
            <a:lstStyle/>
            <a:p>
              <a:r>
                <a:rPr kumimoji="1" lang="ja-JP" altLang="en-US" sz="2400" dirty="0">
                  <a:solidFill>
                    <a:srgbClr val="663300"/>
                  </a:solidFill>
                  <a:latin typeface="HGP創英角ｺﾞｼｯｸUB" panose="020B0900000000000000" pitchFamily="50" charset="-128"/>
                  <a:ea typeface="HGP創英角ｺﾞｼｯｸUB" panose="020B0900000000000000" pitchFamily="50" charset="-128"/>
                </a:rPr>
                <a:t>ハザードマップ</a:t>
              </a:r>
            </a:p>
          </p:txBody>
        </p:sp>
        <p:cxnSp>
          <p:nvCxnSpPr>
            <p:cNvPr id="83" name="直線コネクタ 82">
              <a:extLst>
                <a:ext uri="{FF2B5EF4-FFF2-40B4-BE49-F238E27FC236}">
                  <a16:creationId xmlns:a16="http://schemas.microsoft.com/office/drawing/2014/main" id="{D6A2B639-C19A-2DC6-2F83-35A039C92174}"/>
                </a:ext>
              </a:extLst>
            </p:cNvPr>
            <p:cNvCxnSpPr/>
            <p:nvPr/>
          </p:nvCxnSpPr>
          <p:spPr>
            <a:xfrm>
              <a:off x="4839857" y="2865467"/>
              <a:ext cx="3723118" cy="0"/>
            </a:xfrm>
            <a:prstGeom prst="line">
              <a:avLst/>
            </a:prstGeom>
            <a:ln w="19050">
              <a:solidFill>
                <a:srgbClr val="663300"/>
              </a:solidFill>
            </a:ln>
          </p:spPr>
          <p:style>
            <a:lnRef idx="1">
              <a:schemeClr val="accent1"/>
            </a:lnRef>
            <a:fillRef idx="0">
              <a:schemeClr val="accent1"/>
            </a:fillRef>
            <a:effectRef idx="0">
              <a:schemeClr val="accent1"/>
            </a:effectRef>
            <a:fontRef idx="minor">
              <a:schemeClr val="tx1"/>
            </a:fontRef>
          </p:style>
        </p:cxnSp>
      </p:grpSp>
      <p:grpSp>
        <p:nvGrpSpPr>
          <p:cNvPr id="3" name="グループ化 2">
            <a:extLst>
              <a:ext uri="{FF2B5EF4-FFF2-40B4-BE49-F238E27FC236}">
                <a16:creationId xmlns:a16="http://schemas.microsoft.com/office/drawing/2014/main" id="{B1060A41-7FF2-25F9-AC06-C355EB89B4DE}"/>
              </a:ext>
            </a:extLst>
          </p:cNvPr>
          <p:cNvGrpSpPr/>
          <p:nvPr/>
        </p:nvGrpSpPr>
        <p:grpSpPr>
          <a:xfrm>
            <a:off x="1848720" y="6027626"/>
            <a:ext cx="7039106" cy="554543"/>
            <a:chOff x="265491" y="6015392"/>
            <a:chExt cx="7039106" cy="554543"/>
          </a:xfrm>
        </p:grpSpPr>
        <p:sp>
          <p:nvSpPr>
            <p:cNvPr id="4" name="テキスト ボックス 3">
              <a:extLst>
                <a:ext uri="{FF2B5EF4-FFF2-40B4-BE49-F238E27FC236}">
                  <a16:creationId xmlns:a16="http://schemas.microsoft.com/office/drawing/2014/main" id="{ED51A869-4EF6-955E-9727-33A92D25935C}"/>
                </a:ext>
              </a:extLst>
            </p:cNvPr>
            <p:cNvSpPr txBox="1"/>
            <p:nvPr/>
          </p:nvSpPr>
          <p:spPr>
            <a:xfrm>
              <a:off x="265491" y="6093266"/>
              <a:ext cx="7039106" cy="476669"/>
            </a:xfrm>
            <a:prstGeom prst="rect">
              <a:avLst/>
            </a:prstGeom>
            <a:noFill/>
          </p:spPr>
          <p:txBody>
            <a:bodyPr wrap="none" rtlCol="0">
              <a:spAutoFit/>
            </a:bodyPr>
            <a:lstStyle/>
            <a:p>
              <a:pPr>
                <a:lnSpc>
                  <a:spcPct val="120000"/>
                </a:lnSpc>
              </a:pPr>
              <a:r>
                <a:rPr kumimoji="1" lang="ja-JP" altLang="en-US" sz="2400" dirty="0">
                  <a:solidFill>
                    <a:srgbClr val="B52F25"/>
                  </a:solidFill>
                  <a:latin typeface="HGP創英角ｺﾞｼｯｸUB" panose="020B0900000000000000" pitchFamily="50" charset="-128"/>
                  <a:ea typeface="HGP創英角ｺﾞｼｯｸUB" panose="020B0900000000000000" pitchFamily="50" charset="-128"/>
                </a:rPr>
                <a:t>いざというときのために、家族と確認しておきましょう。</a:t>
              </a:r>
              <a:endParaRPr kumimoji="1" lang="en-US" altLang="ja-JP" sz="2400" dirty="0">
                <a:solidFill>
                  <a:srgbClr val="B52F25"/>
                </a:solidFill>
                <a:latin typeface="HGP創英角ｺﾞｼｯｸUB" panose="020B0900000000000000" pitchFamily="50" charset="-128"/>
                <a:ea typeface="HGP創英角ｺﾞｼｯｸUB" panose="020B0900000000000000" pitchFamily="50" charset="-128"/>
              </a:endParaRPr>
            </a:p>
          </p:txBody>
        </p:sp>
        <p:sp>
          <p:nvSpPr>
            <p:cNvPr id="5" name="テキスト ボックス 4">
              <a:extLst>
                <a:ext uri="{FF2B5EF4-FFF2-40B4-BE49-F238E27FC236}">
                  <a16:creationId xmlns:a16="http://schemas.microsoft.com/office/drawing/2014/main" id="{918CC2B1-AA8B-F80C-742A-CD22C9573A32}"/>
                </a:ext>
              </a:extLst>
            </p:cNvPr>
            <p:cNvSpPr txBox="1"/>
            <p:nvPr/>
          </p:nvSpPr>
          <p:spPr>
            <a:xfrm>
              <a:off x="4289495" y="6015392"/>
              <a:ext cx="772715" cy="246221"/>
            </a:xfrm>
            <a:prstGeom prst="rect">
              <a:avLst/>
            </a:prstGeom>
            <a:noFill/>
          </p:spPr>
          <p:txBody>
            <a:bodyPr wrap="square" rtlCol="0">
              <a:spAutoFit/>
            </a:bodyPr>
            <a:lstStyle/>
            <a:p>
              <a:pPr algn="dist"/>
              <a:r>
                <a:rPr kumimoji="1" lang="ja-JP" altLang="en-US" sz="1000" dirty="0">
                  <a:solidFill>
                    <a:srgbClr val="B52F25"/>
                  </a:solidFill>
                  <a:latin typeface="HGP創英角ｺﾞｼｯｸUB" panose="020B0900000000000000" pitchFamily="50" charset="-128"/>
                  <a:ea typeface="HGP創英角ｺﾞｼｯｸUB" panose="020B0900000000000000" pitchFamily="50" charset="-128"/>
                </a:rPr>
                <a:t>かくにん</a:t>
              </a:r>
            </a:p>
          </p:txBody>
        </p:sp>
      </p:grpSp>
      <p:sp>
        <p:nvSpPr>
          <p:cNvPr id="14" name="正方形/長方形 13">
            <a:extLst>
              <a:ext uri="{FF2B5EF4-FFF2-40B4-BE49-F238E27FC236}">
                <a16:creationId xmlns:a16="http://schemas.microsoft.com/office/drawing/2014/main" id="{4A7725AB-E44A-20A3-D151-D2CE42CC0B38}"/>
              </a:ext>
            </a:extLst>
          </p:cNvPr>
          <p:cNvSpPr/>
          <p:nvPr/>
        </p:nvSpPr>
        <p:spPr>
          <a:xfrm>
            <a:off x="258777" y="2320649"/>
            <a:ext cx="4066009" cy="2868762"/>
          </a:xfrm>
          <a:prstGeom prst="rect">
            <a:avLst/>
          </a:prstGeom>
          <a:solidFill>
            <a:schemeClr val="bg1"/>
          </a:solid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457200" rtl="0" eaLnBrk="1" fontAlgn="auto" latinLnBrk="0" hangingPunct="1">
              <a:buClrTx/>
              <a:buSzTx/>
              <a:buFontTx/>
              <a:buNone/>
              <a:tabLst/>
              <a:defRPr/>
            </a:pPr>
            <a:endParaRPr kumimoji="1" lang="en-US" altLang="ja-JP" sz="2800" b="0" i="0" u="none" strike="noStrike" kern="1200" cap="none" spc="0" normalizeH="0" baseline="0" noProof="0" dirty="0">
              <a:ln>
                <a:noFill/>
              </a:ln>
              <a:solidFill>
                <a:prstClr val="white">
                  <a:lumMod val="75000"/>
                </a:prstClr>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457200" rtl="0" eaLnBrk="1" fontAlgn="auto" latinLnBrk="0" hangingPunct="1">
              <a:buClrTx/>
              <a:buSzTx/>
              <a:buFontTx/>
              <a:buNone/>
              <a:tabLst/>
              <a:defRPr/>
            </a:pPr>
            <a:r>
              <a:rPr kumimoji="1" lang="ja-JP" altLang="en-US" sz="2800" b="0" i="0" u="none" strike="noStrike" kern="1200" cap="none" spc="0" normalizeH="0" baseline="0" noProof="0" dirty="0">
                <a:ln>
                  <a:noFill/>
                </a:ln>
                <a:solidFill>
                  <a:prstClr val="white">
                    <a:lumMod val="75000"/>
                  </a:prstClr>
                </a:solidFill>
                <a:effectLst/>
                <a:uLnTx/>
                <a:uFillTx/>
                <a:latin typeface="HGP創英角ｺﾞｼｯｸUB" panose="020B0900000000000000" pitchFamily="50" charset="-128"/>
                <a:ea typeface="HGP創英角ｺﾞｼｯｸUB" panose="020B0900000000000000" pitchFamily="50" charset="-128"/>
                <a:cs typeface="+mn-cs"/>
              </a:rPr>
              <a:t>ハザードマップ</a:t>
            </a:r>
          </a:p>
          <a:p>
            <a:pPr algn="ctr"/>
            <a:r>
              <a:rPr kumimoji="1" lang="en-US" altLang="ja-JP" sz="1800" dirty="0">
                <a:solidFill>
                  <a:srgbClr val="FF0000"/>
                </a:solidFill>
                <a:latin typeface="小塚明朝 Pr6N R" panose="02020400000000000000" pitchFamily="18" charset="-128"/>
                <a:ea typeface="小塚明朝 Pr6N R" panose="02020400000000000000" pitchFamily="18" charset="-128"/>
              </a:rPr>
              <a:t>※</a:t>
            </a:r>
            <a:r>
              <a:rPr kumimoji="1" lang="ja-JP" altLang="en-US" sz="1800" dirty="0">
                <a:solidFill>
                  <a:srgbClr val="FF0000"/>
                </a:solidFill>
                <a:latin typeface="小塚明朝 Pr6N R" panose="02020400000000000000" pitchFamily="18" charset="-128"/>
                <a:ea typeface="小塚明朝 Pr6N R" panose="02020400000000000000" pitchFamily="18" charset="-128"/>
              </a:rPr>
              <a:t>校区のハザードマップを</a:t>
            </a:r>
            <a:br>
              <a:rPr kumimoji="1" lang="en-US" altLang="ja-JP" sz="1800" dirty="0">
                <a:solidFill>
                  <a:srgbClr val="FF0000"/>
                </a:solidFill>
                <a:latin typeface="小塚明朝 Pr6N R" panose="02020400000000000000" pitchFamily="18" charset="-128"/>
                <a:ea typeface="小塚明朝 Pr6N R" panose="02020400000000000000" pitchFamily="18" charset="-128"/>
              </a:rPr>
            </a:br>
            <a:r>
              <a:rPr kumimoji="1" lang="ja-JP" altLang="en-US" sz="1800" dirty="0">
                <a:solidFill>
                  <a:srgbClr val="FF0000"/>
                </a:solidFill>
                <a:latin typeface="小塚明朝 Pr6N R" panose="02020400000000000000" pitchFamily="18" charset="-128"/>
                <a:ea typeface="小塚明朝 Pr6N R" panose="02020400000000000000" pitchFamily="18" charset="-128"/>
              </a:rPr>
              <a:t>貼り付けてください。</a:t>
            </a:r>
            <a:endParaRPr kumimoji="1" lang="ja-JP" altLang="en-US" dirty="0"/>
          </a:p>
        </p:txBody>
      </p:sp>
      <p:grpSp>
        <p:nvGrpSpPr>
          <p:cNvPr id="15" name="グループ化 14">
            <a:extLst>
              <a:ext uri="{FF2B5EF4-FFF2-40B4-BE49-F238E27FC236}">
                <a16:creationId xmlns:a16="http://schemas.microsoft.com/office/drawing/2014/main" id="{936CFA99-5FBA-9493-1118-00C05327A61F}"/>
              </a:ext>
            </a:extLst>
          </p:cNvPr>
          <p:cNvGrpSpPr/>
          <p:nvPr/>
        </p:nvGrpSpPr>
        <p:grpSpPr>
          <a:xfrm>
            <a:off x="334985" y="4326099"/>
            <a:ext cx="3920168" cy="791495"/>
            <a:chOff x="334985" y="4326099"/>
            <a:chExt cx="3920168" cy="791495"/>
          </a:xfrm>
        </p:grpSpPr>
        <p:sp>
          <p:nvSpPr>
            <p:cNvPr id="16" name="正方形/長方形 15">
              <a:extLst>
                <a:ext uri="{FF2B5EF4-FFF2-40B4-BE49-F238E27FC236}">
                  <a16:creationId xmlns:a16="http://schemas.microsoft.com/office/drawing/2014/main" id="{9A057680-92DC-BA7F-1CB5-2F0A4755FCFD}"/>
                </a:ext>
              </a:extLst>
            </p:cNvPr>
            <p:cNvSpPr/>
            <p:nvPr/>
          </p:nvSpPr>
          <p:spPr>
            <a:xfrm>
              <a:off x="334985" y="4326099"/>
              <a:ext cx="3920168" cy="7716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7583313A-3FA5-B118-705F-71B717FF98FC}"/>
                </a:ext>
              </a:extLst>
            </p:cNvPr>
            <p:cNvSpPr txBox="1"/>
            <p:nvPr/>
          </p:nvSpPr>
          <p:spPr>
            <a:xfrm>
              <a:off x="414459" y="4871373"/>
              <a:ext cx="3759237" cy="246221"/>
            </a:xfrm>
            <a:prstGeom prst="rect">
              <a:avLst/>
            </a:prstGeom>
            <a:noFill/>
          </p:spPr>
          <p:txBody>
            <a:bodyPr wrap="square" rtlCol="0">
              <a:spAutoFit/>
            </a:bodyPr>
            <a:lstStyle/>
            <a:p>
              <a:r>
                <a:rPr kumimoji="1" lang="en-US" altLang="ja-JP" sz="1000" dirty="0">
                  <a:latin typeface="ＭＳ Ｐゴシック" panose="020B0600070205080204" pitchFamily="50" charset="-128"/>
                  <a:ea typeface="ＭＳ Ｐゴシック" panose="020B0600070205080204" pitchFamily="50" charset="-128"/>
                </a:rPr>
                <a:t>https://disaportal.gsi.go.jp/hazardmapportal/hazardmap/index.html</a:t>
              </a:r>
              <a:endParaRPr kumimoji="1" lang="ja-JP" altLang="en-US" sz="1000" dirty="0">
                <a:latin typeface="ＭＳ Ｐゴシック" panose="020B0600070205080204" pitchFamily="50" charset="-128"/>
                <a:ea typeface="ＭＳ Ｐゴシック" panose="020B0600070205080204" pitchFamily="50" charset="-128"/>
              </a:endParaRPr>
            </a:p>
          </p:txBody>
        </p:sp>
        <p:sp>
          <p:nvSpPr>
            <p:cNvPr id="18" name="テキスト ボックス 17">
              <a:extLst>
                <a:ext uri="{FF2B5EF4-FFF2-40B4-BE49-F238E27FC236}">
                  <a16:creationId xmlns:a16="http://schemas.microsoft.com/office/drawing/2014/main" id="{AD8D11D9-4B1E-4389-59A5-F1D77E326453}"/>
                </a:ext>
              </a:extLst>
            </p:cNvPr>
            <p:cNvSpPr txBox="1"/>
            <p:nvPr/>
          </p:nvSpPr>
          <p:spPr>
            <a:xfrm>
              <a:off x="414460" y="4649865"/>
              <a:ext cx="3818665" cy="261610"/>
            </a:xfrm>
            <a:prstGeom prst="rect">
              <a:avLst/>
            </a:prstGeom>
            <a:noFill/>
          </p:spPr>
          <p:txBody>
            <a:bodyPr wrap="square" rtlCol="0">
              <a:spAutoFit/>
            </a:bodyPr>
            <a:lstStyle/>
            <a:p>
              <a:r>
                <a:rPr kumimoji="1" lang="ja-JP" altLang="en-US" sz="1100" dirty="0">
                  <a:latin typeface="ＭＳ Ｐゴシック" panose="020B0600070205080204" pitchFamily="50" charset="-128"/>
                  <a:ea typeface="ＭＳ Ｐゴシック" panose="020B0600070205080204" pitchFamily="50" charset="-128"/>
                </a:rPr>
                <a:t>わがまちハザードマップ</a:t>
              </a:r>
              <a:r>
                <a:rPr kumimoji="1" lang="ja-JP" altLang="en-US" sz="1000" dirty="0">
                  <a:latin typeface="ＭＳ Ｐゴシック" panose="020B0600070205080204" pitchFamily="50" charset="-128"/>
                  <a:ea typeface="ＭＳ Ｐゴシック" panose="020B0600070205080204" pitchFamily="50" charset="-128"/>
                </a:rPr>
                <a:t>～地域のハザードマップを入手する～</a:t>
              </a:r>
            </a:p>
          </p:txBody>
        </p:sp>
        <p:sp>
          <p:nvSpPr>
            <p:cNvPr id="19" name="テキスト ボックス 18">
              <a:extLst>
                <a:ext uri="{FF2B5EF4-FFF2-40B4-BE49-F238E27FC236}">
                  <a16:creationId xmlns:a16="http://schemas.microsoft.com/office/drawing/2014/main" id="{D358718A-FC76-184F-C150-6DB4E6A6A8C5}"/>
                </a:ext>
              </a:extLst>
            </p:cNvPr>
            <p:cNvSpPr txBox="1"/>
            <p:nvPr/>
          </p:nvSpPr>
          <p:spPr>
            <a:xfrm>
              <a:off x="592364" y="4326099"/>
              <a:ext cx="3640761" cy="261610"/>
            </a:xfrm>
            <a:prstGeom prst="rect">
              <a:avLst/>
            </a:prstGeom>
            <a:noFill/>
          </p:spPr>
          <p:txBody>
            <a:bodyPr wrap="square" rtlCol="0">
              <a:spAutoFit/>
            </a:bodyPr>
            <a:lstStyle/>
            <a:p>
              <a:r>
                <a:rPr kumimoji="1" lang="ja-JP" altLang="en-US" sz="1100" dirty="0">
                  <a:latin typeface="HGP創英角ｺﾞｼｯｸUB" panose="020B0900000000000000" pitchFamily="50" charset="-128"/>
                  <a:ea typeface="HGP創英角ｺﾞｼｯｸUB" panose="020B0900000000000000" pitchFamily="50" charset="-128"/>
                </a:rPr>
                <a:t>以下の</a:t>
              </a:r>
              <a:r>
                <a:rPr kumimoji="1" lang="en-US" altLang="ja-JP" sz="1100" dirty="0">
                  <a:latin typeface="HGP創英角ｺﾞｼｯｸUB" panose="020B0900000000000000" pitchFamily="50" charset="-128"/>
                  <a:ea typeface="HGP創英角ｺﾞｼｯｸUB" panose="020B0900000000000000" pitchFamily="50" charset="-128"/>
                </a:rPr>
                <a:t>web</a:t>
              </a:r>
              <a:r>
                <a:rPr kumimoji="1" lang="ja-JP" altLang="en-US" sz="1100" dirty="0">
                  <a:latin typeface="HGP創英角ｺﾞｼｯｸUB" panose="020B0900000000000000" pitchFamily="50" charset="-128"/>
                  <a:ea typeface="HGP創英角ｺﾞｼｯｸUB" panose="020B0900000000000000" pitchFamily="50" charset="-128"/>
                </a:rPr>
                <a:t>サイトでは、全国のハザードマップを閲覧できます</a:t>
              </a:r>
            </a:p>
          </p:txBody>
        </p:sp>
        <p:cxnSp>
          <p:nvCxnSpPr>
            <p:cNvPr id="20" name="直線コネクタ 19">
              <a:extLst>
                <a:ext uri="{FF2B5EF4-FFF2-40B4-BE49-F238E27FC236}">
                  <a16:creationId xmlns:a16="http://schemas.microsoft.com/office/drawing/2014/main" id="{169AC27B-72F3-A4CC-727B-29FE84E66928}"/>
                </a:ext>
              </a:extLst>
            </p:cNvPr>
            <p:cNvCxnSpPr>
              <a:cxnSpLocks/>
            </p:cNvCxnSpPr>
            <p:nvPr/>
          </p:nvCxnSpPr>
          <p:spPr>
            <a:xfrm>
              <a:off x="414459" y="4903914"/>
              <a:ext cx="37592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1" name="グラフィックス 20" descr="モニター 単色塗りつぶし">
              <a:extLst>
                <a:ext uri="{FF2B5EF4-FFF2-40B4-BE49-F238E27FC236}">
                  <a16:creationId xmlns:a16="http://schemas.microsoft.com/office/drawing/2014/main" id="{8ABABA15-3393-2F02-6B0A-6BBE428EFE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3867" y="4326099"/>
              <a:ext cx="304581" cy="304581"/>
            </a:xfrm>
            <a:prstGeom prst="rect">
              <a:avLst/>
            </a:prstGeom>
          </p:spPr>
        </p:pic>
      </p:grpSp>
      <p:grpSp>
        <p:nvGrpSpPr>
          <p:cNvPr id="8" name="グループ化 7">
            <a:extLst>
              <a:ext uri="{FF2B5EF4-FFF2-40B4-BE49-F238E27FC236}">
                <a16:creationId xmlns:a16="http://schemas.microsoft.com/office/drawing/2014/main" id="{860FF5F0-150E-E7FE-8BBE-17E21F67E99F}"/>
              </a:ext>
            </a:extLst>
          </p:cNvPr>
          <p:cNvGrpSpPr/>
          <p:nvPr/>
        </p:nvGrpSpPr>
        <p:grpSpPr>
          <a:xfrm>
            <a:off x="4779483" y="4487128"/>
            <a:ext cx="4178309" cy="1390546"/>
            <a:chOff x="4779483" y="4487128"/>
            <a:chExt cx="4178309" cy="1390546"/>
          </a:xfrm>
        </p:grpSpPr>
        <p:grpSp>
          <p:nvGrpSpPr>
            <p:cNvPr id="84" name="グループ化 83">
              <a:extLst>
                <a:ext uri="{FF2B5EF4-FFF2-40B4-BE49-F238E27FC236}">
                  <a16:creationId xmlns:a16="http://schemas.microsoft.com/office/drawing/2014/main" id="{E0A45E33-07F2-5038-AEF4-E4486067B2B8}"/>
                </a:ext>
              </a:extLst>
            </p:cNvPr>
            <p:cNvGrpSpPr/>
            <p:nvPr/>
          </p:nvGrpSpPr>
          <p:grpSpPr>
            <a:xfrm>
              <a:off x="4779483" y="4487128"/>
              <a:ext cx="4178309" cy="1390546"/>
              <a:chOff x="4779483" y="4487128"/>
              <a:chExt cx="4178309" cy="1390546"/>
            </a:xfrm>
          </p:grpSpPr>
          <p:sp>
            <p:nvSpPr>
              <p:cNvPr id="85" name="正方形/長方形 84">
                <a:extLst>
                  <a:ext uri="{FF2B5EF4-FFF2-40B4-BE49-F238E27FC236}">
                    <a16:creationId xmlns:a16="http://schemas.microsoft.com/office/drawing/2014/main" id="{B232BC00-D015-8364-29DA-81923FB12918}"/>
                  </a:ext>
                </a:extLst>
              </p:cNvPr>
              <p:cNvSpPr/>
              <p:nvPr/>
            </p:nvSpPr>
            <p:spPr>
              <a:xfrm>
                <a:off x="4779483" y="4487128"/>
                <a:ext cx="4178309" cy="139054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テキスト ボックス 85">
                <a:extLst>
                  <a:ext uri="{FF2B5EF4-FFF2-40B4-BE49-F238E27FC236}">
                    <a16:creationId xmlns:a16="http://schemas.microsoft.com/office/drawing/2014/main" id="{5663217B-A47F-C87D-B9CA-A37427BC9E83}"/>
                  </a:ext>
                </a:extLst>
              </p:cNvPr>
              <p:cNvSpPr txBox="1"/>
              <p:nvPr/>
            </p:nvSpPr>
            <p:spPr>
              <a:xfrm>
                <a:off x="4839857" y="4553797"/>
                <a:ext cx="4075155" cy="1257203"/>
              </a:xfrm>
              <a:prstGeom prst="rect">
                <a:avLst/>
              </a:prstGeom>
              <a:noFill/>
            </p:spPr>
            <p:txBody>
              <a:bodyPr wrap="none" rtlCol="0">
                <a:spAutoFit/>
              </a:bodyPr>
              <a:lstStyle/>
              <a:p>
                <a:pPr>
                  <a:lnSpc>
                    <a:spcPct val="120000"/>
                  </a:lnSpc>
                </a:pPr>
                <a:r>
                  <a:rPr kumimoji="1" lang="ja-JP" altLang="en-US" sz="2200" dirty="0">
                    <a:latin typeface="HGP創英角ｺﾞｼｯｸUB" panose="020B0900000000000000" pitchFamily="50" charset="-128"/>
                    <a:ea typeface="HGP創英角ｺﾞｼｯｸUB" panose="020B0900000000000000" pitchFamily="50" charset="-128"/>
                  </a:rPr>
                  <a:t>ハザードマップは一つの例であり、</a:t>
                </a:r>
                <a:endParaRPr kumimoji="1" lang="en-US" altLang="ja-JP" sz="2200" dirty="0">
                  <a:latin typeface="HGP創英角ｺﾞｼｯｸUB" panose="020B0900000000000000" pitchFamily="50" charset="-128"/>
                  <a:ea typeface="HGP創英角ｺﾞｼｯｸUB" panose="020B0900000000000000" pitchFamily="50" charset="-128"/>
                </a:endParaRPr>
              </a:p>
              <a:p>
                <a:pPr>
                  <a:lnSpc>
                    <a:spcPct val="120000"/>
                  </a:lnSpc>
                </a:pPr>
                <a:r>
                  <a:rPr kumimoji="1" lang="ja-JP" altLang="en-US" sz="2200" dirty="0">
                    <a:latin typeface="HGP創英角ｺﾞｼｯｸUB" panose="020B0900000000000000" pitchFamily="50" charset="-128"/>
                    <a:ea typeface="HGP創英角ｺﾞｼｯｸUB" panose="020B0900000000000000" pitchFamily="50" charset="-128"/>
                  </a:rPr>
                  <a:t>想定を超える災害が</a:t>
                </a:r>
                <a:endParaRPr kumimoji="1" lang="en-US" altLang="ja-JP" sz="2200" dirty="0">
                  <a:latin typeface="HGP創英角ｺﾞｼｯｸUB" panose="020B0900000000000000" pitchFamily="50" charset="-128"/>
                  <a:ea typeface="HGP創英角ｺﾞｼｯｸUB" panose="020B0900000000000000" pitchFamily="50" charset="-128"/>
                </a:endParaRPr>
              </a:p>
              <a:p>
                <a:pPr>
                  <a:lnSpc>
                    <a:spcPct val="120000"/>
                  </a:lnSpc>
                </a:pPr>
                <a:r>
                  <a:rPr kumimoji="1" lang="ja-JP" altLang="en-US" sz="2200" dirty="0">
                    <a:latin typeface="HGP創英角ｺﾞｼｯｸUB" panose="020B0900000000000000" pitchFamily="50" charset="-128"/>
                    <a:ea typeface="HGP創英角ｺﾞｼｯｸUB" panose="020B0900000000000000" pitchFamily="50" charset="-128"/>
                  </a:rPr>
                  <a:t>起こることもあります。</a:t>
                </a:r>
              </a:p>
            </p:txBody>
          </p:sp>
          <p:sp>
            <p:nvSpPr>
              <p:cNvPr id="87" name="テキスト ボックス 86">
                <a:extLst>
                  <a:ext uri="{FF2B5EF4-FFF2-40B4-BE49-F238E27FC236}">
                    <a16:creationId xmlns:a16="http://schemas.microsoft.com/office/drawing/2014/main" id="{A6A23844-83E0-B51D-6F9C-38683D8915A2}"/>
                  </a:ext>
                </a:extLst>
              </p:cNvPr>
              <p:cNvSpPr txBox="1"/>
              <p:nvPr/>
            </p:nvSpPr>
            <p:spPr>
              <a:xfrm>
                <a:off x="5723886" y="4929606"/>
                <a:ext cx="274148" cy="161583"/>
              </a:xfrm>
              <a:prstGeom prst="rect">
                <a:avLst/>
              </a:prstGeom>
              <a:noFill/>
            </p:spPr>
            <p:txBody>
              <a:bodyPr wrap="square" lIns="0" tIns="0" rIns="0" bIns="0" rtlCol="0" anchor="ctr" anchorCtr="0">
                <a:spAutoFit/>
              </a:bodyPr>
              <a:lstStyle/>
              <a:p>
                <a:pPr algn="dist"/>
                <a:r>
                  <a:rPr kumimoji="1" lang="ja-JP" altLang="en-US" sz="1050" dirty="0">
                    <a:latin typeface="HGP創英角ｺﾞｼｯｸUB" panose="020B0900000000000000" pitchFamily="50" charset="-128"/>
                    <a:ea typeface="HGP創英角ｺﾞｼｯｸUB" panose="020B0900000000000000" pitchFamily="50" charset="-128"/>
                  </a:rPr>
                  <a:t>こ</a:t>
                </a:r>
                <a:endParaRPr kumimoji="1" lang="en-US" altLang="ja-JP" sz="1050" dirty="0">
                  <a:latin typeface="HGP創英角ｺﾞｼｯｸUB" panose="020B0900000000000000" pitchFamily="50" charset="-128"/>
                  <a:ea typeface="HGP創英角ｺﾞｼｯｸUB" panose="020B0900000000000000" pitchFamily="50" charset="-128"/>
                </a:endParaRPr>
              </a:p>
            </p:txBody>
          </p:sp>
          <p:sp>
            <p:nvSpPr>
              <p:cNvPr id="88" name="テキスト ボックス 87">
                <a:extLst>
                  <a:ext uri="{FF2B5EF4-FFF2-40B4-BE49-F238E27FC236}">
                    <a16:creationId xmlns:a16="http://schemas.microsoft.com/office/drawing/2014/main" id="{6BAB5973-93D5-C6FE-0EB1-E23212C647B4}"/>
                  </a:ext>
                </a:extLst>
              </p:cNvPr>
              <p:cNvSpPr txBox="1"/>
              <p:nvPr/>
            </p:nvSpPr>
            <p:spPr>
              <a:xfrm>
                <a:off x="6455045" y="4914167"/>
                <a:ext cx="590703" cy="161584"/>
              </a:xfrm>
              <a:prstGeom prst="rect">
                <a:avLst/>
              </a:prstGeom>
              <a:noFill/>
            </p:spPr>
            <p:txBody>
              <a:bodyPr wrap="square" lIns="0" tIns="0" rIns="0" bIns="0" rtlCol="0" anchor="ctr" anchorCtr="0">
                <a:spAutoFit/>
              </a:bodyPr>
              <a:lstStyle/>
              <a:p>
                <a:pPr algn="dist"/>
                <a:r>
                  <a:rPr kumimoji="1" lang="ja-JP" altLang="en-US" sz="1050" dirty="0">
                    <a:latin typeface="HGP創英角ｺﾞｼｯｸUB" panose="020B0900000000000000" pitchFamily="50" charset="-128"/>
                    <a:ea typeface="HGP創英角ｺﾞｼｯｸUB" panose="020B0900000000000000" pitchFamily="50" charset="-128"/>
                  </a:rPr>
                  <a:t>さいがい</a:t>
                </a:r>
                <a:endParaRPr kumimoji="1" lang="en-US" altLang="ja-JP" sz="1050" dirty="0">
                  <a:latin typeface="HGP創英角ｺﾞｼｯｸUB" panose="020B0900000000000000" pitchFamily="50" charset="-128"/>
                  <a:ea typeface="HGP創英角ｺﾞｼｯｸUB" panose="020B0900000000000000" pitchFamily="50" charset="-128"/>
                </a:endParaRPr>
              </a:p>
            </p:txBody>
          </p:sp>
        </p:grpSp>
        <p:sp>
          <p:nvSpPr>
            <p:cNvPr id="6" name="テキスト ボックス 5">
              <a:extLst>
                <a:ext uri="{FF2B5EF4-FFF2-40B4-BE49-F238E27FC236}">
                  <a16:creationId xmlns:a16="http://schemas.microsoft.com/office/drawing/2014/main" id="{F45730F8-50FF-EDAC-0377-4BCB6E98236C}"/>
                </a:ext>
              </a:extLst>
            </p:cNvPr>
            <p:cNvSpPr txBox="1"/>
            <p:nvPr/>
          </p:nvSpPr>
          <p:spPr>
            <a:xfrm>
              <a:off x="7623489" y="4506917"/>
              <a:ext cx="274148" cy="161583"/>
            </a:xfrm>
            <a:prstGeom prst="rect">
              <a:avLst/>
            </a:prstGeom>
            <a:noFill/>
          </p:spPr>
          <p:txBody>
            <a:bodyPr wrap="square" lIns="0" tIns="0" rIns="0" bIns="0" rtlCol="0" anchor="ctr" anchorCtr="0">
              <a:spAutoFit/>
            </a:bodyPr>
            <a:lstStyle/>
            <a:p>
              <a:pPr algn="dist"/>
              <a:r>
                <a:rPr kumimoji="1" lang="ja-JP" altLang="en-US" sz="1050" dirty="0">
                  <a:latin typeface="HGP創英角ｺﾞｼｯｸUB" panose="020B0900000000000000" pitchFamily="50" charset="-128"/>
                  <a:ea typeface="HGP創英角ｺﾞｼｯｸUB" panose="020B0900000000000000" pitchFamily="50" charset="-128"/>
                </a:rPr>
                <a:t>れい</a:t>
              </a:r>
              <a:endParaRPr kumimoji="1" lang="en-US" altLang="ja-JP" sz="1050" dirty="0">
                <a:latin typeface="HGP創英角ｺﾞｼｯｸUB" panose="020B0900000000000000" pitchFamily="50" charset="-128"/>
                <a:ea typeface="HGP創英角ｺﾞｼｯｸUB" panose="020B0900000000000000" pitchFamily="50" charset="-128"/>
              </a:endParaRPr>
            </a:p>
          </p:txBody>
        </p:sp>
      </p:grpSp>
      <p:sp>
        <p:nvSpPr>
          <p:cNvPr id="7" name="テキスト ボックス 6">
            <a:extLst>
              <a:ext uri="{FF2B5EF4-FFF2-40B4-BE49-F238E27FC236}">
                <a16:creationId xmlns:a16="http://schemas.microsoft.com/office/drawing/2014/main" id="{9D5AA93F-C3C4-1837-44EA-DEDACBD0CFEC}"/>
              </a:ext>
            </a:extLst>
          </p:cNvPr>
          <p:cNvSpPr txBox="1"/>
          <p:nvPr/>
        </p:nvSpPr>
        <p:spPr>
          <a:xfrm>
            <a:off x="6897491" y="3365468"/>
            <a:ext cx="576000" cy="161583"/>
          </a:xfrm>
          <a:prstGeom prst="rect">
            <a:avLst/>
          </a:prstGeom>
          <a:noFill/>
        </p:spPr>
        <p:txBody>
          <a:bodyPr wrap="square" lIns="0" tIns="0" rIns="0" bIns="0" rtlCol="0" anchor="ctr" anchorCtr="0">
            <a:spAutoFit/>
          </a:bodyPr>
          <a:lstStyle/>
          <a:p>
            <a:pPr algn="dist"/>
            <a:r>
              <a:rPr kumimoji="1" lang="ja-JP" altLang="en-US" sz="1050" dirty="0">
                <a:solidFill>
                  <a:srgbClr val="663300"/>
                </a:solidFill>
                <a:latin typeface="HGP創英角ｺﾞｼｯｸUB" panose="020B0900000000000000" pitchFamily="50" charset="-128"/>
                <a:ea typeface="HGP創英角ｺﾞｼｯｸUB" panose="020B0900000000000000" pitchFamily="50" charset="-128"/>
              </a:rPr>
              <a:t>ほうほう</a:t>
            </a:r>
            <a:endParaRPr kumimoji="1" lang="en-US" altLang="ja-JP" sz="1050" dirty="0">
              <a:solidFill>
                <a:srgbClr val="663300"/>
              </a:solidFill>
              <a:latin typeface="HGP創英角ｺﾞｼｯｸUB" panose="020B0900000000000000" pitchFamily="50" charset="-128"/>
              <a:ea typeface="HGP創英角ｺﾞｼｯｸUB" panose="020B0900000000000000" pitchFamily="50" charset="-128"/>
            </a:endParaRPr>
          </a:p>
        </p:txBody>
      </p:sp>
      <p:sp>
        <p:nvSpPr>
          <p:cNvPr id="9" name="テキスト ボックス 8">
            <a:extLst>
              <a:ext uri="{FF2B5EF4-FFF2-40B4-BE49-F238E27FC236}">
                <a16:creationId xmlns:a16="http://schemas.microsoft.com/office/drawing/2014/main" id="{A43E1264-FEED-3B77-E774-F46B983DED66}"/>
              </a:ext>
            </a:extLst>
          </p:cNvPr>
          <p:cNvSpPr txBox="1"/>
          <p:nvPr/>
        </p:nvSpPr>
        <p:spPr>
          <a:xfrm>
            <a:off x="125596" y="222616"/>
            <a:ext cx="252000" cy="161583"/>
          </a:xfrm>
          <a:prstGeom prst="rect">
            <a:avLst/>
          </a:prstGeom>
          <a:noFill/>
        </p:spPr>
        <p:txBody>
          <a:bodyPr wrap="square" lIns="0" tIns="0" rIns="0" bIns="0" rtlCol="0" anchor="ctr" anchorCtr="0">
            <a:spAutoFit/>
          </a:bodyPr>
          <a:lstStyle/>
          <a:p>
            <a:pPr algn="dist"/>
            <a:r>
              <a:rPr kumimoji="1" lang="ja-JP" altLang="en-US" sz="1050" dirty="0">
                <a:solidFill>
                  <a:schemeClr val="bg1"/>
                </a:solidFill>
                <a:latin typeface="HGP創英角ｺﾞｼｯｸUB" panose="020B0900000000000000" pitchFamily="50" charset="-128"/>
                <a:ea typeface="HGP創英角ｺﾞｼｯｸUB" panose="020B0900000000000000" pitchFamily="50" charset="-128"/>
              </a:rPr>
              <a:t>たと</a:t>
            </a:r>
          </a:p>
        </p:txBody>
      </p:sp>
    </p:spTree>
    <p:extLst>
      <p:ext uri="{BB962C8B-B14F-4D97-AF65-F5344CB8AC3E}">
        <p14:creationId xmlns:p14="http://schemas.microsoft.com/office/powerpoint/2010/main" val="942495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t>46</a:t>
            </a:fld>
            <a:endParaRPr kumimoji="1" lang="ja-JP" altLang="en-US"/>
          </a:p>
        </p:txBody>
      </p:sp>
      <p:pic>
        <p:nvPicPr>
          <p:cNvPr id="9" name="Picture 2" descr="g6.jpg"/>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319456" y="1052735"/>
            <a:ext cx="3043732" cy="5738547"/>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グループ化 13">
            <a:extLst>
              <a:ext uri="{FF2B5EF4-FFF2-40B4-BE49-F238E27FC236}">
                <a16:creationId xmlns:a16="http://schemas.microsoft.com/office/drawing/2014/main" id="{BF09EB00-26B3-001A-F821-08ECCB31B174}"/>
              </a:ext>
            </a:extLst>
          </p:cNvPr>
          <p:cNvGrpSpPr/>
          <p:nvPr/>
        </p:nvGrpSpPr>
        <p:grpSpPr>
          <a:xfrm>
            <a:off x="5515020" y="1116016"/>
            <a:ext cx="2486125" cy="2563818"/>
            <a:chOff x="3950758" y="1212093"/>
            <a:chExt cx="4712924" cy="4860203"/>
          </a:xfrm>
        </p:grpSpPr>
        <p:pic>
          <p:nvPicPr>
            <p:cNvPr id="3" name="図 2"/>
            <p:cNvPicPr>
              <a:picLocks noChangeAspect="1"/>
            </p:cNvPicPr>
            <p:nvPr/>
          </p:nvPicPr>
          <p:blipFill>
            <a:blip r:embed="rId3"/>
            <a:stretch>
              <a:fillRect/>
            </a:stretch>
          </p:blipFill>
          <p:spPr>
            <a:xfrm>
              <a:off x="3950758" y="1212093"/>
              <a:ext cx="4712924" cy="4860203"/>
            </a:xfrm>
            <a:prstGeom prst="rect">
              <a:avLst/>
            </a:prstGeom>
          </p:spPr>
        </p:pic>
        <p:sp>
          <p:nvSpPr>
            <p:cNvPr id="4" name="正方形/長方形 3"/>
            <p:cNvSpPr/>
            <p:nvPr/>
          </p:nvSpPr>
          <p:spPr>
            <a:xfrm>
              <a:off x="4439043" y="2582673"/>
              <a:ext cx="1024467" cy="753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5" name="テキスト ボックス 4"/>
            <p:cNvSpPr txBox="1"/>
            <p:nvPr/>
          </p:nvSpPr>
          <p:spPr>
            <a:xfrm rot="20428469">
              <a:off x="4146659" y="2491975"/>
              <a:ext cx="1609231" cy="969171"/>
            </a:xfrm>
            <a:prstGeom prst="rect">
              <a:avLst/>
            </a:prstGeom>
            <a:noFill/>
            <a:effectLst/>
          </p:spPr>
          <p:txBody>
            <a:bodyPr wrap="none" rtlCol="0">
              <a:spAutoFit/>
            </a:bodyPr>
            <a:lstStyle/>
            <a:p>
              <a:r>
                <a:rPr kumimoji="1" lang="en-US" altLang="ja-JP" sz="2400" dirty="0">
                  <a:solidFill>
                    <a:srgbClr val="B52F25"/>
                  </a:solidFill>
                  <a:effectLst>
                    <a:glow rad="63500">
                      <a:srgbClr val="B52F25">
                        <a:alpha val="50000"/>
                      </a:srgbClr>
                    </a:glow>
                  </a:effectLst>
                  <a:latin typeface="HGP創英角ｺﾞｼｯｸUB" panose="020B0900000000000000" pitchFamily="50" charset="-128"/>
                  <a:ea typeface="HGP創英角ｺﾞｼｯｸUB" panose="020B0900000000000000" pitchFamily="50" charset="-128"/>
                </a:rPr>
                <a:t>200</a:t>
              </a:r>
              <a:endParaRPr kumimoji="1" lang="ja-JP" altLang="en-US" sz="3200" dirty="0">
                <a:solidFill>
                  <a:srgbClr val="B52F25"/>
                </a:solidFill>
                <a:effectLst>
                  <a:glow rad="63500">
                    <a:srgbClr val="B52F25">
                      <a:alpha val="50000"/>
                    </a:srgbClr>
                  </a:glow>
                </a:effectLst>
                <a:latin typeface="HGP創英角ｺﾞｼｯｸUB" panose="020B0900000000000000" pitchFamily="50" charset="-128"/>
                <a:ea typeface="HGP創英角ｺﾞｼｯｸUB" panose="020B0900000000000000" pitchFamily="50" charset="-128"/>
              </a:endParaRPr>
            </a:p>
          </p:txBody>
        </p:sp>
      </p:grpSp>
      <p:grpSp>
        <p:nvGrpSpPr>
          <p:cNvPr id="7" name="グループ化 6">
            <a:extLst>
              <a:ext uri="{FF2B5EF4-FFF2-40B4-BE49-F238E27FC236}">
                <a16:creationId xmlns:a16="http://schemas.microsoft.com/office/drawing/2014/main" id="{A2D8BDCA-8F4C-71BC-3CE9-09B4B8CD9C93}"/>
              </a:ext>
            </a:extLst>
          </p:cNvPr>
          <p:cNvGrpSpPr/>
          <p:nvPr/>
        </p:nvGrpSpPr>
        <p:grpSpPr>
          <a:xfrm>
            <a:off x="0" y="238609"/>
            <a:ext cx="9144000" cy="771656"/>
            <a:chOff x="0" y="238609"/>
            <a:chExt cx="9144000" cy="771656"/>
          </a:xfrm>
        </p:grpSpPr>
        <p:sp>
          <p:nvSpPr>
            <p:cNvPr id="10" name="正方形/長方形 9">
              <a:extLst>
                <a:ext uri="{FF2B5EF4-FFF2-40B4-BE49-F238E27FC236}">
                  <a16:creationId xmlns:a16="http://schemas.microsoft.com/office/drawing/2014/main" id="{F43087AC-B9F1-1A46-668D-3EA2B5771CE3}"/>
                </a:ext>
              </a:extLst>
            </p:cNvPr>
            <p:cNvSpPr/>
            <p:nvPr/>
          </p:nvSpPr>
          <p:spPr>
            <a:xfrm>
              <a:off x="0" y="238609"/>
              <a:ext cx="9144000" cy="771656"/>
            </a:xfrm>
            <a:prstGeom prst="rect">
              <a:avLst/>
            </a:prstGeom>
            <a:solidFill>
              <a:srgbClr val="B52F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テキスト ボックス 10">
              <a:extLst>
                <a:ext uri="{FF2B5EF4-FFF2-40B4-BE49-F238E27FC236}">
                  <a16:creationId xmlns:a16="http://schemas.microsoft.com/office/drawing/2014/main" id="{CC433A5F-9638-4975-6D2D-3CA1E8D92479}"/>
                </a:ext>
              </a:extLst>
            </p:cNvPr>
            <p:cNvSpPr txBox="1"/>
            <p:nvPr/>
          </p:nvSpPr>
          <p:spPr>
            <a:xfrm>
              <a:off x="1831446" y="302075"/>
              <a:ext cx="7121919" cy="657616"/>
            </a:xfrm>
            <a:prstGeom prst="rect">
              <a:avLst/>
            </a:prstGeom>
            <a:noFill/>
          </p:spPr>
          <p:txBody>
            <a:bodyPr wrap="square" rtlCol="0">
              <a:spAutoFit/>
            </a:bodyPr>
            <a:lstStyle/>
            <a:p>
              <a:pPr>
                <a:lnSpc>
                  <a:spcPts val="5000"/>
                </a:lnSpc>
              </a:pPr>
              <a:r>
                <a:rPr kumimoji="1" lang="ja-JP" altLang="en-US" sz="3900" dirty="0">
                  <a:solidFill>
                    <a:schemeClr val="bg1"/>
                  </a:solidFill>
                  <a:latin typeface="HGP創英角ｺﾞｼｯｸUB" panose="020B0900000000000000" pitchFamily="50" charset="-128"/>
                  <a:ea typeface="HGP創英角ｺﾞｼｯｸUB" panose="020B0900000000000000" pitchFamily="50" charset="-128"/>
                </a:rPr>
                <a:t>自分たちで雨の量をはかってみる。</a:t>
              </a:r>
              <a:endParaRPr kumimoji="1" lang="en-US" altLang="ja-JP" sz="39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2" name="テキスト ボックス 11">
              <a:extLst>
                <a:ext uri="{FF2B5EF4-FFF2-40B4-BE49-F238E27FC236}">
                  <a16:creationId xmlns:a16="http://schemas.microsoft.com/office/drawing/2014/main" id="{7D48833B-E75A-36E6-D451-D78EE2AFF6FB}"/>
                </a:ext>
              </a:extLst>
            </p:cNvPr>
            <p:cNvSpPr txBox="1"/>
            <p:nvPr/>
          </p:nvSpPr>
          <p:spPr>
            <a:xfrm>
              <a:off x="0" y="280582"/>
              <a:ext cx="1495922" cy="461665"/>
            </a:xfrm>
            <a:prstGeom prst="rect">
              <a:avLst/>
            </a:prstGeom>
            <a:noFill/>
          </p:spPr>
          <p:txBody>
            <a:bodyPr wrap="none" rtlCol="0">
              <a:spAutoFit/>
            </a:bodyPr>
            <a:lstStyle/>
            <a:p>
              <a:r>
                <a:rPr kumimoji="1" lang="ja-JP" altLang="en-US" sz="2400" dirty="0">
                  <a:solidFill>
                    <a:schemeClr val="bg1"/>
                  </a:solidFill>
                  <a:latin typeface="HGP創英角ｺﾞｼｯｸUB" panose="020B0900000000000000" pitchFamily="50" charset="-128"/>
                  <a:ea typeface="HGP創英角ｺﾞｼｯｸUB" panose="020B0900000000000000" pitchFamily="50" charset="-128"/>
                </a:rPr>
                <a:t>例えば・・・</a:t>
              </a:r>
              <a:endParaRPr kumimoji="1" lang="en-US" altLang="ja-JP" sz="2400" dirty="0">
                <a:solidFill>
                  <a:schemeClr val="bg1"/>
                </a:solidFill>
                <a:latin typeface="HGP創英角ｺﾞｼｯｸUB" panose="020B0900000000000000" pitchFamily="50" charset="-128"/>
                <a:ea typeface="HGP創英角ｺﾞｼｯｸUB" panose="020B0900000000000000" pitchFamily="50" charset="-128"/>
              </a:endParaRPr>
            </a:p>
          </p:txBody>
        </p:sp>
      </p:grpSp>
      <p:grpSp>
        <p:nvGrpSpPr>
          <p:cNvPr id="19" name="グループ化 18">
            <a:extLst>
              <a:ext uri="{FF2B5EF4-FFF2-40B4-BE49-F238E27FC236}">
                <a16:creationId xmlns:a16="http://schemas.microsoft.com/office/drawing/2014/main" id="{E88031BB-673C-892C-BB75-C2F18788960A}"/>
              </a:ext>
            </a:extLst>
          </p:cNvPr>
          <p:cNvGrpSpPr/>
          <p:nvPr/>
        </p:nvGrpSpPr>
        <p:grpSpPr>
          <a:xfrm>
            <a:off x="4544132" y="3833606"/>
            <a:ext cx="3905031" cy="1445371"/>
            <a:chOff x="386823" y="1828834"/>
            <a:chExt cx="3905031" cy="1445371"/>
          </a:xfrm>
        </p:grpSpPr>
        <p:sp>
          <p:nvSpPr>
            <p:cNvPr id="20" name="四角形: 角を丸くする 19">
              <a:extLst>
                <a:ext uri="{FF2B5EF4-FFF2-40B4-BE49-F238E27FC236}">
                  <a16:creationId xmlns:a16="http://schemas.microsoft.com/office/drawing/2014/main" id="{42BA4955-C501-2DAB-F2F1-B882DFA0D956}"/>
                </a:ext>
              </a:extLst>
            </p:cNvPr>
            <p:cNvSpPr/>
            <p:nvPr/>
          </p:nvSpPr>
          <p:spPr>
            <a:xfrm>
              <a:off x="386823" y="1828834"/>
              <a:ext cx="3905031" cy="1445371"/>
            </a:xfrm>
            <a:prstGeom prst="roundRect">
              <a:avLst>
                <a:gd name="adj" fmla="val 50000"/>
              </a:avLst>
            </a:prstGeom>
            <a:solidFill>
              <a:srgbClr val="B52F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F04AEBD4-56D7-3C74-EFD1-F2A57B889C59}"/>
                </a:ext>
              </a:extLst>
            </p:cNvPr>
            <p:cNvSpPr txBox="1"/>
            <p:nvPr/>
          </p:nvSpPr>
          <p:spPr>
            <a:xfrm>
              <a:off x="553704" y="1866309"/>
              <a:ext cx="3601478" cy="1363065"/>
            </a:xfrm>
            <a:prstGeom prst="rect">
              <a:avLst/>
            </a:prstGeom>
            <a:noFill/>
          </p:spPr>
          <p:txBody>
            <a:bodyPr wrap="square" rtlCol="0">
              <a:spAutoFit/>
            </a:bodyPr>
            <a:lstStyle/>
            <a:p>
              <a:pPr>
                <a:lnSpc>
                  <a:spcPct val="120000"/>
                </a:lnSpc>
              </a:pPr>
              <a:r>
                <a:rPr kumimoji="1" lang="ja-JP" altLang="en-US" sz="2400" dirty="0">
                  <a:solidFill>
                    <a:schemeClr val="bg1"/>
                  </a:solidFill>
                  <a:latin typeface="HGP創英角ｺﾞｼｯｸUB" panose="020B0900000000000000" pitchFamily="50" charset="-128"/>
                  <a:ea typeface="HGP創英角ｺﾞｼｯｸUB" panose="020B0900000000000000" pitchFamily="50" charset="-128"/>
                </a:rPr>
                <a:t>　　　　ニュースなどでいう</a:t>
              </a:r>
              <a:endParaRPr kumimoji="1" lang="en-US" altLang="ja-JP" sz="2400" dirty="0">
                <a:solidFill>
                  <a:schemeClr val="bg1"/>
                </a:solidFill>
                <a:latin typeface="HGP創英角ｺﾞｼｯｸUB" panose="020B0900000000000000" pitchFamily="50" charset="-128"/>
                <a:ea typeface="HGP創英角ｺﾞｼｯｸUB" panose="020B0900000000000000" pitchFamily="50" charset="-128"/>
              </a:endParaRPr>
            </a:p>
            <a:p>
              <a:pPr>
                <a:lnSpc>
                  <a:spcPct val="120000"/>
                </a:lnSpc>
              </a:pPr>
              <a:r>
                <a:rPr kumimoji="1" lang="ja-JP" altLang="en-US" sz="2400" dirty="0">
                  <a:solidFill>
                    <a:schemeClr val="bg1"/>
                  </a:solidFill>
                  <a:latin typeface="HGP創英角ｺﾞｼｯｸUB" panose="020B0900000000000000" pitchFamily="50" charset="-128"/>
                  <a:ea typeface="HGP創英角ｺﾞｼｯｸUB" panose="020B0900000000000000" pitchFamily="50" charset="-128"/>
                </a:rPr>
                <a:t>　　　「○○</a:t>
              </a:r>
              <a:r>
                <a:rPr kumimoji="1" lang="en-US" altLang="ja-JP" sz="2400" dirty="0">
                  <a:solidFill>
                    <a:schemeClr val="bg1"/>
                  </a:solidFill>
                  <a:latin typeface="HGP創英角ｺﾞｼｯｸUB" panose="020B0900000000000000" pitchFamily="50" charset="-128"/>
                  <a:ea typeface="HGP創英角ｺﾞｼｯｸUB" panose="020B0900000000000000" pitchFamily="50" charset="-128"/>
                </a:rPr>
                <a:t>mm</a:t>
              </a:r>
              <a:r>
                <a:rPr kumimoji="1" lang="ja-JP" altLang="en-US" sz="2400" dirty="0">
                  <a:solidFill>
                    <a:schemeClr val="bg1"/>
                  </a:solidFill>
                  <a:latin typeface="HGP創英角ｺﾞｼｯｸUB" panose="020B0900000000000000" pitchFamily="50" charset="-128"/>
                  <a:ea typeface="HGP創英角ｺﾞｼｯｸUB" panose="020B0900000000000000" pitchFamily="50" charset="-128"/>
                </a:rPr>
                <a:t>の雨」が</a:t>
              </a:r>
              <a:endParaRPr kumimoji="1" lang="en-US" altLang="ja-JP" sz="2400" dirty="0">
                <a:solidFill>
                  <a:schemeClr val="bg1"/>
                </a:solidFill>
                <a:latin typeface="HGP創英角ｺﾞｼｯｸUB" panose="020B0900000000000000" pitchFamily="50" charset="-128"/>
                <a:ea typeface="HGP創英角ｺﾞｼｯｸUB" panose="020B0900000000000000" pitchFamily="50" charset="-128"/>
              </a:endParaRPr>
            </a:p>
            <a:p>
              <a:pPr>
                <a:lnSpc>
                  <a:spcPct val="120000"/>
                </a:lnSpc>
              </a:pPr>
              <a:r>
                <a:rPr kumimoji="1" lang="ja-JP" altLang="en-US" sz="2400" dirty="0">
                  <a:solidFill>
                    <a:schemeClr val="bg1"/>
                  </a:solidFill>
                  <a:latin typeface="HGP創英角ｺﾞｼｯｸUB" panose="020B0900000000000000" pitchFamily="50" charset="-128"/>
                  <a:ea typeface="HGP創英角ｺﾞｼｯｸUB" panose="020B0900000000000000" pitchFamily="50" charset="-128"/>
                </a:rPr>
                <a:t>　　　イメージしやすくなる</a:t>
              </a:r>
            </a:p>
          </p:txBody>
        </p:sp>
      </p:grpSp>
      <p:grpSp>
        <p:nvGrpSpPr>
          <p:cNvPr id="58" name="グループ化 57">
            <a:extLst>
              <a:ext uri="{FF2B5EF4-FFF2-40B4-BE49-F238E27FC236}">
                <a16:creationId xmlns:a16="http://schemas.microsoft.com/office/drawing/2014/main" id="{1192035E-3F82-540B-D9AD-C457EEF83113}"/>
              </a:ext>
            </a:extLst>
          </p:cNvPr>
          <p:cNvGrpSpPr/>
          <p:nvPr/>
        </p:nvGrpSpPr>
        <p:grpSpPr>
          <a:xfrm>
            <a:off x="2230093" y="1208635"/>
            <a:ext cx="3052955" cy="1545091"/>
            <a:chOff x="2230093" y="1208635"/>
            <a:chExt cx="3052955" cy="1545091"/>
          </a:xfrm>
        </p:grpSpPr>
        <p:grpSp>
          <p:nvGrpSpPr>
            <p:cNvPr id="18" name="グループ化 17">
              <a:extLst>
                <a:ext uri="{FF2B5EF4-FFF2-40B4-BE49-F238E27FC236}">
                  <a16:creationId xmlns:a16="http://schemas.microsoft.com/office/drawing/2014/main" id="{C00AE393-9E1B-BCFD-0C30-E908A2BC11A1}"/>
                </a:ext>
              </a:extLst>
            </p:cNvPr>
            <p:cNvGrpSpPr/>
            <p:nvPr/>
          </p:nvGrpSpPr>
          <p:grpSpPr>
            <a:xfrm>
              <a:off x="2230093" y="1208635"/>
              <a:ext cx="3052955" cy="1051966"/>
              <a:chOff x="386824" y="1828835"/>
              <a:chExt cx="3052955" cy="1051966"/>
            </a:xfrm>
          </p:grpSpPr>
          <p:sp>
            <p:nvSpPr>
              <p:cNvPr id="8" name="四角形: 角を丸くする 7">
                <a:extLst>
                  <a:ext uri="{FF2B5EF4-FFF2-40B4-BE49-F238E27FC236}">
                    <a16:creationId xmlns:a16="http://schemas.microsoft.com/office/drawing/2014/main" id="{AFF7AB14-4C7C-DB65-4817-FD3F88406BBA}"/>
                  </a:ext>
                </a:extLst>
              </p:cNvPr>
              <p:cNvSpPr/>
              <p:nvPr/>
            </p:nvSpPr>
            <p:spPr>
              <a:xfrm>
                <a:off x="386824" y="1828835"/>
                <a:ext cx="3052955" cy="1051966"/>
              </a:xfrm>
              <a:prstGeom prst="roundRect">
                <a:avLst>
                  <a:gd name="adj" fmla="val 50000"/>
                </a:avLst>
              </a:prstGeom>
              <a:solidFill>
                <a:srgbClr val="B52F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0F36DFCE-D6E7-4677-BFFC-9FF06C4DBA4C}"/>
                  </a:ext>
                </a:extLst>
              </p:cNvPr>
              <p:cNvSpPr txBox="1"/>
              <p:nvPr/>
            </p:nvSpPr>
            <p:spPr>
              <a:xfrm>
                <a:off x="553703" y="1828835"/>
                <a:ext cx="2886076" cy="919867"/>
              </a:xfrm>
              <a:prstGeom prst="rect">
                <a:avLst/>
              </a:prstGeom>
              <a:noFill/>
            </p:spPr>
            <p:txBody>
              <a:bodyPr wrap="square" rtlCol="0">
                <a:spAutoFit/>
              </a:bodyPr>
              <a:lstStyle/>
              <a:p>
                <a:pPr>
                  <a:lnSpc>
                    <a:spcPct val="120000"/>
                  </a:lnSpc>
                </a:pPr>
                <a:r>
                  <a:rPr kumimoji="1" lang="ja-JP" altLang="en-US" sz="2400" dirty="0">
                    <a:solidFill>
                      <a:schemeClr val="bg1"/>
                    </a:solidFill>
                    <a:latin typeface="HGP創英角ｺﾞｼｯｸUB" panose="020B0900000000000000" pitchFamily="50" charset="-128"/>
                    <a:ea typeface="HGP創英角ｺﾞｼｯｸUB" panose="020B0900000000000000" pitchFamily="50" charset="-128"/>
                  </a:rPr>
                  <a:t>ペットボトルなどで</a:t>
                </a:r>
                <a:endParaRPr kumimoji="1" lang="en-US" altLang="ja-JP" sz="2400" dirty="0">
                  <a:solidFill>
                    <a:schemeClr val="bg1"/>
                  </a:solidFill>
                  <a:latin typeface="HGP創英角ｺﾞｼｯｸUB" panose="020B0900000000000000" pitchFamily="50" charset="-128"/>
                  <a:ea typeface="HGP創英角ｺﾞｼｯｸUB" panose="020B0900000000000000" pitchFamily="50" charset="-128"/>
                </a:endParaRPr>
              </a:p>
              <a:p>
                <a:pPr>
                  <a:lnSpc>
                    <a:spcPct val="120000"/>
                  </a:lnSpc>
                </a:pPr>
                <a:r>
                  <a:rPr kumimoji="1" lang="ja-JP" altLang="en-US" sz="2400" dirty="0">
                    <a:solidFill>
                      <a:schemeClr val="bg1"/>
                    </a:solidFill>
                    <a:latin typeface="HGP創英角ｺﾞｼｯｸUB" panose="020B0900000000000000" pitchFamily="50" charset="-128"/>
                    <a:ea typeface="HGP創英角ｺﾞｼｯｸUB" panose="020B0900000000000000" pitchFamily="50" charset="-128"/>
                  </a:rPr>
                  <a:t>雨の量を測ってみる</a:t>
                </a:r>
              </a:p>
            </p:txBody>
          </p:sp>
          <p:sp>
            <p:nvSpPr>
              <p:cNvPr id="16" name="テキスト ボックス 15">
                <a:extLst>
                  <a:ext uri="{FF2B5EF4-FFF2-40B4-BE49-F238E27FC236}">
                    <a16:creationId xmlns:a16="http://schemas.microsoft.com/office/drawing/2014/main" id="{073B8362-F053-EC36-CC8F-8EC49610B788}"/>
                  </a:ext>
                </a:extLst>
              </p:cNvPr>
              <p:cNvSpPr txBox="1"/>
              <p:nvPr/>
            </p:nvSpPr>
            <p:spPr>
              <a:xfrm>
                <a:off x="1718078" y="2173582"/>
                <a:ext cx="557325" cy="268471"/>
              </a:xfrm>
              <a:prstGeom prst="rect">
                <a:avLst/>
              </a:prstGeom>
              <a:noFill/>
            </p:spPr>
            <p:txBody>
              <a:bodyPr wrap="square" rtlCol="0">
                <a:spAutoFit/>
              </a:bodyPr>
              <a:lstStyle/>
              <a:p>
                <a:pPr>
                  <a:lnSpc>
                    <a:spcPct val="120000"/>
                  </a:lnSpc>
                </a:pPr>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rPr>
                  <a:t>はか</a:t>
                </a:r>
              </a:p>
            </p:txBody>
          </p:sp>
          <p:sp>
            <p:nvSpPr>
              <p:cNvPr id="17" name="テキスト ボックス 16">
                <a:extLst>
                  <a:ext uri="{FF2B5EF4-FFF2-40B4-BE49-F238E27FC236}">
                    <a16:creationId xmlns:a16="http://schemas.microsoft.com/office/drawing/2014/main" id="{CBEBD3A3-9876-CAE6-E94E-E9902ACC163B}"/>
                  </a:ext>
                </a:extLst>
              </p:cNvPr>
              <p:cNvSpPr txBox="1"/>
              <p:nvPr/>
            </p:nvSpPr>
            <p:spPr>
              <a:xfrm>
                <a:off x="1130412" y="2173582"/>
                <a:ext cx="557325" cy="268471"/>
              </a:xfrm>
              <a:prstGeom prst="rect">
                <a:avLst/>
              </a:prstGeom>
              <a:noFill/>
            </p:spPr>
            <p:txBody>
              <a:bodyPr wrap="square" rtlCol="0">
                <a:spAutoFit/>
              </a:bodyPr>
              <a:lstStyle/>
              <a:p>
                <a:pPr>
                  <a:lnSpc>
                    <a:spcPct val="120000"/>
                  </a:lnSpc>
                </a:pPr>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rPr>
                  <a:t>りょう</a:t>
                </a:r>
              </a:p>
            </p:txBody>
          </p:sp>
        </p:grpSp>
        <p:cxnSp>
          <p:nvCxnSpPr>
            <p:cNvPr id="25" name="直線コネクタ 24">
              <a:extLst>
                <a:ext uri="{FF2B5EF4-FFF2-40B4-BE49-F238E27FC236}">
                  <a16:creationId xmlns:a16="http://schemas.microsoft.com/office/drawing/2014/main" id="{7952BC18-0F59-7916-E148-9135F367C32A}"/>
                </a:ext>
              </a:extLst>
            </p:cNvPr>
            <p:cNvCxnSpPr/>
            <p:nvPr/>
          </p:nvCxnSpPr>
          <p:spPr>
            <a:xfrm flipH="1">
              <a:off x="2470146" y="2169629"/>
              <a:ext cx="409575" cy="584097"/>
            </a:xfrm>
            <a:prstGeom prst="line">
              <a:avLst/>
            </a:prstGeom>
            <a:ln w="38100">
              <a:solidFill>
                <a:srgbClr val="B52F25"/>
              </a:solidFill>
              <a:tailEnd type="oval"/>
            </a:ln>
          </p:spPr>
          <p:style>
            <a:lnRef idx="1">
              <a:schemeClr val="accent1"/>
            </a:lnRef>
            <a:fillRef idx="0">
              <a:schemeClr val="accent1"/>
            </a:fillRef>
            <a:effectRef idx="0">
              <a:schemeClr val="accent1"/>
            </a:effectRef>
            <a:fontRef idx="minor">
              <a:schemeClr val="tx1"/>
            </a:fontRef>
          </p:style>
        </p:cxnSp>
      </p:grpSp>
      <p:grpSp>
        <p:nvGrpSpPr>
          <p:cNvPr id="54" name="グループ化 53">
            <a:extLst>
              <a:ext uri="{FF2B5EF4-FFF2-40B4-BE49-F238E27FC236}">
                <a16:creationId xmlns:a16="http://schemas.microsoft.com/office/drawing/2014/main" id="{5970C8E4-6060-CCF0-5B27-D37504F161A0}"/>
              </a:ext>
            </a:extLst>
          </p:cNvPr>
          <p:cNvGrpSpPr/>
          <p:nvPr/>
        </p:nvGrpSpPr>
        <p:grpSpPr>
          <a:xfrm>
            <a:off x="3419060" y="3142222"/>
            <a:ext cx="2035243" cy="1862248"/>
            <a:chOff x="3889757" y="2725892"/>
            <a:chExt cx="1701886" cy="1557226"/>
          </a:xfrm>
        </p:grpSpPr>
        <p:pic>
          <p:nvPicPr>
            <p:cNvPr id="44" name="図 43">
              <a:extLst>
                <a:ext uri="{FF2B5EF4-FFF2-40B4-BE49-F238E27FC236}">
                  <a16:creationId xmlns:a16="http://schemas.microsoft.com/office/drawing/2014/main" id="{6B90B3DC-3D4E-2C0F-B845-E52DDB17D2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9757" y="2725892"/>
              <a:ext cx="1701886" cy="1557226"/>
            </a:xfrm>
            <a:prstGeom prst="rect">
              <a:avLst/>
            </a:prstGeom>
          </p:spPr>
        </p:pic>
        <p:sp>
          <p:nvSpPr>
            <p:cNvPr id="45" name="正方形/長方形 44">
              <a:extLst>
                <a:ext uri="{FF2B5EF4-FFF2-40B4-BE49-F238E27FC236}">
                  <a16:creationId xmlns:a16="http://schemas.microsoft.com/office/drawing/2014/main" id="{61028B77-B913-10DD-807D-3D41155870FD}"/>
                </a:ext>
              </a:extLst>
            </p:cNvPr>
            <p:cNvSpPr/>
            <p:nvPr/>
          </p:nvSpPr>
          <p:spPr>
            <a:xfrm>
              <a:off x="4011336" y="2868029"/>
              <a:ext cx="1442795" cy="1096049"/>
            </a:xfrm>
            <a:prstGeom prst="rect">
              <a:avLst/>
            </a:prstGeom>
            <a:gradFill flip="none" rotWithShape="1">
              <a:gsLst>
                <a:gs pos="0">
                  <a:schemeClr val="accent3">
                    <a:lumMod val="5000"/>
                    <a:lumOff val="95000"/>
                  </a:schemeClr>
                </a:gs>
                <a:gs pos="73000">
                  <a:schemeClr val="accent3">
                    <a:lumMod val="45000"/>
                    <a:lumOff val="55000"/>
                  </a:schemeClr>
                </a:gs>
                <a:gs pos="83000">
                  <a:schemeClr val="accent3">
                    <a:lumMod val="45000"/>
                    <a:lumOff val="55000"/>
                  </a:schemeClr>
                </a:gs>
                <a:gs pos="100000">
                  <a:schemeClr val="accent3">
                    <a:lumMod val="30000"/>
                    <a:lumOff val="7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p>
          </p:txBody>
        </p:sp>
        <p:sp>
          <p:nvSpPr>
            <p:cNvPr id="46" name="正方形/長方形 45">
              <a:extLst>
                <a:ext uri="{FF2B5EF4-FFF2-40B4-BE49-F238E27FC236}">
                  <a16:creationId xmlns:a16="http://schemas.microsoft.com/office/drawing/2014/main" id="{36474F5F-A2CE-1499-BC65-AFA009385E66}"/>
                </a:ext>
              </a:extLst>
            </p:cNvPr>
            <p:cNvSpPr/>
            <p:nvPr/>
          </p:nvSpPr>
          <p:spPr>
            <a:xfrm>
              <a:off x="4019303" y="3860292"/>
              <a:ext cx="1442795" cy="10248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p>
          </p:txBody>
        </p:sp>
        <p:sp>
          <p:nvSpPr>
            <p:cNvPr id="47" name="正方形/長方形 46">
              <a:extLst>
                <a:ext uri="{FF2B5EF4-FFF2-40B4-BE49-F238E27FC236}">
                  <a16:creationId xmlns:a16="http://schemas.microsoft.com/office/drawing/2014/main" id="{03A0C2A6-BA27-B5FF-D11A-0C8FB3257A87}"/>
                </a:ext>
              </a:extLst>
            </p:cNvPr>
            <p:cNvSpPr/>
            <p:nvPr/>
          </p:nvSpPr>
          <p:spPr>
            <a:xfrm>
              <a:off x="4008052" y="2868028"/>
              <a:ext cx="1446078" cy="35699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solidFill>
                  <a:schemeClr val="accent1">
                    <a:lumMod val="75000"/>
                  </a:schemeClr>
                </a:solidFill>
              </a:endParaRPr>
            </a:p>
          </p:txBody>
        </p:sp>
        <p:sp>
          <p:nvSpPr>
            <p:cNvPr id="49" name="テキスト ボックス 48">
              <a:extLst>
                <a:ext uri="{FF2B5EF4-FFF2-40B4-BE49-F238E27FC236}">
                  <a16:creationId xmlns:a16="http://schemas.microsoft.com/office/drawing/2014/main" id="{623036CD-1DC2-CE87-6BB4-007D1E82EA58}"/>
                </a:ext>
              </a:extLst>
            </p:cNvPr>
            <p:cNvSpPr txBox="1"/>
            <p:nvPr/>
          </p:nvSpPr>
          <p:spPr>
            <a:xfrm>
              <a:off x="4043012" y="2848799"/>
              <a:ext cx="1476123" cy="405751"/>
            </a:xfrm>
            <a:prstGeom prst="rect">
              <a:avLst/>
            </a:prstGeom>
            <a:noFill/>
          </p:spPr>
          <p:txBody>
            <a:bodyPr vert="horz" wrap="square" rtlCol="0">
              <a:spAutoFit/>
            </a:bodyPr>
            <a:lstStyle/>
            <a:p>
              <a:pPr>
                <a:lnSpc>
                  <a:spcPct val="90000"/>
                </a:lnSpc>
              </a:pPr>
              <a:r>
                <a:rPr kumimoji="1" lang="ja-JP" altLang="en-US" sz="1200" dirty="0">
                  <a:solidFill>
                    <a:schemeClr val="bg1"/>
                  </a:solidFill>
                  <a:latin typeface="HGP創英角ｺﾞｼｯｸUB" panose="020B0900000000000000" pitchFamily="50" charset="-128"/>
                  <a:ea typeface="HGP創英角ｺﾞｼｯｸUB" panose="020B0900000000000000" pitchFamily="50" charset="-128"/>
                </a:rPr>
                <a:t>●●市で１時間あたり</a:t>
              </a:r>
              <a:endParaRPr kumimoji="1" lang="en-US" altLang="ja-JP" sz="1200" dirty="0">
                <a:solidFill>
                  <a:schemeClr val="bg1"/>
                </a:solidFill>
                <a:latin typeface="HGP創英角ｺﾞｼｯｸUB" panose="020B0900000000000000" pitchFamily="50" charset="-128"/>
                <a:ea typeface="HGP創英角ｺﾞｼｯｸUB" panose="020B0900000000000000" pitchFamily="50" charset="-128"/>
              </a:endParaRPr>
            </a:p>
            <a:p>
              <a:pPr>
                <a:lnSpc>
                  <a:spcPct val="90000"/>
                </a:lnSpc>
              </a:pPr>
              <a:r>
                <a:rPr kumimoji="1" lang="ja-JP" altLang="en-US" sz="1200" dirty="0">
                  <a:solidFill>
                    <a:schemeClr val="bg1"/>
                  </a:solidFill>
                  <a:latin typeface="HGP創英角ｺﾞｼｯｸUB" panose="020B0900000000000000" pitchFamily="50" charset="-128"/>
                  <a:ea typeface="HGP創英角ｺﾞｼｯｸUB" panose="020B0900000000000000" pitchFamily="50" charset="-128"/>
                </a:rPr>
                <a:t>　　○○ｍｍの雨</a:t>
              </a:r>
              <a:r>
                <a:rPr kumimoji="1" lang="ja-JP" altLang="en-US" sz="1600" dirty="0">
                  <a:solidFill>
                    <a:schemeClr val="bg1"/>
                  </a:solidFill>
                  <a:latin typeface="HGP創英角ｺﾞｼｯｸUB" panose="020B0900000000000000" pitchFamily="50" charset="-128"/>
                  <a:ea typeface="HGP創英角ｺﾞｼｯｸUB" panose="020B0900000000000000" pitchFamily="50" charset="-128"/>
                </a:rPr>
                <a:t>！</a:t>
              </a:r>
              <a:endParaRPr kumimoji="1" lang="en-US" altLang="ja-JP" sz="16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51" name="正方形/長方形 50">
              <a:extLst>
                <a:ext uri="{FF2B5EF4-FFF2-40B4-BE49-F238E27FC236}">
                  <a16:creationId xmlns:a16="http://schemas.microsoft.com/office/drawing/2014/main" id="{D418808D-75D8-950D-0ED3-429CDCDF7CAC}"/>
                </a:ext>
              </a:extLst>
            </p:cNvPr>
            <p:cNvSpPr/>
            <p:nvPr/>
          </p:nvSpPr>
          <p:spPr>
            <a:xfrm>
              <a:off x="4269533" y="3293485"/>
              <a:ext cx="679475" cy="524583"/>
            </a:xfrm>
            <a:prstGeom prst="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p>
          </p:txBody>
        </p:sp>
        <p:pic>
          <p:nvPicPr>
            <p:cNvPr id="52" name="図 51">
              <a:extLst>
                <a:ext uri="{FF2B5EF4-FFF2-40B4-BE49-F238E27FC236}">
                  <a16:creationId xmlns:a16="http://schemas.microsoft.com/office/drawing/2014/main" id="{ACD62798-71B2-FF44-A9C0-E6C7948414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70543" y="3293485"/>
              <a:ext cx="524583" cy="524583"/>
            </a:xfrm>
            <a:prstGeom prst="rect">
              <a:avLst/>
            </a:prstGeom>
          </p:spPr>
        </p:pic>
        <p:pic>
          <p:nvPicPr>
            <p:cNvPr id="53" name="図 52">
              <a:extLst>
                <a:ext uri="{FF2B5EF4-FFF2-40B4-BE49-F238E27FC236}">
                  <a16:creationId xmlns:a16="http://schemas.microsoft.com/office/drawing/2014/main" id="{9AB63B03-70B4-52F0-5B47-D81B66BFA39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04856" y="3284076"/>
              <a:ext cx="590570" cy="698900"/>
            </a:xfrm>
            <a:prstGeom prst="rect">
              <a:avLst/>
            </a:prstGeom>
          </p:spPr>
        </p:pic>
      </p:grpSp>
      <p:grpSp>
        <p:nvGrpSpPr>
          <p:cNvPr id="61" name="グループ化 60">
            <a:extLst>
              <a:ext uri="{FF2B5EF4-FFF2-40B4-BE49-F238E27FC236}">
                <a16:creationId xmlns:a16="http://schemas.microsoft.com/office/drawing/2014/main" id="{105A9B89-26C0-1547-69E5-3A93077D37A9}"/>
              </a:ext>
            </a:extLst>
          </p:cNvPr>
          <p:cNvGrpSpPr/>
          <p:nvPr/>
        </p:nvGrpSpPr>
        <p:grpSpPr>
          <a:xfrm>
            <a:off x="5706115" y="5147379"/>
            <a:ext cx="3580760" cy="1051967"/>
            <a:chOff x="5706115" y="5147379"/>
            <a:chExt cx="3580760" cy="1051967"/>
          </a:xfrm>
        </p:grpSpPr>
        <p:sp>
          <p:nvSpPr>
            <p:cNvPr id="55" name="テキスト ボックス 54">
              <a:extLst>
                <a:ext uri="{FF2B5EF4-FFF2-40B4-BE49-F238E27FC236}">
                  <a16:creationId xmlns:a16="http://schemas.microsoft.com/office/drawing/2014/main" id="{AFE41AB1-FC41-C1CF-5DF4-DF4789667A93}"/>
                </a:ext>
              </a:extLst>
            </p:cNvPr>
            <p:cNvSpPr txBox="1"/>
            <p:nvPr/>
          </p:nvSpPr>
          <p:spPr>
            <a:xfrm>
              <a:off x="6758082" y="5371417"/>
              <a:ext cx="2528793" cy="707886"/>
            </a:xfrm>
            <a:prstGeom prst="rect">
              <a:avLst/>
            </a:prstGeom>
            <a:noFill/>
          </p:spPr>
          <p:txBody>
            <a:bodyPr wrap="square" rtlCol="0">
              <a:spAutoFit/>
            </a:bodyPr>
            <a:lstStyle/>
            <a:p>
              <a:r>
                <a:rPr kumimoji="1" lang="ja-JP" altLang="en-US" sz="2000" dirty="0">
                  <a:latin typeface="HGP創英角ｺﾞｼｯｸUB" panose="020B0900000000000000" pitchFamily="50" charset="-128"/>
                  <a:ea typeface="HGP創英角ｺﾞｼｯｸUB" panose="020B0900000000000000" pitchFamily="50" charset="-128"/>
                </a:rPr>
                <a:t>避難のタイミングを</a:t>
              </a:r>
              <a:endParaRPr kumimoji="1" lang="en-US" altLang="ja-JP" sz="2000" dirty="0">
                <a:latin typeface="HGP創英角ｺﾞｼｯｸUB" panose="020B0900000000000000" pitchFamily="50" charset="-128"/>
                <a:ea typeface="HGP創英角ｺﾞｼｯｸUB" panose="020B0900000000000000" pitchFamily="50" charset="-128"/>
              </a:endParaRPr>
            </a:p>
            <a:p>
              <a:r>
                <a:rPr kumimoji="1" lang="ja-JP" altLang="en-US" sz="2000" dirty="0">
                  <a:latin typeface="HGP創英角ｺﾞｼｯｸUB" panose="020B0900000000000000" pitchFamily="50" charset="-128"/>
                  <a:ea typeface="HGP創英角ｺﾞｼｯｸUB" panose="020B0900000000000000" pitchFamily="50" charset="-128"/>
                </a:rPr>
                <a:t>考えるのに役に立つ</a:t>
              </a:r>
            </a:p>
          </p:txBody>
        </p:sp>
        <p:pic>
          <p:nvPicPr>
            <p:cNvPr id="56" name="図 55">
              <a:extLst>
                <a:ext uri="{FF2B5EF4-FFF2-40B4-BE49-F238E27FC236}">
                  <a16:creationId xmlns:a16="http://schemas.microsoft.com/office/drawing/2014/main" id="{E6053B96-FC43-6E47-270F-9C9F22E5D9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06115" y="5147379"/>
              <a:ext cx="1051967" cy="1051967"/>
            </a:xfrm>
            <a:prstGeom prst="rect">
              <a:avLst/>
            </a:prstGeom>
          </p:spPr>
        </p:pic>
        <p:sp>
          <p:nvSpPr>
            <p:cNvPr id="57" name="テキスト ボックス 56">
              <a:extLst>
                <a:ext uri="{FF2B5EF4-FFF2-40B4-BE49-F238E27FC236}">
                  <a16:creationId xmlns:a16="http://schemas.microsoft.com/office/drawing/2014/main" id="{796685A1-F2C0-9F91-3CAE-15FB3FC7C7D3}"/>
                </a:ext>
              </a:extLst>
            </p:cNvPr>
            <p:cNvSpPr txBox="1"/>
            <p:nvPr/>
          </p:nvSpPr>
          <p:spPr>
            <a:xfrm>
              <a:off x="6840538" y="5271621"/>
              <a:ext cx="601662" cy="230832"/>
            </a:xfrm>
            <a:prstGeom prst="rect">
              <a:avLst/>
            </a:prstGeom>
            <a:noFill/>
          </p:spPr>
          <p:txBody>
            <a:bodyPr wrap="square" rtlCol="0">
              <a:spAutoFit/>
            </a:bodyPr>
            <a:lstStyle/>
            <a:p>
              <a:r>
                <a:rPr kumimoji="1" lang="ja-JP" altLang="en-US" sz="900" dirty="0">
                  <a:latin typeface="HGP創英角ｺﾞｼｯｸUB" panose="020B0900000000000000" pitchFamily="50" charset="-128"/>
                  <a:ea typeface="HGP創英角ｺﾞｼｯｸUB" panose="020B0900000000000000" pitchFamily="50" charset="-128"/>
                </a:rPr>
                <a:t>ひ　なん</a:t>
              </a:r>
            </a:p>
          </p:txBody>
        </p:sp>
      </p:grpSp>
      <p:grpSp>
        <p:nvGrpSpPr>
          <p:cNvPr id="62" name="グループ化 61">
            <a:extLst>
              <a:ext uri="{FF2B5EF4-FFF2-40B4-BE49-F238E27FC236}">
                <a16:creationId xmlns:a16="http://schemas.microsoft.com/office/drawing/2014/main" id="{643BE86F-3639-B93B-188F-10CE51D83004}"/>
              </a:ext>
            </a:extLst>
          </p:cNvPr>
          <p:cNvGrpSpPr/>
          <p:nvPr/>
        </p:nvGrpSpPr>
        <p:grpSpPr>
          <a:xfrm>
            <a:off x="3017543" y="6058328"/>
            <a:ext cx="6055580" cy="675766"/>
            <a:chOff x="3017543" y="6058328"/>
            <a:chExt cx="6055580" cy="675766"/>
          </a:xfrm>
        </p:grpSpPr>
        <p:sp>
          <p:nvSpPr>
            <p:cNvPr id="59" name="正方形/長方形 58">
              <a:extLst>
                <a:ext uri="{FF2B5EF4-FFF2-40B4-BE49-F238E27FC236}">
                  <a16:creationId xmlns:a16="http://schemas.microsoft.com/office/drawing/2014/main" id="{10FED0D9-5C05-674F-9257-2E06E776C47F}"/>
                </a:ext>
              </a:extLst>
            </p:cNvPr>
            <p:cNvSpPr/>
            <p:nvPr/>
          </p:nvSpPr>
          <p:spPr>
            <a:xfrm>
              <a:off x="3419060" y="6199346"/>
              <a:ext cx="5327099" cy="49888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D14030F1-3740-9068-B831-487F34CB8E46}"/>
                </a:ext>
              </a:extLst>
            </p:cNvPr>
            <p:cNvSpPr txBox="1"/>
            <p:nvPr/>
          </p:nvSpPr>
          <p:spPr>
            <a:xfrm>
              <a:off x="3746024" y="6241651"/>
              <a:ext cx="5327099" cy="492443"/>
            </a:xfrm>
            <a:prstGeom prst="rect">
              <a:avLst/>
            </a:prstGeom>
            <a:noFill/>
          </p:spPr>
          <p:txBody>
            <a:bodyPr wrap="none" rtlCol="0">
              <a:spAutoFit/>
            </a:bodyPr>
            <a:lstStyle/>
            <a:p>
              <a:r>
                <a:rPr kumimoji="1" lang="ja-JP" altLang="en-US" sz="2500" dirty="0">
                  <a:latin typeface="HGP創英角ｺﾞｼｯｸUB" panose="020B0900000000000000" pitchFamily="50" charset="-128"/>
                  <a:ea typeface="HGP創英角ｺﾞｼｯｸUB" panose="020B0900000000000000" pitchFamily="50" charset="-128"/>
                </a:rPr>
                <a:t>危ないときはぜったいにやめましょう。</a:t>
              </a:r>
            </a:p>
          </p:txBody>
        </p:sp>
        <p:grpSp>
          <p:nvGrpSpPr>
            <p:cNvPr id="35" name="グループ化 34">
              <a:extLst>
                <a:ext uri="{FF2B5EF4-FFF2-40B4-BE49-F238E27FC236}">
                  <a16:creationId xmlns:a16="http://schemas.microsoft.com/office/drawing/2014/main" id="{26F1D296-1ECB-CBBA-44F0-0B5D18D5402D}"/>
                </a:ext>
              </a:extLst>
            </p:cNvPr>
            <p:cNvGrpSpPr/>
            <p:nvPr/>
          </p:nvGrpSpPr>
          <p:grpSpPr>
            <a:xfrm>
              <a:off x="3017543" y="6058328"/>
              <a:ext cx="710844" cy="646351"/>
              <a:chOff x="7404456" y="5501151"/>
              <a:chExt cx="710844" cy="646351"/>
            </a:xfrm>
          </p:grpSpPr>
          <p:sp>
            <p:nvSpPr>
              <p:cNvPr id="29" name="フローチャート: 抜出し 28">
                <a:extLst>
                  <a:ext uri="{FF2B5EF4-FFF2-40B4-BE49-F238E27FC236}">
                    <a16:creationId xmlns:a16="http://schemas.microsoft.com/office/drawing/2014/main" id="{8CC73DC7-9716-C761-4B34-A4C5E35E8AAF}"/>
                  </a:ext>
                </a:extLst>
              </p:cNvPr>
              <p:cNvSpPr/>
              <p:nvPr/>
            </p:nvSpPr>
            <p:spPr>
              <a:xfrm>
                <a:off x="7404456" y="5501151"/>
                <a:ext cx="710844" cy="646351"/>
              </a:xfrm>
              <a:prstGeom prst="flowChartExtract">
                <a:avLst/>
              </a:prstGeom>
              <a:solidFill>
                <a:srgbClr val="FFC000"/>
              </a:solidFill>
              <a:ln w="38100" cap="flat">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台形 29">
                <a:extLst>
                  <a:ext uri="{FF2B5EF4-FFF2-40B4-BE49-F238E27FC236}">
                    <a16:creationId xmlns:a16="http://schemas.microsoft.com/office/drawing/2014/main" id="{BDC219FD-03C8-BA18-3410-13CC844C6ACA}"/>
                  </a:ext>
                </a:extLst>
              </p:cNvPr>
              <p:cNvSpPr/>
              <p:nvPr/>
            </p:nvSpPr>
            <p:spPr>
              <a:xfrm flipV="1">
                <a:off x="7713784" y="5700364"/>
                <a:ext cx="92189" cy="290338"/>
              </a:xfrm>
              <a:prstGeom prst="trapezoid">
                <a:avLst/>
              </a:prstGeom>
              <a:solidFill>
                <a:schemeClr val="tx1">
                  <a:lumMod val="85000"/>
                  <a:lumOff val="1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a:extLst>
                  <a:ext uri="{FF2B5EF4-FFF2-40B4-BE49-F238E27FC236}">
                    <a16:creationId xmlns:a16="http://schemas.microsoft.com/office/drawing/2014/main" id="{3A8908DE-BF80-39A6-2123-797D3A5BDD0E}"/>
                  </a:ext>
                </a:extLst>
              </p:cNvPr>
              <p:cNvSpPr/>
              <p:nvPr/>
            </p:nvSpPr>
            <p:spPr>
              <a:xfrm>
                <a:off x="7736898" y="6023298"/>
                <a:ext cx="45963" cy="45963"/>
              </a:xfrm>
              <a:prstGeom prst="rect">
                <a:avLst/>
              </a:prstGeom>
              <a:solidFill>
                <a:schemeClr val="tx1">
                  <a:lumMod val="85000"/>
                  <a:lumOff val="1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0" name="テキスト ボックス 59">
              <a:extLst>
                <a:ext uri="{FF2B5EF4-FFF2-40B4-BE49-F238E27FC236}">
                  <a16:creationId xmlns:a16="http://schemas.microsoft.com/office/drawing/2014/main" id="{55D7C13F-48D2-FF6B-235D-8A52DAB2C9A1}"/>
                </a:ext>
              </a:extLst>
            </p:cNvPr>
            <p:cNvSpPr txBox="1"/>
            <p:nvPr/>
          </p:nvSpPr>
          <p:spPr>
            <a:xfrm>
              <a:off x="3780963" y="6157764"/>
              <a:ext cx="601662" cy="230832"/>
            </a:xfrm>
            <a:prstGeom prst="rect">
              <a:avLst/>
            </a:prstGeom>
            <a:noFill/>
          </p:spPr>
          <p:txBody>
            <a:bodyPr wrap="square" rtlCol="0">
              <a:spAutoFit/>
            </a:bodyPr>
            <a:lstStyle/>
            <a:p>
              <a:r>
                <a:rPr kumimoji="1" lang="ja-JP" altLang="en-US" sz="900" dirty="0">
                  <a:latin typeface="HGP創英角ｺﾞｼｯｸUB" panose="020B0900000000000000" pitchFamily="50" charset="-128"/>
                  <a:ea typeface="HGP創英角ｺﾞｼｯｸUB" panose="020B0900000000000000" pitchFamily="50" charset="-128"/>
                </a:rPr>
                <a:t>あぶ</a:t>
              </a:r>
            </a:p>
          </p:txBody>
        </p:sp>
      </p:grpSp>
      <p:sp>
        <p:nvSpPr>
          <p:cNvPr id="15" name="テキスト ボックス 14">
            <a:extLst>
              <a:ext uri="{FF2B5EF4-FFF2-40B4-BE49-F238E27FC236}">
                <a16:creationId xmlns:a16="http://schemas.microsoft.com/office/drawing/2014/main" id="{1A19921E-F79F-1667-186C-5CF3C9DC1906}"/>
              </a:ext>
            </a:extLst>
          </p:cNvPr>
          <p:cNvSpPr txBox="1"/>
          <p:nvPr/>
        </p:nvSpPr>
        <p:spPr>
          <a:xfrm>
            <a:off x="125596" y="222616"/>
            <a:ext cx="252000" cy="161583"/>
          </a:xfrm>
          <a:prstGeom prst="rect">
            <a:avLst/>
          </a:prstGeom>
          <a:noFill/>
        </p:spPr>
        <p:txBody>
          <a:bodyPr wrap="square" lIns="0" tIns="0" rIns="0" bIns="0" rtlCol="0" anchor="ctr" anchorCtr="0">
            <a:spAutoFit/>
          </a:bodyPr>
          <a:lstStyle/>
          <a:p>
            <a:pPr algn="dist"/>
            <a:r>
              <a:rPr kumimoji="1" lang="ja-JP" altLang="en-US" sz="1050" dirty="0">
                <a:solidFill>
                  <a:schemeClr val="bg1"/>
                </a:solidFill>
                <a:latin typeface="HGP創英角ｺﾞｼｯｸUB" panose="020B0900000000000000" pitchFamily="50" charset="-128"/>
                <a:ea typeface="HGP創英角ｺﾞｼｯｸUB" panose="020B0900000000000000" pitchFamily="50" charset="-128"/>
              </a:rPr>
              <a:t>たと</a:t>
            </a:r>
          </a:p>
        </p:txBody>
      </p:sp>
      <p:sp>
        <p:nvSpPr>
          <p:cNvPr id="22" name="テキスト ボックス 21">
            <a:extLst>
              <a:ext uri="{FF2B5EF4-FFF2-40B4-BE49-F238E27FC236}">
                <a16:creationId xmlns:a16="http://schemas.microsoft.com/office/drawing/2014/main" id="{21413635-2D07-9484-D1D2-5E3AAA9F79E3}"/>
              </a:ext>
            </a:extLst>
          </p:cNvPr>
          <p:cNvSpPr txBox="1"/>
          <p:nvPr/>
        </p:nvSpPr>
        <p:spPr>
          <a:xfrm>
            <a:off x="5191043" y="242751"/>
            <a:ext cx="432000" cy="169277"/>
          </a:xfrm>
          <a:prstGeom prst="rect">
            <a:avLst/>
          </a:prstGeom>
          <a:noFill/>
        </p:spPr>
        <p:txBody>
          <a:bodyPr wrap="square" lIns="0" tIns="0" rIns="0" bIns="0" rtlCol="0" anchor="ctr" anchorCtr="0">
            <a:spAutoFit/>
          </a:bodyPr>
          <a:lstStyle/>
          <a:p>
            <a:pPr algn="dist"/>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rPr>
              <a:t>りょう</a:t>
            </a:r>
          </a:p>
        </p:txBody>
      </p:sp>
      <p:sp>
        <p:nvSpPr>
          <p:cNvPr id="23" name="テキスト ボックス 22">
            <a:extLst>
              <a:ext uri="{FF2B5EF4-FFF2-40B4-BE49-F238E27FC236}">
                <a16:creationId xmlns:a16="http://schemas.microsoft.com/office/drawing/2014/main" id="{B05A6BE8-5215-E45A-7495-FFD45FD95279}"/>
              </a:ext>
            </a:extLst>
          </p:cNvPr>
          <p:cNvSpPr txBox="1"/>
          <p:nvPr/>
        </p:nvSpPr>
        <p:spPr>
          <a:xfrm>
            <a:off x="753477" y="4390544"/>
            <a:ext cx="920805" cy="461665"/>
          </a:xfrm>
          <a:prstGeom prst="rect">
            <a:avLst/>
          </a:prstGeom>
          <a:noFill/>
        </p:spPr>
        <p:txBody>
          <a:bodyPr wrap="square" rtlCol="0">
            <a:spAutoFit/>
          </a:bodyPr>
          <a:lstStyle/>
          <a:p>
            <a:r>
              <a:rPr kumimoji="1" lang="en-US" altLang="ja-JP" sz="2400" dirty="0">
                <a:solidFill>
                  <a:srgbClr val="C00000"/>
                </a:solidFill>
                <a:effectLst>
                  <a:glow rad="63500">
                    <a:schemeClr val="bg1"/>
                  </a:glow>
                </a:effectLst>
                <a:latin typeface="HGP創英角ｺﾞｼｯｸUB" panose="020B0900000000000000" pitchFamily="50" charset="-128"/>
                <a:ea typeface="HGP創英角ｺﾞｼｯｸUB" panose="020B0900000000000000" pitchFamily="50" charset="-128"/>
              </a:rPr>
              <a:t>50</a:t>
            </a:r>
            <a:r>
              <a:rPr kumimoji="1" lang="ja-JP" altLang="en-US" sz="2400" dirty="0">
                <a:solidFill>
                  <a:srgbClr val="C00000"/>
                </a:solidFill>
                <a:effectLst>
                  <a:glow rad="63500">
                    <a:schemeClr val="bg1"/>
                  </a:glow>
                </a:effectLst>
                <a:latin typeface="HGP創英角ｺﾞｼｯｸUB" panose="020B0900000000000000" pitchFamily="50" charset="-128"/>
                <a:ea typeface="HGP創英角ｺﾞｼｯｸUB" panose="020B0900000000000000" pitchFamily="50" charset="-128"/>
              </a:rPr>
              <a:t>㎜</a:t>
            </a:r>
          </a:p>
        </p:txBody>
      </p:sp>
      <p:sp>
        <p:nvSpPr>
          <p:cNvPr id="24" name="テキスト ボックス 23">
            <a:extLst>
              <a:ext uri="{FF2B5EF4-FFF2-40B4-BE49-F238E27FC236}">
                <a16:creationId xmlns:a16="http://schemas.microsoft.com/office/drawing/2014/main" id="{EB3DE946-B60A-84D2-0727-8B789802F614}"/>
              </a:ext>
            </a:extLst>
          </p:cNvPr>
          <p:cNvSpPr txBox="1"/>
          <p:nvPr/>
        </p:nvSpPr>
        <p:spPr>
          <a:xfrm>
            <a:off x="537673" y="3505904"/>
            <a:ext cx="1136609" cy="461665"/>
          </a:xfrm>
          <a:prstGeom prst="rect">
            <a:avLst/>
          </a:prstGeom>
          <a:noFill/>
        </p:spPr>
        <p:txBody>
          <a:bodyPr wrap="square" rtlCol="0">
            <a:spAutoFit/>
          </a:bodyPr>
          <a:lstStyle/>
          <a:p>
            <a:r>
              <a:rPr kumimoji="1" lang="en-US" altLang="ja-JP" sz="2400" dirty="0">
                <a:solidFill>
                  <a:srgbClr val="C00000"/>
                </a:solidFill>
                <a:effectLst>
                  <a:glow rad="63500">
                    <a:schemeClr val="bg1"/>
                  </a:glow>
                </a:effectLst>
                <a:latin typeface="HGP創英角ｺﾞｼｯｸUB" panose="020B0900000000000000" pitchFamily="50" charset="-128"/>
                <a:ea typeface="HGP創英角ｺﾞｼｯｸUB" panose="020B0900000000000000" pitchFamily="50" charset="-128"/>
              </a:rPr>
              <a:t>100</a:t>
            </a:r>
            <a:r>
              <a:rPr kumimoji="1" lang="ja-JP" altLang="en-US" sz="2400" dirty="0">
                <a:solidFill>
                  <a:srgbClr val="C00000"/>
                </a:solidFill>
                <a:effectLst>
                  <a:glow rad="63500">
                    <a:schemeClr val="bg1"/>
                  </a:glow>
                </a:effectLst>
                <a:latin typeface="HGP創英角ｺﾞｼｯｸUB" panose="020B0900000000000000" pitchFamily="50" charset="-128"/>
                <a:ea typeface="HGP創英角ｺﾞｼｯｸUB" panose="020B0900000000000000" pitchFamily="50" charset="-128"/>
              </a:rPr>
              <a:t>㎜</a:t>
            </a:r>
          </a:p>
        </p:txBody>
      </p:sp>
      <p:sp>
        <p:nvSpPr>
          <p:cNvPr id="26" name="テキスト ボックス 25">
            <a:extLst>
              <a:ext uri="{FF2B5EF4-FFF2-40B4-BE49-F238E27FC236}">
                <a16:creationId xmlns:a16="http://schemas.microsoft.com/office/drawing/2014/main" id="{8ABA547B-DB55-6908-189B-403DE4DE3983}"/>
              </a:ext>
            </a:extLst>
          </p:cNvPr>
          <p:cNvSpPr txBox="1"/>
          <p:nvPr/>
        </p:nvSpPr>
        <p:spPr>
          <a:xfrm>
            <a:off x="537673" y="2516976"/>
            <a:ext cx="1136609" cy="461665"/>
          </a:xfrm>
          <a:prstGeom prst="rect">
            <a:avLst/>
          </a:prstGeom>
          <a:noFill/>
        </p:spPr>
        <p:txBody>
          <a:bodyPr wrap="square" rtlCol="0">
            <a:spAutoFit/>
          </a:bodyPr>
          <a:lstStyle/>
          <a:p>
            <a:r>
              <a:rPr kumimoji="1" lang="en-US" altLang="ja-JP" sz="2400" dirty="0">
                <a:solidFill>
                  <a:srgbClr val="C00000"/>
                </a:solidFill>
                <a:effectLst>
                  <a:glow rad="63500">
                    <a:schemeClr val="bg1"/>
                  </a:glow>
                </a:effectLst>
                <a:latin typeface="HGP創英角ｺﾞｼｯｸUB" panose="020B0900000000000000" pitchFamily="50" charset="-128"/>
                <a:ea typeface="HGP創英角ｺﾞｼｯｸUB" panose="020B0900000000000000" pitchFamily="50" charset="-128"/>
              </a:rPr>
              <a:t>150</a:t>
            </a:r>
            <a:r>
              <a:rPr kumimoji="1" lang="ja-JP" altLang="en-US" sz="2400" dirty="0">
                <a:solidFill>
                  <a:srgbClr val="C00000"/>
                </a:solidFill>
                <a:effectLst>
                  <a:glow rad="63500">
                    <a:schemeClr val="bg1"/>
                  </a:glow>
                </a:effectLst>
                <a:latin typeface="HGP創英角ｺﾞｼｯｸUB" panose="020B0900000000000000" pitchFamily="50" charset="-128"/>
                <a:ea typeface="HGP創英角ｺﾞｼｯｸUB" panose="020B0900000000000000" pitchFamily="50" charset="-128"/>
              </a:rPr>
              <a:t>㎜</a:t>
            </a:r>
          </a:p>
        </p:txBody>
      </p:sp>
      <p:sp>
        <p:nvSpPr>
          <p:cNvPr id="27" name="テキスト ボックス 26">
            <a:extLst>
              <a:ext uri="{FF2B5EF4-FFF2-40B4-BE49-F238E27FC236}">
                <a16:creationId xmlns:a16="http://schemas.microsoft.com/office/drawing/2014/main" id="{23187326-B863-3600-EB1D-F21E872FDAD8}"/>
              </a:ext>
            </a:extLst>
          </p:cNvPr>
          <p:cNvSpPr txBox="1"/>
          <p:nvPr/>
        </p:nvSpPr>
        <p:spPr>
          <a:xfrm>
            <a:off x="537673" y="1480951"/>
            <a:ext cx="1136609" cy="461665"/>
          </a:xfrm>
          <a:prstGeom prst="rect">
            <a:avLst/>
          </a:prstGeom>
          <a:noFill/>
        </p:spPr>
        <p:txBody>
          <a:bodyPr wrap="square" rtlCol="0">
            <a:spAutoFit/>
          </a:bodyPr>
          <a:lstStyle/>
          <a:p>
            <a:r>
              <a:rPr kumimoji="1" lang="en-US" altLang="ja-JP" sz="2400" dirty="0">
                <a:solidFill>
                  <a:srgbClr val="C00000"/>
                </a:solidFill>
                <a:effectLst>
                  <a:glow rad="63500">
                    <a:schemeClr val="bg1"/>
                  </a:glow>
                </a:effectLst>
                <a:latin typeface="HGP創英角ｺﾞｼｯｸUB" panose="020B0900000000000000" pitchFamily="50" charset="-128"/>
                <a:ea typeface="HGP創英角ｺﾞｼｯｸUB" panose="020B0900000000000000" pitchFamily="50" charset="-128"/>
              </a:rPr>
              <a:t>200</a:t>
            </a:r>
            <a:r>
              <a:rPr kumimoji="1" lang="ja-JP" altLang="en-US" sz="2400" dirty="0">
                <a:solidFill>
                  <a:srgbClr val="C00000"/>
                </a:solidFill>
                <a:effectLst>
                  <a:glow rad="63500">
                    <a:schemeClr val="bg1"/>
                  </a:glow>
                </a:effectLst>
                <a:latin typeface="HGP創英角ｺﾞｼｯｸUB" panose="020B0900000000000000" pitchFamily="50" charset="-128"/>
                <a:ea typeface="HGP創英角ｺﾞｼｯｸUB" panose="020B0900000000000000" pitchFamily="50" charset="-128"/>
              </a:rPr>
              <a:t>㎜</a:t>
            </a:r>
          </a:p>
        </p:txBody>
      </p:sp>
    </p:spTree>
    <p:extLst>
      <p:ext uri="{BB962C8B-B14F-4D97-AF65-F5344CB8AC3E}">
        <p14:creationId xmlns:p14="http://schemas.microsoft.com/office/powerpoint/2010/main" val="1819966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8"/>
                                        </p:tgtEl>
                                        <p:attrNameLst>
                                          <p:attrName>style.visibility</p:attrName>
                                        </p:attrNameLst>
                                      </p:cBhvr>
                                      <p:to>
                                        <p:strVal val="visible"/>
                                      </p:to>
                                    </p:set>
                                    <p:animEffect transition="in" filter="wipe(down)">
                                      <p:cBhvr>
                                        <p:cTn id="11" dur="500"/>
                                        <p:tgtEl>
                                          <p:spTgt spid="5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4"/>
                                        </p:tgtEl>
                                        <p:attrNameLst>
                                          <p:attrName>style.visibility</p:attrName>
                                        </p:attrNameLst>
                                      </p:cBhvr>
                                      <p:to>
                                        <p:strVal val="visible"/>
                                      </p:to>
                                    </p:set>
                                    <p:animEffect transition="in" filter="fade">
                                      <p:cBhvr>
                                        <p:cTn id="19" dur="500"/>
                                        <p:tgtEl>
                                          <p:spTgt spid="54"/>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down)">
                                      <p:cBhvr>
                                        <p:cTn id="23" dur="500"/>
                                        <p:tgtEl>
                                          <p:spTgt spid="19"/>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fade">
                                      <p:cBhvr>
                                        <p:cTn id="27" dur="500"/>
                                        <p:tgtEl>
                                          <p:spTgt spid="61"/>
                                        </p:tgtEl>
                                      </p:cBhvr>
                                    </p:animEffect>
                                  </p:childTnLst>
                                </p:cTn>
                              </p:par>
                            </p:childTnLst>
                          </p:cTn>
                        </p:par>
                        <p:par>
                          <p:cTn id="28" fill="hold">
                            <p:stCondLst>
                              <p:cond delay="3000"/>
                            </p:stCondLst>
                            <p:childTnLst>
                              <p:par>
                                <p:cTn id="29" presetID="14" presetClass="entr" presetSubtype="10" fill="hold" nodeType="afterEffect">
                                  <p:stCondLst>
                                    <p:cond delay="0"/>
                                  </p:stCondLst>
                                  <p:childTnLst>
                                    <p:set>
                                      <p:cBhvr>
                                        <p:cTn id="30" dur="1" fill="hold">
                                          <p:stCondLst>
                                            <p:cond delay="0"/>
                                          </p:stCondLst>
                                        </p:cTn>
                                        <p:tgtEl>
                                          <p:spTgt spid="62"/>
                                        </p:tgtEl>
                                        <p:attrNameLst>
                                          <p:attrName>style.visibility</p:attrName>
                                        </p:attrNameLst>
                                      </p:cBhvr>
                                      <p:to>
                                        <p:strVal val="visible"/>
                                      </p:to>
                                    </p:set>
                                    <p:animEffect transition="in" filter="randombar(horizontal)">
                                      <p:cBhvr>
                                        <p:cTn id="31"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t>47</a:t>
            </a:fld>
            <a:endParaRPr kumimoji="1" lang="ja-JP" altLang="en-US"/>
          </a:p>
        </p:txBody>
      </p:sp>
      <p:grpSp>
        <p:nvGrpSpPr>
          <p:cNvPr id="5" name="グループ化 4"/>
          <p:cNvGrpSpPr/>
          <p:nvPr/>
        </p:nvGrpSpPr>
        <p:grpSpPr>
          <a:xfrm>
            <a:off x="0" y="3528397"/>
            <a:ext cx="9144000" cy="1657845"/>
            <a:chOff x="0" y="5037242"/>
            <a:chExt cx="9144000" cy="1657845"/>
          </a:xfrm>
        </p:grpSpPr>
        <p:sp>
          <p:nvSpPr>
            <p:cNvPr id="6" name="正方形/長方形 5"/>
            <p:cNvSpPr/>
            <p:nvPr/>
          </p:nvSpPr>
          <p:spPr>
            <a:xfrm>
              <a:off x="489253" y="5338119"/>
              <a:ext cx="8165495" cy="135696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0" y="5374869"/>
              <a:ext cx="9144000" cy="1300997"/>
            </a:xfrm>
            <a:prstGeom prst="rect">
              <a:avLst/>
            </a:prstGeom>
            <a:noFill/>
          </p:spPr>
          <p:txBody>
            <a:bodyPr wrap="square" rtlCol="0">
              <a:spAutoFit/>
            </a:bodyPr>
            <a:lstStyle/>
            <a:p>
              <a:pPr algn="ctr">
                <a:lnSpc>
                  <a:spcPts val="5000"/>
                </a:lnSpc>
              </a:pPr>
              <a:r>
                <a:rPr kumimoji="1" lang="ja-JP" altLang="en-US" sz="4000" dirty="0">
                  <a:latin typeface="HGP創英角ｺﾞｼｯｸUB" panose="020B0900000000000000" pitchFamily="50" charset="-128"/>
                  <a:ea typeface="HGP創英角ｺﾞｼｯｸUB" panose="020B0900000000000000" pitchFamily="50" charset="-128"/>
                </a:rPr>
                <a:t>今日から</a:t>
              </a:r>
              <a:endParaRPr kumimoji="1" lang="en-US" altLang="ja-JP" sz="4000" dirty="0">
                <a:latin typeface="HGP創英角ｺﾞｼｯｸUB" panose="020B0900000000000000" pitchFamily="50" charset="-128"/>
                <a:ea typeface="HGP創英角ｺﾞｼｯｸUB" panose="020B0900000000000000" pitchFamily="50" charset="-128"/>
              </a:endParaRPr>
            </a:p>
            <a:p>
              <a:pPr algn="ctr">
                <a:lnSpc>
                  <a:spcPts val="5000"/>
                </a:lnSpc>
              </a:pPr>
              <a:r>
                <a:rPr kumimoji="1" lang="ja-JP" altLang="en-US" sz="4000" dirty="0">
                  <a:latin typeface="HGP創英角ｺﾞｼｯｸUB" panose="020B0900000000000000" pitchFamily="50" charset="-128"/>
                  <a:ea typeface="HGP創英角ｺﾞｼｯｸUB" panose="020B0900000000000000" pitchFamily="50" charset="-128"/>
                </a:rPr>
                <a:t>できそうなことはありますか？</a:t>
              </a:r>
              <a:endParaRPr kumimoji="1" lang="en-US" altLang="ja-JP" sz="4000" dirty="0">
                <a:effectLst/>
                <a:latin typeface="HGP創英角ｺﾞｼｯｸUB" panose="020B0900000000000000" pitchFamily="50" charset="-128"/>
                <a:ea typeface="HGP創英角ｺﾞｼｯｸUB" panose="020B0900000000000000" pitchFamily="50" charset="-128"/>
              </a:endParaRPr>
            </a:p>
          </p:txBody>
        </p:sp>
        <p:sp>
          <p:nvSpPr>
            <p:cNvPr id="8" name="二等辺三角形 7"/>
            <p:cNvSpPr/>
            <p:nvPr/>
          </p:nvSpPr>
          <p:spPr>
            <a:xfrm>
              <a:off x="4405313" y="5037242"/>
              <a:ext cx="333375" cy="345981"/>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4" name="テキスト ボックス 13"/>
          <p:cNvSpPr txBox="1"/>
          <p:nvPr/>
        </p:nvSpPr>
        <p:spPr>
          <a:xfrm>
            <a:off x="1058032" y="5614956"/>
            <a:ext cx="7361311" cy="769441"/>
          </a:xfrm>
          <a:prstGeom prst="rect">
            <a:avLst/>
          </a:prstGeom>
          <a:noFill/>
        </p:spPr>
        <p:txBody>
          <a:bodyPr wrap="none" rtlCol="0">
            <a:spAutoFit/>
          </a:bodyPr>
          <a:lstStyle/>
          <a:p>
            <a:r>
              <a:rPr kumimoji="1" lang="ja-JP" altLang="en-US" sz="4400" dirty="0">
                <a:latin typeface="HGP創英角ｺﾞｼｯｸUB" panose="020B0900000000000000" pitchFamily="50" charset="-128"/>
                <a:ea typeface="HGP創英角ｺﾞｼｯｸUB" panose="020B0900000000000000" pitchFamily="50" charset="-128"/>
              </a:rPr>
              <a:t>さっそく取り組んでみましょう！</a:t>
            </a:r>
          </a:p>
        </p:txBody>
      </p:sp>
      <p:grpSp>
        <p:nvGrpSpPr>
          <p:cNvPr id="13" name="グループ化 12">
            <a:extLst>
              <a:ext uri="{FF2B5EF4-FFF2-40B4-BE49-F238E27FC236}">
                <a16:creationId xmlns:a16="http://schemas.microsoft.com/office/drawing/2014/main" id="{8D0F2F81-6FE9-31E2-0DF5-8822EBD60D8B}"/>
              </a:ext>
            </a:extLst>
          </p:cNvPr>
          <p:cNvGrpSpPr/>
          <p:nvPr/>
        </p:nvGrpSpPr>
        <p:grpSpPr>
          <a:xfrm>
            <a:off x="210425" y="175187"/>
            <a:ext cx="8723146" cy="3171294"/>
            <a:chOff x="210425" y="175187"/>
            <a:chExt cx="8723146" cy="3171294"/>
          </a:xfrm>
        </p:grpSpPr>
        <p:sp>
          <p:nvSpPr>
            <p:cNvPr id="16" name="正方形/長方形 15"/>
            <p:cNvSpPr/>
            <p:nvPr/>
          </p:nvSpPr>
          <p:spPr>
            <a:xfrm>
              <a:off x="210425" y="970691"/>
              <a:ext cx="8723146" cy="2243075"/>
            </a:xfrm>
            <a:prstGeom prst="rect">
              <a:avLst/>
            </a:prstGeom>
            <a:noFill/>
            <a:ln w="635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正方形/長方形 16"/>
            <p:cNvSpPr/>
            <p:nvPr/>
          </p:nvSpPr>
          <p:spPr>
            <a:xfrm>
              <a:off x="374648" y="1136972"/>
              <a:ext cx="8394700" cy="1910513"/>
            </a:xfrm>
            <a:prstGeom prst="rect">
              <a:avLst/>
            </a:prstGeom>
            <a:noFill/>
            <a:ln w="381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p:cNvSpPr txBox="1"/>
            <p:nvPr/>
          </p:nvSpPr>
          <p:spPr>
            <a:xfrm>
              <a:off x="4244179" y="1389803"/>
              <a:ext cx="4608512" cy="1300997"/>
            </a:xfrm>
            <a:prstGeom prst="rect">
              <a:avLst/>
            </a:prstGeom>
            <a:noFill/>
          </p:spPr>
          <p:txBody>
            <a:bodyPr wrap="square" rtlCol="0">
              <a:spAutoFit/>
            </a:bodyPr>
            <a:lstStyle/>
            <a:p>
              <a:pPr>
                <a:lnSpc>
                  <a:spcPts val="5000"/>
                </a:lnSpc>
              </a:pPr>
              <a:r>
                <a:rPr kumimoji="1" lang="ja-JP" altLang="en-US" sz="4000" dirty="0">
                  <a:solidFill>
                    <a:srgbClr val="663300"/>
                  </a:solidFill>
                  <a:latin typeface="HGP創英角ｺﾞｼｯｸUB" panose="020B0900000000000000" pitchFamily="50" charset="-128"/>
                  <a:ea typeface="HGP創英角ｺﾞｼｯｸUB" panose="020B0900000000000000" pitchFamily="50" charset="-128"/>
                </a:rPr>
                <a:t>今からできること</a:t>
              </a:r>
              <a:r>
                <a:rPr kumimoji="1" lang="ja-JP" altLang="en-US" sz="4000" dirty="0">
                  <a:solidFill>
                    <a:srgbClr val="663300"/>
                  </a:solidFill>
                  <a:effectLst/>
                  <a:latin typeface="HGP創英角ｺﾞｼｯｸUB" panose="020B0900000000000000" pitchFamily="50" charset="-128"/>
                  <a:ea typeface="HGP創英角ｺﾞｼｯｸUB" panose="020B0900000000000000" pitchFamily="50" charset="-128"/>
                </a:rPr>
                <a:t>を</a:t>
              </a:r>
              <a:endParaRPr kumimoji="1" lang="en-US" altLang="ja-JP" sz="4000" dirty="0">
                <a:solidFill>
                  <a:srgbClr val="663300"/>
                </a:solidFill>
                <a:effectLst/>
                <a:latin typeface="HGP創英角ｺﾞｼｯｸUB" panose="020B0900000000000000" pitchFamily="50" charset="-128"/>
                <a:ea typeface="HGP創英角ｺﾞｼｯｸUB" panose="020B0900000000000000" pitchFamily="50" charset="-128"/>
              </a:endParaRPr>
            </a:p>
            <a:p>
              <a:pPr>
                <a:lnSpc>
                  <a:spcPts val="5000"/>
                </a:lnSpc>
              </a:pPr>
              <a:r>
                <a:rPr kumimoji="1" lang="ja-JP" altLang="en-US" sz="4000" dirty="0">
                  <a:solidFill>
                    <a:srgbClr val="663300"/>
                  </a:solidFill>
                  <a:effectLst/>
                  <a:latin typeface="HGP創英角ｺﾞｼｯｸUB" panose="020B0900000000000000" pitchFamily="50" charset="-128"/>
                  <a:ea typeface="HGP創英角ｺﾞｼｯｸUB" panose="020B0900000000000000" pitchFamily="50" charset="-128"/>
                </a:rPr>
                <a:t>考えてもらいました。</a:t>
              </a:r>
              <a:endParaRPr kumimoji="1" lang="en-US" altLang="ja-JP" sz="4000" dirty="0">
                <a:solidFill>
                  <a:srgbClr val="663300"/>
                </a:solidFill>
                <a:effectLst/>
                <a:latin typeface="HGP創英角ｺﾞｼｯｸUB" panose="020B0900000000000000" pitchFamily="50" charset="-128"/>
                <a:ea typeface="HGP創英角ｺﾞｼｯｸUB" panose="020B0900000000000000" pitchFamily="50" charset="-128"/>
              </a:endParaRPr>
            </a:p>
          </p:txBody>
        </p:sp>
        <p:pic>
          <p:nvPicPr>
            <p:cNvPr id="12" name="図 11" descr="白いバックグラウンドの前に座っている人形たち&#10;&#10;低い精度で自動的に生成された説明">
              <a:extLst>
                <a:ext uri="{FF2B5EF4-FFF2-40B4-BE49-F238E27FC236}">
                  <a16:creationId xmlns:a16="http://schemas.microsoft.com/office/drawing/2014/main" id="{C806E161-6371-1186-B06B-64F8C04261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876" y="175187"/>
              <a:ext cx="3171294" cy="3171294"/>
            </a:xfrm>
            <a:prstGeom prst="rect">
              <a:avLst/>
            </a:prstGeom>
          </p:spPr>
        </p:pic>
      </p:grpSp>
    </p:spTree>
    <p:extLst>
      <p:ext uri="{BB962C8B-B14F-4D97-AF65-F5344CB8AC3E}">
        <p14:creationId xmlns:p14="http://schemas.microsoft.com/office/powerpoint/2010/main" val="2830211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t>48</a:t>
            </a:fld>
            <a:endParaRPr kumimoji="1" lang="ja-JP" altLang="en-US"/>
          </a:p>
        </p:txBody>
      </p:sp>
      <p:grpSp>
        <p:nvGrpSpPr>
          <p:cNvPr id="6" name="グループ化 5"/>
          <p:cNvGrpSpPr/>
          <p:nvPr/>
        </p:nvGrpSpPr>
        <p:grpSpPr>
          <a:xfrm>
            <a:off x="142671" y="745544"/>
            <a:ext cx="1043215" cy="1043216"/>
            <a:chOff x="418426" y="379199"/>
            <a:chExt cx="1043215" cy="1043216"/>
          </a:xfrm>
        </p:grpSpPr>
        <p:sp>
          <p:nvSpPr>
            <p:cNvPr id="7" name="円/楕円 6"/>
            <p:cNvSpPr/>
            <p:nvPr/>
          </p:nvSpPr>
          <p:spPr>
            <a:xfrm>
              <a:off x="418426" y="379199"/>
              <a:ext cx="1043215" cy="1043215"/>
            </a:xfrm>
            <a:prstGeom prst="ellipse">
              <a:avLst/>
            </a:prstGeom>
            <a:solidFill>
              <a:srgbClr val="B52F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515435" y="560641"/>
              <a:ext cx="849195" cy="861774"/>
            </a:xfrm>
            <a:prstGeom prst="rect">
              <a:avLst/>
            </a:prstGeom>
            <a:noFill/>
          </p:spPr>
          <p:txBody>
            <a:bodyPr wrap="square" rtlCol="0">
              <a:spAutoFit/>
            </a:bodyPr>
            <a:lstStyle/>
            <a:p>
              <a:r>
                <a:rPr kumimoji="1" lang="ja-JP" altLang="en-US" sz="5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大</a:t>
              </a:r>
            </a:p>
          </p:txBody>
        </p:sp>
      </p:grpSp>
      <p:grpSp>
        <p:nvGrpSpPr>
          <p:cNvPr id="9" name="グループ化 8"/>
          <p:cNvGrpSpPr/>
          <p:nvPr/>
        </p:nvGrpSpPr>
        <p:grpSpPr>
          <a:xfrm>
            <a:off x="1168545" y="375752"/>
            <a:ext cx="1043215" cy="1093667"/>
            <a:chOff x="1561979" y="379199"/>
            <a:chExt cx="1043215" cy="1093667"/>
          </a:xfrm>
        </p:grpSpPr>
        <p:sp>
          <p:nvSpPr>
            <p:cNvPr id="10" name="円/楕円 9"/>
            <p:cNvSpPr/>
            <p:nvPr/>
          </p:nvSpPr>
          <p:spPr>
            <a:xfrm>
              <a:off x="1561979" y="379199"/>
              <a:ext cx="1043215" cy="1043215"/>
            </a:xfrm>
            <a:prstGeom prst="ellipse">
              <a:avLst/>
            </a:prstGeom>
            <a:solidFill>
              <a:srgbClr val="B52F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1653613" y="611092"/>
              <a:ext cx="849195" cy="861774"/>
            </a:xfrm>
            <a:prstGeom prst="rect">
              <a:avLst/>
            </a:prstGeom>
            <a:noFill/>
          </p:spPr>
          <p:txBody>
            <a:bodyPr wrap="square" rtlCol="0">
              <a:spAutoFit/>
            </a:bodyPr>
            <a:lstStyle/>
            <a:p>
              <a:r>
                <a:rPr kumimoji="1" lang="ja-JP" altLang="en-US" sz="5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事</a:t>
              </a:r>
            </a:p>
          </p:txBody>
        </p:sp>
      </p:grpSp>
      <p:grpSp>
        <p:nvGrpSpPr>
          <p:cNvPr id="12" name="グループ化 11"/>
          <p:cNvGrpSpPr/>
          <p:nvPr/>
        </p:nvGrpSpPr>
        <p:grpSpPr>
          <a:xfrm>
            <a:off x="2303394" y="330191"/>
            <a:ext cx="1043215" cy="1050125"/>
            <a:chOff x="3395081" y="379199"/>
            <a:chExt cx="1043215" cy="1050125"/>
          </a:xfrm>
        </p:grpSpPr>
        <p:sp>
          <p:nvSpPr>
            <p:cNvPr id="13" name="円/楕円 12"/>
            <p:cNvSpPr/>
            <p:nvPr/>
          </p:nvSpPr>
          <p:spPr>
            <a:xfrm>
              <a:off x="3395081" y="379199"/>
              <a:ext cx="1043215" cy="1043215"/>
            </a:xfrm>
            <a:prstGeom prst="ellipse">
              <a:avLst/>
            </a:prstGeom>
            <a:solidFill>
              <a:srgbClr val="B52F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3508774" y="567550"/>
              <a:ext cx="849195" cy="861774"/>
            </a:xfrm>
            <a:prstGeom prst="rect">
              <a:avLst/>
            </a:prstGeom>
            <a:noFill/>
          </p:spPr>
          <p:txBody>
            <a:bodyPr wrap="square" rtlCol="0">
              <a:spAutoFit/>
            </a:bodyPr>
            <a:lstStyle/>
            <a:p>
              <a:r>
                <a:rPr kumimoji="1" lang="ja-JP" altLang="en-US" sz="5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な</a:t>
              </a:r>
            </a:p>
          </p:txBody>
        </p:sp>
      </p:grpSp>
      <p:grpSp>
        <p:nvGrpSpPr>
          <p:cNvPr id="15" name="グループ化 14"/>
          <p:cNvGrpSpPr/>
          <p:nvPr/>
        </p:nvGrpSpPr>
        <p:grpSpPr>
          <a:xfrm>
            <a:off x="3395519" y="667012"/>
            <a:ext cx="1043215" cy="1043215"/>
            <a:chOff x="4555317" y="401561"/>
            <a:chExt cx="1043215" cy="1043215"/>
          </a:xfrm>
        </p:grpSpPr>
        <p:sp>
          <p:nvSpPr>
            <p:cNvPr id="16" name="円/楕円 15"/>
            <p:cNvSpPr/>
            <p:nvPr/>
          </p:nvSpPr>
          <p:spPr>
            <a:xfrm>
              <a:off x="4555317" y="401561"/>
              <a:ext cx="1043215" cy="1043215"/>
            </a:xfrm>
            <a:prstGeom prst="ellipse">
              <a:avLst/>
            </a:prstGeom>
            <a:solidFill>
              <a:srgbClr val="B52F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4652326" y="567550"/>
              <a:ext cx="849195" cy="861774"/>
            </a:xfrm>
            <a:prstGeom prst="rect">
              <a:avLst/>
            </a:prstGeom>
            <a:noFill/>
          </p:spPr>
          <p:txBody>
            <a:bodyPr wrap="square" rtlCol="0">
              <a:spAutoFit/>
            </a:bodyPr>
            <a:lstStyle/>
            <a:p>
              <a:r>
                <a:rPr kumimoji="1" lang="ja-JP" altLang="en-US" sz="5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こ</a:t>
              </a:r>
            </a:p>
          </p:txBody>
        </p:sp>
      </p:grpSp>
      <p:grpSp>
        <p:nvGrpSpPr>
          <p:cNvPr id="18" name="グループ化 17"/>
          <p:cNvGrpSpPr/>
          <p:nvPr/>
        </p:nvGrpSpPr>
        <p:grpSpPr>
          <a:xfrm>
            <a:off x="4530368" y="794957"/>
            <a:ext cx="1043215" cy="1043215"/>
            <a:chOff x="5715553" y="386109"/>
            <a:chExt cx="1043215" cy="1043215"/>
          </a:xfrm>
        </p:grpSpPr>
        <p:sp>
          <p:nvSpPr>
            <p:cNvPr id="19" name="円/楕円 18"/>
            <p:cNvSpPr/>
            <p:nvPr/>
          </p:nvSpPr>
          <p:spPr>
            <a:xfrm>
              <a:off x="5715553" y="386109"/>
              <a:ext cx="1043215" cy="1043215"/>
            </a:xfrm>
            <a:prstGeom prst="ellipse">
              <a:avLst/>
            </a:prstGeom>
            <a:solidFill>
              <a:srgbClr val="B52F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5812562" y="531680"/>
              <a:ext cx="849195" cy="861774"/>
            </a:xfrm>
            <a:prstGeom prst="rect">
              <a:avLst/>
            </a:prstGeom>
            <a:noFill/>
          </p:spPr>
          <p:txBody>
            <a:bodyPr wrap="square" rtlCol="0">
              <a:spAutoFit/>
            </a:bodyPr>
            <a:lstStyle/>
            <a:p>
              <a:r>
                <a:rPr kumimoji="1" lang="ja-JP" altLang="en-US" sz="5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と</a:t>
              </a:r>
            </a:p>
          </p:txBody>
        </p:sp>
      </p:grpSp>
      <p:grpSp>
        <p:nvGrpSpPr>
          <p:cNvPr id="5" name="グループ化 4"/>
          <p:cNvGrpSpPr/>
          <p:nvPr/>
        </p:nvGrpSpPr>
        <p:grpSpPr>
          <a:xfrm>
            <a:off x="210427" y="2035971"/>
            <a:ext cx="8723146" cy="2844114"/>
            <a:chOff x="210427" y="2197786"/>
            <a:chExt cx="8723146" cy="2844114"/>
          </a:xfrm>
        </p:grpSpPr>
        <p:sp>
          <p:nvSpPr>
            <p:cNvPr id="3" name="正方形/長方形 2"/>
            <p:cNvSpPr/>
            <p:nvPr/>
          </p:nvSpPr>
          <p:spPr>
            <a:xfrm>
              <a:off x="210427" y="2197786"/>
              <a:ext cx="8723146" cy="2844114"/>
            </a:xfrm>
            <a:prstGeom prst="rect">
              <a:avLst/>
            </a:prstGeom>
            <a:solidFill>
              <a:srgbClr val="F9E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p:cNvSpPr txBox="1"/>
            <p:nvPr/>
          </p:nvSpPr>
          <p:spPr>
            <a:xfrm>
              <a:off x="332039" y="2325731"/>
              <a:ext cx="8479921" cy="2528064"/>
            </a:xfrm>
            <a:prstGeom prst="rect">
              <a:avLst/>
            </a:prstGeom>
            <a:noFill/>
          </p:spPr>
          <p:txBody>
            <a:bodyPr wrap="square" rtlCol="0">
              <a:spAutoFit/>
            </a:bodyPr>
            <a:lstStyle/>
            <a:p>
              <a:pPr algn="ctr">
                <a:lnSpc>
                  <a:spcPts val="6600"/>
                </a:lnSpc>
              </a:pPr>
              <a:r>
                <a:rPr kumimoji="1" lang="ja-JP" altLang="en-US" sz="4000" dirty="0">
                  <a:latin typeface="HGP創英角ｺﾞｼｯｸUB" panose="020B0900000000000000" pitchFamily="50" charset="-128"/>
                  <a:ea typeface="HGP創英角ｺﾞｼｯｸUB" panose="020B0900000000000000" pitchFamily="50" charset="-128"/>
                </a:rPr>
                <a:t>災害で命を落とさないために</a:t>
              </a:r>
              <a:endParaRPr kumimoji="1" lang="en-US" altLang="ja-JP" sz="4000" dirty="0">
                <a:latin typeface="HGP創英角ｺﾞｼｯｸUB" panose="020B0900000000000000" pitchFamily="50" charset="-128"/>
                <a:ea typeface="HGP創英角ｺﾞｼｯｸUB" panose="020B0900000000000000" pitchFamily="50" charset="-128"/>
              </a:endParaRPr>
            </a:p>
            <a:p>
              <a:pPr algn="ctr">
                <a:lnSpc>
                  <a:spcPts val="6600"/>
                </a:lnSpc>
              </a:pPr>
              <a:r>
                <a:rPr kumimoji="1" lang="ja-JP" altLang="en-US" sz="5000" dirty="0">
                  <a:solidFill>
                    <a:srgbClr val="B52F25"/>
                  </a:solidFill>
                  <a:effectLst/>
                  <a:latin typeface="HGP創英角ｺﾞｼｯｸUB" panose="020B0900000000000000" pitchFamily="50" charset="-128"/>
                  <a:ea typeface="HGP創英角ｺﾞｼｯｸUB" panose="020B0900000000000000" pitchFamily="50" charset="-128"/>
                </a:rPr>
                <a:t>早めに行動すること、</a:t>
              </a:r>
              <a:endParaRPr kumimoji="1" lang="en-US" altLang="ja-JP" sz="5000" dirty="0">
                <a:solidFill>
                  <a:srgbClr val="B52F25"/>
                </a:solidFill>
                <a:effectLst/>
                <a:latin typeface="HGP創英角ｺﾞｼｯｸUB" panose="020B0900000000000000" pitchFamily="50" charset="-128"/>
                <a:ea typeface="HGP創英角ｺﾞｼｯｸUB" panose="020B0900000000000000" pitchFamily="50" charset="-128"/>
              </a:endParaRPr>
            </a:p>
            <a:p>
              <a:pPr algn="ctr">
                <a:lnSpc>
                  <a:spcPts val="6600"/>
                </a:lnSpc>
              </a:pPr>
              <a:r>
                <a:rPr kumimoji="1" lang="ja-JP" altLang="en-US" sz="5000" dirty="0">
                  <a:solidFill>
                    <a:srgbClr val="B52F25"/>
                  </a:solidFill>
                  <a:effectLst/>
                  <a:latin typeface="HGP創英角ｺﾞｼｯｸUB" panose="020B0900000000000000" pitchFamily="50" charset="-128"/>
                  <a:ea typeface="HGP創英角ｺﾞｼｯｸUB" panose="020B0900000000000000" pitchFamily="50" charset="-128"/>
                </a:rPr>
                <a:t>備えておくこと</a:t>
              </a:r>
              <a:r>
                <a:rPr kumimoji="1" lang="ja-JP" altLang="en-US" sz="4000" dirty="0">
                  <a:effectLst/>
                  <a:latin typeface="HGP創英角ｺﾞｼｯｸUB" panose="020B0900000000000000" pitchFamily="50" charset="-128"/>
                  <a:ea typeface="HGP創英角ｺﾞｼｯｸUB" panose="020B0900000000000000" pitchFamily="50" charset="-128"/>
                </a:rPr>
                <a:t>が</a:t>
              </a:r>
              <a:r>
                <a:rPr kumimoji="1" lang="ja-JP" altLang="en-US" sz="4000" dirty="0">
                  <a:latin typeface="HGP創英角ｺﾞｼｯｸUB" panose="020B0900000000000000" pitchFamily="50" charset="-128"/>
                  <a:ea typeface="HGP創英角ｺﾞｼｯｸUB" panose="020B0900000000000000" pitchFamily="50" charset="-128"/>
                </a:rPr>
                <a:t>大切</a:t>
              </a:r>
              <a:r>
                <a:rPr kumimoji="1" lang="ja-JP" altLang="en-US" sz="4000" dirty="0">
                  <a:effectLst/>
                  <a:latin typeface="HGP創英角ｺﾞｼｯｸUB" panose="020B0900000000000000" pitchFamily="50" charset="-128"/>
                  <a:ea typeface="HGP創英角ｺﾞｼｯｸUB" panose="020B0900000000000000" pitchFamily="50" charset="-128"/>
                </a:rPr>
                <a:t>です。</a:t>
              </a:r>
              <a:endParaRPr kumimoji="1" lang="en-US" altLang="ja-JP" sz="4000" dirty="0">
                <a:effectLst/>
                <a:latin typeface="HGP創英角ｺﾞｼｯｸUB" panose="020B0900000000000000" pitchFamily="50" charset="-128"/>
                <a:ea typeface="HGP創英角ｺﾞｼｯｸUB" panose="020B0900000000000000" pitchFamily="50" charset="-128"/>
              </a:endParaRPr>
            </a:p>
          </p:txBody>
        </p:sp>
        <p:sp>
          <p:nvSpPr>
            <p:cNvPr id="21" name="テキスト ボックス 20"/>
            <p:cNvSpPr txBox="1"/>
            <p:nvPr/>
          </p:nvSpPr>
          <p:spPr>
            <a:xfrm>
              <a:off x="1471953" y="3885645"/>
              <a:ext cx="425645" cy="246221"/>
            </a:xfrm>
            <a:prstGeom prst="rect">
              <a:avLst/>
            </a:prstGeom>
            <a:noFill/>
          </p:spPr>
          <p:txBody>
            <a:bodyPr wrap="square" lIns="0" tIns="0" rIns="0" bIns="0" rtlCol="0" anchor="ctr" anchorCtr="0">
              <a:spAutoFit/>
            </a:bodyPr>
            <a:lstStyle/>
            <a:p>
              <a:pPr algn="dist"/>
              <a:r>
                <a:rPr kumimoji="1" lang="ja-JP" altLang="en-US" sz="1600" dirty="0">
                  <a:solidFill>
                    <a:srgbClr val="B52F25"/>
                  </a:solidFill>
                  <a:latin typeface="HGP創英角ｺﾞｼｯｸUB" panose="020B0900000000000000" pitchFamily="50" charset="-128"/>
                  <a:ea typeface="HGP創英角ｺﾞｼｯｸUB" panose="020B0900000000000000" pitchFamily="50" charset="-128"/>
                </a:rPr>
                <a:t>そな</a:t>
              </a:r>
            </a:p>
          </p:txBody>
        </p:sp>
        <p:sp>
          <p:nvSpPr>
            <p:cNvPr id="22" name="テキスト ボックス 21"/>
            <p:cNvSpPr txBox="1"/>
            <p:nvPr/>
          </p:nvSpPr>
          <p:spPr>
            <a:xfrm>
              <a:off x="1642624" y="2346304"/>
              <a:ext cx="886727" cy="246221"/>
            </a:xfrm>
            <a:prstGeom prst="rect">
              <a:avLst/>
            </a:prstGeom>
            <a:noFill/>
          </p:spPr>
          <p:txBody>
            <a:bodyPr wrap="square" lIns="0" tIns="0" rIns="0" bIns="0" rtlCol="0" anchor="ctr" anchorCtr="0">
              <a:spAutoFit/>
            </a:bodyPr>
            <a:lstStyle/>
            <a:p>
              <a:pPr algn="dist"/>
              <a:r>
                <a:rPr kumimoji="1" lang="ja-JP" altLang="en-US" sz="1600" dirty="0">
                  <a:latin typeface="HGP創英角ｺﾞｼｯｸUB" panose="020B0900000000000000" pitchFamily="50" charset="-128"/>
                  <a:ea typeface="HGP創英角ｺﾞｼｯｸUB" panose="020B0900000000000000" pitchFamily="50" charset="-128"/>
                </a:rPr>
                <a:t>さいがい</a:t>
              </a:r>
            </a:p>
          </p:txBody>
        </p:sp>
      </p:grpSp>
      <p:grpSp>
        <p:nvGrpSpPr>
          <p:cNvPr id="29" name="グループ化 28"/>
          <p:cNvGrpSpPr/>
          <p:nvPr/>
        </p:nvGrpSpPr>
        <p:grpSpPr>
          <a:xfrm>
            <a:off x="239680" y="5008030"/>
            <a:ext cx="8693891" cy="1842033"/>
            <a:chOff x="239680" y="5008030"/>
            <a:chExt cx="8693891" cy="1842033"/>
          </a:xfrm>
        </p:grpSpPr>
        <p:sp>
          <p:nvSpPr>
            <p:cNvPr id="23" name="テキスト ボックス 22"/>
            <p:cNvSpPr txBox="1"/>
            <p:nvPr/>
          </p:nvSpPr>
          <p:spPr>
            <a:xfrm>
              <a:off x="3230709" y="5346640"/>
              <a:ext cx="5390270" cy="1118255"/>
            </a:xfrm>
            <a:prstGeom prst="rect">
              <a:avLst/>
            </a:prstGeom>
            <a:noFill/>
          </p:spPr>
          <p:txBody>
            <a:bodyPr wrap="square" rtlCol="0">
              <a:spAutoFit/>
            </a:bodyPr>
            <a:lstStyle/>
            <a:p>
              <a:pPr>
                <a:lnSpc>
                  <a:spcPts val="4000"/>
                </a:lnSpc>
              </a:pPr>
              <a:r>
                <a:rPr kumimoji="1" lang="ja-JP" altLang="en-US" sz="3500" dirty="0">
                  <a:solidFill>
                    <a:srgbClr val="663300"/>
                  </a:solidFill>
                  <a:effectLst/>
                  <a:latin typeface="HGP創英角ｺﾞｼｯｸUB" panose="020B0900000000000000" pitchFamily="50" charset="-128"/>
                  <a:ea typeface="HGP創英角ｺﾞｼｯｸUB" panose="020B0900000000000000" pitchFamily="50" charset="-128"/>
                </a:rPr>
                <a:t>災害が起こる前から</a:t>
              </a:r>
              <a:endParaRPr kumimoji="1" lang="en-US" altLang="ja-JP" sz="3500" dirty="0">
                <a:solidFill>
                  <a:srgbClr val="663300"/>
                </a:solidFill>
                <a:effectLst/>
                <a:latin typeface="HGP創英角ｺﾞｼｯｸUB" panose="020B0900000000000000" pitchFamily="50" charset="-128"/>
                <a:ea typeface="HGP創英角ｺﾞｼｯｸUB" panose="020B0900000000000000" pitchFamily="50" charset="-128"/>
              </a:endParaRPr>
            </a:p>
            <a:p>
              <a:pPr>
                <a:lnSpc>
                  <a:spcPts val="4000"/>
                </a:lnSpc>
              </a:pPr>
              <a:r>
                <a:rPr kumimoji="1" lang="ja-JP" altLang="en-US" sz="3500" dirty="0">
                  <a:solidFill>
                    <a:srgbClr val="663300"/>
                  </a:solidFill>
                  <a:latin typeface="HGP創英角ｺﾞｼｯｸUB" panose="020B0900000000000000" pitchFamily="50" charset="-128"/>
                  <a:ea typeface="HGP創英角ｺﾞｼｯｸUB" panose="020B0900000000000000" pitchFamily="50" charset="-128"/>
                </a:rPr>
                <a:t>できることはたくさんあります。</a:t>
              </a:r>
              <a:endParaRPr kumimoji="1" lang="en-US" altLang="ja-JP" sz="3500" dirty="0">
                <a:solidFill>
                  <a:srgbClr val="663300"/>
                </a:solidFill>
                <a:effectLst/>
                <a:latin typeface="HGP創英角ｺﾞｼｯｸUB" panose="020B0900000000000000" pitchFamily="50" charset="-128"/>
                <a:ea typeface="HGP創英角ｺﾞｼｯｸUB" panose="020B0900000000000000" pitchFamily="50" charset="-128"/>
              </a:endParaRPr>
            </a:p>
          </p:txBody>
        </p:sp>
        <p:sp>
          <p:nvSpPr>
            <p:cNvPr id="24" name="テキスト ボックス 23"/>
            <p:cNvSpPr txBox="1"/>
            <p:nvPr/>
          </p:nvSpPr>
          <p:spPr>
            <a:xfrm>
              <a:off x="3363297" y="5296452"/>
              <a:ext cx="802459" cy="169277"/>
            </a:xfrm>
            <a:prstGeom prst="rect">
              <a:avLst/>
            </a:prstGeom>
            <a:noFill/>
          </p:spPr>
          <p:txBody>
            <a:bodyPr wrap="square" lIns="0" tIns="0" rIns="0" bIns="0" rtlCol="0" anchor="ctr" anchorCtr="0">
              <a:spAutoFit/>
            </a:bodyPr>
            <a:lstStyle/>
            <a:p>
              <a:pPr algn="dist"/>
              <a:r>
                <a:rPr kumimoji="1" lang="ja-JP" altLang="en-US" sz="1100" dirty="0">
                  <a:solidFill>
                    <a:srgbClr val="663300"/>
                  </a:solidFill>
                  <a:latin typeface="HGP創英角ｺﾞｼｯｸUB" panose="020B0900000000000000" pitchFamily="50" charset="-128"/>
                  <a:ea typeface="HGP創英角ｺﾞｼｯｸUB" panose="020B0900000000000000" pitchFamily="50" charset="-128"/>
                </a:rPr>
                <a:t>さいがい</a:t>
              </a:r>
            </a:p>
          </p:txBody>
        </p:sp>
        <p:sp>
          <p:nvSpPr>
            <p:cNvPr id="25" name="正方形/長方形 24"/>
            <p:cNvSpPr/>
            <p:nvPr/>
          </p:nvSpPr>
          <p:spPr>
            <a:xfrm>
              <a:off x="239680" y="5124381"/>
              <a:ext cx="8693891" cy="1407600"/>
            </a:xfrm>
            <a:prstGeom prst="rect">
              <a:avLst/>
            </a:prstGeom>
            <a:noFill/>
            <a:ln w="381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6" name="正方形/長方形 25"/>
            <p:cNvSpPr/>
            <p:nvPr/>
          </p:nvSpPr>
          <p:spPr>
            <a:xfrm>
              <a:off x="523021" y="5231502"/>
              <a:ext cx="8273545" cy="1193358"/>
            </a:xfrm>
            <a:prstGeom prst="rect">
              <a:avLst/>
            </a:prstGeom>
            <a:noFill/>
            <a:ln w="127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27" name="図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733" y="5008030"/>
              <a:ext cx="1658354" cy="1658354"/>
            </a:xfrm>
            <a:prstGeom prst="rect">
              <a:avLst/>
            </a:prstGeom>
          </p:spPr>
        </p:pic>
        <p:pic>
          <p:nvPicPr>
            <p:cNvPr id="28" name="図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6204" y="5227504"/>
              <a:ext cx="1835474" cy="1622559"/>
            </a:xfrm>
            <a:prstGeom prst="rect">
              <a:avLst/>
            </a:prstGeom>
          </p:spPr>
        </p:pic>
      </p:grpSp>
    </p:spTree>
    <p:extLst>
      <p:ext uri="{BB962C8B-B14F-4D97-AF65-F5344CB8AC3E}">
        <p14:creationId xmlns:p14="http://schemas.microsoft.com/office/powerpoint/2010/main" val="3673458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1000"/>
                                        <p:tgtEl>
                                          <p:spTgt spid="29"/>
                                        </p:tgtEl>
                                      </p:cBhvr>
                                    </p:animEffect>
                                    <p:anim calcmode="lin" valueType="num">
                                      <p:cBhvr>
                                        <p:cTn id="12" dur="1000" fill="hold"/>
                                        <p:tgtEl>
                                          <p:spTgt spid="29"/>
                                        </p:tgtEl>
                                        <p:attrNameLst>
                                          <p:attrName>ppt_x</p:attrName>
                                        </p:attrNameLst>
                                      </p:cBhvr>
                                      <p:tavLst>
                                        <p:tav tm="0">
                                          <p:val>
                                            <p:strVal val="#ppt_x"/>
                                          </p:val>
                                        </p:tav>
                                        <p:tav tm="100000">
                                          <p:val>
                                            <p:strVal val="#ppt_x"/>
                                          </p:val>
                                        </p:tav>
                                      </p:tavLst>
                                    </p:anim>
                                    <p:anim calcmode="lin" valueType="num">
                                      <p:cBhvr>
                                        <p:cTn id="1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t>49</a:t>
            </a:fld>
            <a:endParaRPr kumimoji="1" lang="ja-JP" altLang="en-US"/>
          </a:p>
        </p:txBody>
      </p:sp>
      <p:sp>
        <p:nvSpPr>
          <p:cNvPr id="11" name="正方形/長方形 10"/>
          <p:cNvSpPr/>
          <p:nvPr/>
        </p:nvSpPr>
        <p:spPr>
          <a:xfrm>
            <a:off x="369561" y="1917948"/>
            <a:ext cx="8404879" cy="3022104"/>
          </a:xfrm>
          <a:prstGeom prst="rect">
            <a:avLst/>
          </a:prstGeom>
          <a:solidFill>
            <a:schemeClr val="bg1"/>
          </a:solidFill>
          <a:ln w="1270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lumMod val="75000"/>
                  <a:lumOff val="25000"/>
                </a:schemeClr>
              </a:solidFill>
            </a:endParaRPr>
          </a:p>
        </p:txBody>
      </p:sp>
      <p:sp>
        <p:nvSpPr>
          <p:cNvPr id="12" name="テキスト ボックス 11"/>
          <p:cNvSpPr txBox="1"/>
          <p:nvPr/>
        </p:nvSpPr>
        <p:spPr>
          <a:xfrm>
            <a:off x="860028" y="2947618"/>
            <a:ext cx="7423945" cy="962764"/>
          </a:xfrm>
          <a:prstGeom prst="rect">
            <a:avLst/>
          </a:prstGeom>
          <a:noFill/>
        </p:spPr>
        <p:txBody>
          <a:bodyPr wrap="square" rtlCol="0">
            <a:spAutoFit/>
          </a:bodyPr>
          <a:lstStyle/>
          <a:p>
            <a:pPr algn="ctr">
              <a:lnSpc>
                <a:spcPts val="7700"/>
              </a:lnSpc>
            </a:pPr>
            <a:r>
              <a:rPr kumimoji="1" lang="ja-JP" altLang="en-US" sz="6000" dirty="0">
                <a:solidFill>
                  <a:srgbClr val="663300"/>
                </a:solidFill>
                <a:effectLst/>
                <a:latin typeface="HGP創英角ｺﾞｼｯｸUB" panose="020B0900000000000000" pitchFamily="50" charset="-128"/>
                <a:ea typeface="HGP創英角ｺﾞｼｯｸUB" panose="020B0900000000000000" pitchFamily="50" charset="-128"/>
              </a:rPr>
              <a:t>今日の学習のまと</a:t>
            </a:r>
            <a:r>
              <a:rPr kumimoji="1" lang="ja-JP" altLang="en-US" sz="6000" dirty="0">
                <a:solidFill>
                  <a:srgbClr val="663300"/>
                </a:solidFill>
                <a:latin typeface="HGP創英角ｺﾞｼｯｸUB" panose="020B0900000000000000" pitchFamily="50" charset="-128"/>
                <a:ea typeface="HGP創英角ｺﾞｼｯｸUB" panose="020B0900000000000000" pitchFamily="50" charset="-128"/>
              </a:rPr>
              <a:t>め</a:t>
            </a:r>
            <a:endParaRPr kumimoji="1" lang="en-US" altLang="ja-JP" sz="6000" dirty="0">
              <a:solidFill>
                <a:srgbClr val="663300"/>
              </a:solidFill>
              <a:effectLst/>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40391050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t>5</a:t>
            </a:fld>
            <a:endParaRPr kumimoji="1" lang="ja-JP" altLang="en-US"/>
          </a:p>
        </p:txBody>
      </p:sp>
      <p:grpSp>
        <p:nvGrpSpPr>
          <p:cNvPr id="10" name="グループ化 9"/>
          <p:cNvGrpSpPr/>
          <p:nvPr/>
        </p:nvGrpSpPr>
        <p:grpSpPr>
          <a:xfrm>
            <a:off x="142671" y="580026"/>
            <a:ext cx="1043215" cy="1077084"/>
            <a:chOff x="418426" y="379199"/>
            <a:chExt cx="1043215" cy="1077084"/>
          </a:xfrm>
        </p:grpSpPr>
        <p:sp>
          <p:nvSpPr>
            <p:cNvPr id="5" name="円/楕円 4"/>
            <p:cNvSpPr/>
            <p:nvPr/>
          </p:nvSpPr>
          <p:spPr>
            <a:xfrm>
              <a:off x="418426" y="379199"/>
              <a:ext cx="1043215" cy="1043215"/>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515435" y="594509"/>
              <a:ext cx="849195" cy="861774"/>
            </a:xfrm>
            <a:prstGeom prst="rect">
              <a:avLst/>
            </a:prstGeom>
            <a:noFill/>
          </p:spPr>
          <p:txBody>
            <a:bodyPr wrap="square" rtlCol="0">
              <a:spAutoFit/>
            </a:bodyPr>
            <a:lstStyle/>
            <a:p>
              <a:r>
                <a:rPr kumimoji="1" lang="ja-JP" altLang="en-US" sz="5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土</a:t>
              </a:r>
            </a:p>
          </p:txBody>
        </p:sp>
      </p:grpSp>
      <p:grpSp>
        <p:nvGrpSpPr>
          <p:cNvPr id="22" name="グループ化 21"/>
          <p:cNvGrpSpPr/>
          <p:nvPr/>
        </p:nvGrpSpPr>
        <p:grpSpPr>
          <a:xfrm>
            <a:off x="1168545" y="210234"/>
            <a:ext cx="1043215" cy="1093667"/>
            <a:chOff x="1561979" y="379199"/>
            <a:chExt cx="1043215" cy="1093667"/>
          </a:xfrm>
        </p:grpSpPr>
        <p:sp>
          <p:nvSpPr>
            <p:cNvPr id="9" name="円/楕円 8"/>
            <p:cNvSpPr/>
            <p:nvPr/>
          </p:nvSpPr>
          <p:spPr>
            <a:xfrm>
              <a:off x="1561979" y="379199"/>
              <a:ext cx="1043215" cy="1043215"/>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1653613" y="611092"/>
              <a:ext cx="849195" cy="861774"/>
            </a:xfrm>
            <a:prstGeom prst="rect">
              <a:avLst/>
            </a:prstGeom>
            <a:noFill/>
          </p:spPr>
          <p:txBody>
            <a:bodyPr wrap="square" rtlCol="0">
              <a:spAutoFit/>
            </a:bodyPr>
            <a:lstStyle/>
            <a:p>
              <a:r>
                <a:rPr kumimoji="1" lang="ja-JP" altLang="en-US" sz="5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砂</a:t>
              </a:r>
            </a:p>
          </p:txBody>
        </p:sp>
      </p:grpSp>
      <p:grpSp>
        <p:nvGrpSpPr>
          <p:cNvPr id="23" name="グループ化 22"/>
          <p:cNvGrpSpPr/>
          <p:nvPr/>
        </p:nvGrpSpPr>
        <p:grpSpPr>
          <a:xfrm>
            <a:off x="2298568" y="124513"/>
            <a:ext cx="1043215" cy="1050125"/>
            <a:chOff x="3395081" y="379199"/>
            <a:chExt cx="1043215" cy="1050125"/>
          </a:xfrm>
        </p:grpSpPr>
        <p:sp>
          <p:nvSpPr>
            <p:cNvPr id="13" name="円/楕円 12"/>
            <p:cNvSpPr/>
            <p:nvPr/>
          </p:nvSpPr>
          <p:spPr>
            <a:xfrm>
              <a:off x="3395081" y="379199"/>
              <a:ext cx="1043215" cy="1043215"/>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3508774" y="567550"/>
              <a:ext cx="849195" cy="861774"/>
            </a:xfrm>
            <a:prstGeom prst="rect">
              <a:avLst/>
            </a:prstGeom>
            <a:noFill/>
          </p:spPr>
          <p:txBody>
            <a:bodyPr wrap="square" rtlCol="0">
              <a:spAutoFit/>
            </a:bodyPr>
            <a:lstStyle/>
            <a:p>
              <a:r>
                <a:rPr kumimoji="1" lang="ja-JP" altLang="en-US" sz="5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災</a:t>
              </a:r>
            </a:p>
          </p:txBody>
        </p:sp>
      </p:grpSp>
      <p:grpSp>
        <p:nvGrpSpPr>
          <p:cNvPr id="24" name="グループ化 23"/>
          <p:cNvGrpSpPr/>
          <p:nvPr/>
        </p:nvGrpSpPr>
        <p:grpSpPr>
          <a:xfrm>
            <a:off x="3421194" y="351406"/>
            <a:ext cx="1043215" cy="1056338"/>
            <a:chOff x="4555317" y="401561"/>
            <a:chExt cx="1043215" cy="1056338"/>
          </a:xfrm>
        </p:grpSpPr>
        <p:sp>
          <p:nvSpPr>
            <p:cNvPr id="14" name="円/楕円 13"/>
            <p:cNvSpPr/>
            <p:nvPr/>
          </p:nvSpPr>
          <p:spPr>
            <a:xfrm>
              <a:off x="4555317" y="401561"/>
              <a:ext cx="1043215" cy="1043215"/>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4652326" y="596125"/>
              <a:ext cx="849195" cy="861774"/>
            </a:xfrm>
            <a:prstGeom prst="rect">
              <a:avLst/>
            </a:prstGeom>
            <a:noFill/>
          </p:spPr>
          <p:txBody>
            <a:bodyPr wrap="square" rtlCol="0">
              <a:spAutoFit/>
            </a:bodyPr>
            <a:lstStyle/>
            <a:p>
              <a:r>
                <a:rPr kumimoji="1" lang="ja-JP" altLang="en-US" sz="5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害</a:t>
              </a:r>
            </a:p>
          </p:txBody>
        </p:sp>
      </p:grpSp>
      <p:grpSp>
        <p:nvGrpSpPr>
          <p:cNvPr id="25" name="グループ化 24"/>
          <p:cNvGrpSpPr/>
          <p:nvPr/>
        </p:nvGrpSpPr>
        <p:grpSpPr>
          <a:xfrm>
            <a:off x="5152235" y="631428"/>
            <a:ext cx="1043215" cy="1043215"/>
            <a:chOff x="5715553" y="386109"/>
            <a:chExt cx="1043215" cy="1043215"/>
          </a:xfrm>
        </p:grpSpPr>
        <p:sp>
          <p:nvSpPr>
            <p:cNvPr id="15" name="円/楕円 14"/>
            <p:cNvSpPr/>
            <p:nvPr/>
          </p:nvSpPr>
          <p:spPr>
            <a:xfrm>
              <a:off x="5715553" y="386109"/>
              <a:ext cx="1043215" cy="1043215"/>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p:cNvSpPr txBox="1"/>
            <p:nvPr/>
          </p:nvSpPr>
          <p:spPr>
            <a:xfrm>
              <a:off x="5812562" y="531680"/>
              <a:ext cx="849195" cy="861774"/>
            </a:xfrm>
            <a:prstGeom prst="rect">
              <a:avLst/>
            </a:prstGeom>
            <a:noFill/>
          </p:spPr>
          <p:txBody>
            <a:bodyPr wrap="square" rtlCol="0">
              <a:spAutoFit/>
            </a:bodyPr>
            <a:lstStyle/>
            <a:p>
              <a:r>
                <a:rPr kumimoji="1" lang="ja-JP" altLang="en-US" sz="5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て</a:t>
              </a:r>
            </a:p>
          </p:txBody>
        </p:sp>
      </p:grpSp>
      <p:sp>
        <p:nvSpPr>
          <p:cNvPr id="20" name="テキスト ボックス 19"/>
          <p:cNvSpPr txBox="1"/>
          <p:nvPr/>
        </p:nvSpPr>
        <p:spPr>
          <a:xfrm rot="1132967">
            <a:off x="6023476" y="349635"/>
            <a:ext cx="849195" cy="1169551"/>
          </a:xfrm>
          <a:prstGeom prst="rect">
            <a:avLst/>
          </a:prstGeom>
          <a:noFill/>
        </p:spPr>
        <p:txBody>
          <a:bodyPr wrap="square" rtlCol="0">
            <a:spAutoFit/>
          </a:bodyPr>
          <a:lstStyle/>
          <a:p>
            <a:r>
              <a:rPr kumimoji="1" lang="ja-JP" altLang="en-US" sz="7000" dirty="0">
                <a:solidFill>
                  <a:srgbClr val="663300"/>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a:t>
            </a:r>
          </a:p>
        </p:txBody>
      </p:sp>
      <p:grpSp>
        <p:nvGrpSpPr>
          <p:cNvPr id="26" name="グループ化 25"/>
          <p:cNvGrpSpPr/>
          <p:nvPr/>
        </p:nvGrpSpPr>
        <p:grpSpPr>
          <a:xfrm>
            <a:off x="4476628" y="820695"/>
            <a:ext cx="849195" cy="707886"/>
            <a:chOff x="2687006" y="818482"/>
            <a:chExt cx="849195" cy="707886"/>
          </a:xfrm>
        </p:grpSpPr>
        <p:sp>
          <p:nvSpPr>
            <p:cNvPr id="12" name="円/楕円 11"/>
            <p:cNvSpPr/>
            <p:nvPr/>
          </p:nvSpPr>
          <p:spPr>
            <a:xfrm>
              <a:off x="2705532" y="833203"/>
              <a:ext cx="589211" cy="589211"/>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2687006" y="818482"/>
              <a:ext cx="849195" cy="707886"/>
            </a:xfrm>
            <a:prstGeom prst="rect">
              <a:avLst/>
            </a:prstGeom>
            <a:noFill/>
          </p:spPr>
          <p:txBody>
            <a:bodyPr wrap="square" rtlCol="0">
              <a:spAutoFit/>
            </a:bodyPr>
            <a:lstStyle/>
            <a:p>
              <a:r>
                <a:rPr kumimoji="1" lang="ja-JP" altLang="en-US" sz="4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っ</a:t>
              </a:r>
            </a:p>
          </p:txBody>
        </p:sp>
      </p:grpSp>
      <p:sp>
        <p:nvSpPr>
          <p:cNvPr id="30" name="テキスト ボックス 29"/>
          <p:cNvSpPr txBox="1"/>
          <p:nvPr/>
        </p:nvSpPr>
        <p:spPr>
          <a:xfrm>
            <a:off x="459723" y="594492"/>
            <a:ext cx="391771" cy="215444"/>
          </a:xfrm>
          <a:prstGeom prst="rect">
            <a:avLst/>
          </a:prstGeom>
          <a:noFill/>
        </p:spPr>
        <p:txBody>
          <a:bodyPr wrap="square" lIns="0" tIns="0" rIns="0" bIns="0" rtlCol="0" anchor="ctr" anchorCtr="0">
            <a:spAutoFit/>
          </a:bodyPr>
          <a:lstStyle/>
          <a:p>
            <a:pPr algn="dist"/>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rPr>
              <a:t>ど</a:t>
            </a:r>
          </a:p>
        </p:txBody>
      </p:sp>
      <p:sp>
        <p:nvSpPr>
          <p:cNvPr id="31" name="テキスト ボックス 30"/>
          <p:cNvSpPr txBox="1"/>
          <p:nvPr/>
        </p:nvSpPr>
        <p:spPr>
          <a:xfrm>
            <a:off x="1497357" y="241346"/>
            <a:ext cx="391771" cy="215444"/>
          </a:xfrm>
          <a:prstGeom prst="rect">
            <a:avLst/>
          </a:prstGeom>
          <a:noFill/>
        </p:spPr>
        <p:txBody>
          <a:bodyPr wrap="square" lIns="0" tIns="0" rIns="0" bIns="0" rtlCol="0" anchor="ctr" anchorCtr="0">
            <a:spAutoFit/>
          </a:bodyPr>
          <a:lstStyle/>
          <a:p>
            <a:pPr algn="dist"/>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rPr>
              <a:t>しゃ</a:t>
            </a:r>
          </a:p>
        </p:txBody>
      </p:sp>
      <p:sp>
        <p:nvSpPr>
          <p:cNvPr id="32" name="テキスト ボックス 31"/>
          <p:cNvSpPr txBox="1"/>
          <p:nvPr/>
        </p:nvSpPr>
        <p:spPr>
          <a:xfrm>
            <a:off x="2633084" y="125294"/>
            <a:ext cx="391771" cy="215444"/>
          </a:xfrm>
          <a:prstGeom prst="rect">
            <a:avLst/>
          </a:prstGeom>
          <a:noFill/>
        </p:spPr>
        <p:txBody>
          <a:bodyPr wrap="square" lIns="0" tIns="0" rIns="0" bIns="0" rtlCol="0" anchor="ctr" anchorCtr="0">
            <a:spAutoFit/>
          </a:bodyPr>
          <a:lstStyle/>
          <a:p>
            <a:pPr algn="dist"/>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rPr>
              <a:t>さい</a:t>
            </a:r>
          </a:p>
        </p:txBody>
      </p:sp>
      <p:sp>
        <p:nvSpPr>
          <p:cNvPr id="33" name="テキスト ボックス 32"/>
          <p:cNvSpPr txBox="1"/>
          <p:nvPr/>
        </p:nvSpPr>
        <p:spPr>
          <a:xfrm>
            <a:off x="3770408" y="353647"/>
            <a:ext cx="391771" cy="215444"/>
          </a:xfrm>
          <a:prstGeom prst="rect">
            <a:avLst/>
          </a:prstGeom>
          <a:noFill/>
        </p:spPr>
        <p:txBody>
          <a:bodyPr wrap="square" lIns="0" tIns="0" rIns="0" bIns="0" rtlCol="0" anchor="ctr" anchorCtr="0">
            <a:spAutoFit/>
          </a:bodyPr>
          <a:lstStyle/>
          <a:p>
            <a:pPr algn="dist"/>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rPr>
              <a:t>がい</a:t>
            </a:r>
          </a:p>
        </p:txBody>
      </p:sp>
      <p:cxnSp>
        <p:nvCxnSpPr>
          <p:cNvPr id="43" name="直線矢印コネクタ 42"/>
          <p:cNvCxnSpPr/>
          <p:nvPr/>
        </p:nvCxnSpPr>
        <p:spPr>
          <a:xfrm>
            <a:off x="4572000" y="4020134"/>
            <a:ext cx="0" cy="967547"/>
          </a:xfrm>
          <a:prstGeom prst="straightConnector1">
            <a:avLst/>
          </a:prstGeom>
          <a:ln w="127000">
            <a:solidFill>
              <a:srgbClr val="663300"/>
            </a:solidFill>
            <a:tailEnd type="triangle"/>
          </a:ln>
        </p:spPr>
        <p:style>
          <a:lnRef idx="1">
            <a:schemeClr val="accent1"/>
          </a:lnRef>
          <a:fillRef idx="0">
            <a:schemeClr val="accent1"/>
          </a:fillRef>
          <a:effectRef idx="0">
            <a:schemeClr val="accent1"/>
          </a:effectRef>
          <a:fontRef idx="minor">
            <a:schemeClr val="tx1"/>
          </a:fontRef>
        </p:style>
      </p:cxnSp>
      <p:grpSp>
        <p:nvGrpSpPr>
          <p:cNvPr id="6" name="グループ化 5"/>
          <p:cNvGrpSpPr/>
          <p:nvPr/>
        </p:nvGrpSpPr>
        <p:grpSpPr>
          <a:xfrm>
            <a:off x="0" y="1702486"/>
            <a:ext cx="9143999" cy="2335990"/>
            <a:chOff x="0" y="1702486"/>
            <a:chExt cx="9143999" cy="2335990"/>
          </a:xfrm>
        </p:grpSpPr>
        <p:grpSp>
          <p:nvGrpSpPr>
            <p:cNvPr id="4" name="グループ化 3"/>
            <p:cNvGrpSpPr/>
            <p:nvPr/>
          </p:nvGrpSpPr>
          <p:grpSpPr>
            <a:xfrm>
              <a:off x="0" y="1702486"/>
              <a:ext cx="9143999" cy="2335990"/>
              <a:chOff x="0" y="1702486"/>
              <a:chExt cx="9143999" cy="2335990"/>
            </a:xfrm>
          </p:grpSpPr>
          <p:grpSp>
            <p:nvGrpSpPr>
              <p:cNvPr id="3" name="グループ化 2"/>
              <p:cNvGrpSpPr/>
              <p:nvPr/>
            </p:nvGrpSpPr>
            <p:grpSpPr>
              <a:xfrm>
                <a:off x="0" y="1702486"/>
                <a:ext cx="9143999" cy="2335990"/>
                <a:chOff x="0" y="1702486"/>
                <a:chExt cx="9143999" cy="2335990"/>
              </a:xfrm>
            </p:grpSpPr>
            <p:grpSp>
              <p:nvGrpSpPr>
                <p:cNvPr id="40" name="グループ化 39"/>
                <p:cNvGrpSpPr/>
                <p:nvPr/>
              </p:nvGrpSpPr>
              <p:grpSpPr>
                <a:xfrm>
                  <a:off x="0" y="1702486"/>
                  <a:ext cx="9143999" cy="2335990"/>
                  <a:chOff x="0" y="2197786"/>
                  <a:chExt cx="9143999" cy="2335990"/>
                </a:xfrm>
              </p:grpSpPr>
              <p:sp>
                <p:nvSpPr>
                  <p:cNvPr id="41" name="正方形/長方形 40"/>
                  <p:cNvSpPr/>
                  <p:nvPr/>
                </p:nvSpPr>
                <p:spPr>
                  <a:xfrm>
                    <a:off x="210427" y="2197786"/>
                    <a:ext cx="8723146" cy="2335990"/>
                  </a:xfrm>
                  <a:prstGeom prst="rect">
                    <a:avLst/>
                  </a:prstGeom>
                  <a:solidFill>
                    <a:srgbClr val="ECD9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2" name="テキスト ボックス 41"/>
                  <p:cNvSpPr txBox="1"/>
                  <p:nvPr/>
                </p:nvSpPr>
                <p:spPr>
                  <a:xfrm>
                    <a:off x="0" y="2413283"/>
                    <a:ext cx="9143999" cy="2015936"/>
                  </a:xfrm>
                  <a:prstGeom prst="rect">
                    <a:avLst/>
                  </a:prstGeom>
                  <a:noFill/>
                </p:spPr>
                <p:txBody>
                  <a:bodyPr wrap="square" rtlCol="0">
                    <a:spAutoFit/>
                  </a:bodyPr>
                  <a:lstStyle/>
                  <a:p>
                    <a:pPr algn="ctr">
                      <a:lnSpc>
                        <a:spcPts val="5000"/>
                      </a:lnSpc>
                    </a:pPr>
                    <a:r>
                      <a:rPr kumimoji="1" lang="ja-JP" altLang="en-US" sz="4000" dirty="0">
                        <a:latin typeface="HGP創英角ｺﾞｼｯｸUB" panose="020B0900000000000000" pitchFamily="50" charset="-128"/>
                        <a:ea typeface="HGP創英角ｺﾞｼｯｸUB" panose="020B0900000000000000" pitchFamily="50" charset="-128"/>
                      </a:rPr>
                      <a:t>大雨や地震などで</a:t>
                    </a:r>
                    <a:r>
                      <a:rPr kumimoji="1" lang="ja-JP" altLang="en-US" sz="4000" dirty="0">
                        <a:solidFill>
                          <a:srgbClr val="B52F25"/>
                        </a:solidFill>
                        <a:latin typeface="HGP創英角ｺﾞｼｯｸUB" panose="020B0900000000000000" pitchFamily="50" charset="-128"/>
                        <a:ea typeface="HGP創英角ｺﾞｼｯｸUB" panose="020B0900000000000000" pitchFamily="50" charset="-128"/>
                      </a:rPr>
                      <a:t>山やがけが崩れたり</a:t>
                    </a:r>
                    <a:endParaRPr kumimoji="1" lang="en-US" altLang="ja-JP" sz="4000" dirty="0">
                      <a:solidFill>
                        <a:srgbClr val="B52F25"/>
                      </a:solidFill>
                      <a:latin typeface="HGP創英角ｺﾞｼｯｸUB" panose="020B0900000000000000" pitchFamily="50" charset="-128"/>
                      <a:ea typeface="HGP創英角ｺﾞｼｯｸUB" panose="020B0900000000000000" pitchFamily="50" charset="-128"/>
                    </a:endParaRPr>
                  </a:p>
                  <a:p>
                    <a:pPr algn="ctr">
                      <a:lnSpc>
                        <a:spcPts val="5000"/>
                      </a:lnSpc>
                    </a:pPr>
                    <a:r>
                      <a:rPr kumimoji="1" lang="ja-JP" altLang="en-US" sz="4000" dirty="0">
                        <a:solidFill>
                          <a:srgbClr val="B52F25"/>
                        </a:solidFill>
                        <a:latin typeface="HGP創英角ｺﾞｼｯｸUB" panose="020B0900000000000000" pitchFamily="50" charset="-128"/>
                        <a:ea typeface="HGP創英角ｺﾞｼｯｸUB" panose="020B0900000000000000" pitchFamily="50" charset="-128"/>
                      </a:rPr>
                      <a:t>土や石</a:t>
                    </a:r>
                    <a:r>
                      <a:rPr kumimoji="1" lang="ja-JP" altLang="en-US" sz="4000" dirty="0">
                        <a:latin typeface="HGP創英角ｺﾞｼｯｸUB" panose="020B0900000000000000" pitchFamily="50" charset="-128"/>
                        <a:ea typeface="HGP創英角ｺﾞｼｯｸUB" panose="020B0900000000000000" pitchFamily="50" charset="-128"/>
                      </a:rPr>
                      <a:t>が雨や川の</a:t>
                    </a:r>
                    <a:r>
                      <a:rPr kumimoji="1" lang="ja-JP" altLang="en-US" sz="4000" dirty="0">
                        <a:solidFill>
                          <a:srgbClr val="B52F25"/>
                        </a:solidFill>
                        <a:latin typeface="HGP創英角ｺﾞｼｯｸUB" panose="020B0900000000000000" pitchFamily="50" charset="-128"/>
                        <a:ea typeface="HGP創英角ｺﾞｼｯｸUB" panose="020B0900000000000000" pitchFamily="50" charset="-128"/>
                      </a:rPr>
                      <a:t>水と一緒に</a:t>
                    </a:r>
                    <a:endParaRPr kumimoji="1" lang="en-US" altLang="ja-JP" sz="400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endParaRPr>
                  </a:p>
                  <a:p>
                    <a:pPr algn="ctr">
                      <a:lnSpc>
                        <a:spcPts val="5000"/>
                      </a:lnSpc>
                    </a:pPr>
                    <a:r>
                      <a:rPr kumimoji="1" lang="ja-JP" altLang="en-US" sz="4000" dirty="0">
                        <a:latin typeface="HGP創英角ｺﾞｼｯｸUB" panose="020B0900000000000000" pitchFamily="50" charset="-128"/>
                        <a:ea typeface="HGP創英角ｺﾞｼｯｸUB" panose="020B0900000000000000" pitchFamily="50" charset="-128"/>
                      </a:rPr>
                      <a:t>家や道路をこわしてしまう災害のこと</a:t>
                    </a:r>
                    <a:endParaRPr kumimoji="1" lang="en-US" altLang="ja-JP" sz="4000" dirty="0">
                      <a:latin typeface="HGP創英角ｺﾞｼｯｸUB" panose="020B0900000000000000" pitchFamily="50" charset="-128"/>
                      <a:ea typeface="HGP創英角ｺﾞｼｯｸUB" panose="020B0900000000000000" pitchFamily="50" charset="-128"/>
                    </a:endParaRPr>
                  </a:p>
                </p:txBody>
              </p:sp>
            </p:grpSp>
            <p:sp>
              <p:nvSpPr>
                <p:cNvPr id="34" name="テキスト ボックス 33"/>
                <p:cNvSpPr txBox="1"/>
                <p:nvPr/>
              </p:nvSpPr>
              <p:spPr>
                <a:xfrm>
                  <a:off x="6076317" y="3077633"/>
                  <a:ext cx="1039780" cy="261610"/>
                </a:xfrm>
                <a:prstGeom prst="rect">
                  <a:avLst/>
                </a:prstGeom>
                <a:noFill/>
              </p:spPr>
              <p:txBody>
                <a:bodyPr wrap="square" rtlCol="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さいがい</a:t>
                  </a:r>
                </a:p>
              </p:txBody>
            </p:sp>
          </p:grpSp>
          <p:sp>
            <p:nvSpPr>
              <p:cNvPr id="35" name="テキスト ボックス 34"/>
              <p:cNvSpPr txBox="1"/>
              <p:nvPr/>
            </p:nvSpPr>
            <p:spPr>
              <a:xfrm>
                <a:off x="6745616" y="1799034"/>
                <a:ext cx="501852" cy="261610"/>
              </a:xfrm>
              <a:prstGeom prst="rect">
                <a:avLst/>
              </a:prstGeom>
              <a:noFill/>
            </p:spPr>
            <p:txBody>
              <a:bodyPr wrap="square" rtlCol="0">
                <a:spAutoFit/>
              </a:bodyPr>
              <a:lstStyle/>
              <a:p>
                <a:pPr algn="dist"/>
                <a:r>
                  <a:rPr kumimoji="1" lang="ja-JP" altLang="en-US" sz="1100" dirty="0">
                    <a:solidFill>
                      <a:srgbClr val="B52F25"/>
                    </a:solidFill>
                    <a:latin typeface="HGP創英角ｺﾞｼｯｸUB" panose="020B0900000000000000" pitchFamily="50" charset="-128"/>
                    <a:ea typeface="HGP創英角ｺﾞｼｯｸUB" panose="020B0900000000000000" pitchFamily="50" charset="-128"/>
                  </a:rPr>
                  <a:t>くず</a:t>
                </a:r>
              </a:p>
            </p:txBody>
          </p:sp>
          <p:sp>
            <p:nvSpPr>
              <p:cNvPr id="36" name="テキスト ボックス 35"/>
              <p:cNvSpPr txBox="1"/>
              <p:nvPr/>
            </p:nvSpPr>
            <p:spPr>
              <a:xfrm>
                <a:off x="6202943" y="2432229"/>
                <a:ext cx="1044525" cy="261610"/>
              </a:xfrm>
              <a:prstGeom prst="rect">
                <a:avLst/>
              </a:prstGeom>
              <a:noFill/>
            </p:spPr>
            <p:txBody>
              <a:bodyPr wrap="square" rtlCol="0">
                <a:spAutoFit/>
              </a:bodyPr>
              <a:lstStyle/>
              <a:p>
                <a:pPr algn="dist"/>
                <a:r>
                  <a:rPr kumimoji="1" lang="ja-JP" altLang="en-US" sz="1100" dirty="0">
                    <a:solidFill>
                      <a:srgbClr val="B52F25"/>
                    </a:solidFill>
                    <a:latin typeface="HGP創英角ｺﾞｼｯｸUB" panose="020B0900000000000000" pitchFamily="50" charset="-128"/>
                    <a:ea typeface="HGP創英角ｺﾞｼｯｸUB" panose="020B0900000000000000" pitchFamily="50" charset="-128"/>
                  </a:rPr>
                  <a:t>いっしょ</a:t>
                </a:r>
              </a:p>
            </p:txBody>
          </p:sp>
        </p:grpSp>
        <p:sp>
          <p:nvSpPr>
            <p:cNvPr id="38" name="テキスト ボックス 37"/>
            <p:cNvSpPr txBox="1"/>
            <p:nvPr/>
          </p:nvSpPr>
          <p:spPr>
            <a:xfrm>
              <a:off x="2138870" y="1788207"/>
              <a:ext cx="948748" cy="261610"/>
            </a:xfrm>
            <a:prstGeom prst="rect">
              <a:avLst/>
            </a:prstGeom>
            <a:noFill/>
          </p:spPr>
          <p:txBody>
            <a:bodyPr wrap="square" rtlCol="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じ　しん</a:t>
              </a:r>
            </a:p>
          </p:txBody>
        </p:sp>
      </p:grpSp>
      <p:grpSp>
        <p:nvGrpSpPr>
          <p:cNvPr id="11" name="グループ化 10"/>
          <p:cNvGrpSpPr/>
          <p:nvPr/>
        </p:nvGrpSpPr>
        <p:grpSpPr>
          <a:xfrm>
            <a:off x="0" y="5000814"/>
            <a:ext cx="9143999" cy="1546464"/>
            <a:chOff x="0" y="5000814"/>
            <a:chExt cx="9143999" cy="1546464"/>
          </a:xfrm>
        </p:grpSpPr>
        <p:grpSp>
          <p:nvGrpSpPr>
            <p:cNvPr id="7" name="グループ化 6"/>
            <p:cNvGrpSpPr/>
            <p:nvPr/>
          </p:nvGrpSpPr>
          <p:grpSpPr>
            <a:xfrm>
              <a:off x="0" y="5000814"/>
              <a:ext cx="9143999" cy="1546464"/>
              <a:chOff x="0" y="5000814"/>
              <a:chExt cx="9143999" cy="1546464"/>
            </a:xfrm>
          </p:grpSpPr>
          <p:grpSp>
            <p:nvGrpSpPr>
              <p:cNvPr id="44" name="グループ化 43"/>
              <p:cNvGrpSpPr/>
              <p:nvPr/>
            </p:nvGrpSpPr>
            <p:grpSpPr>
              <a:xfrm>
                <a:off x="0" y="5003799"/>
                <a:ext cx="9143999" cy="1543479"/>
                <a:chOff x="0" y="5003799"/>
                <a:chExt cx="9143999" cy="1543479"/>
              </a:xfrm>
            </p:grpSpPr>
            <p:sp>
              <p:nvSpPr>
                <p:cNvPr id="45" name="正方形/長方形 44"/>
                <p:cNvSpPr/>
                <p:nvPr/>
              </p:nvSpPr>
              <p:spPr>
                <a:xfrm>
                  <a:off x="210427" y="5003799"/>
                  <a:ext cx="8723146" cy="1543479"/>
                </a:xfrm>
                <a:prstGeom prst="rect">
                  <a:avLst/>
                </a:prstGeom>
                <a:solidFill>
                  <a:srgbClr val="ECD9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6" name="テキスト ボックス 45"/>
                <p:cNvSpPr txBox="1"/>
                <p:nvPr/>
              </p:nvSpPr>
              <p:spPr>
                <a:xfrm>
                  <a:off x="0" y="5131619"/>
                  <a:ext cx="9143999" cy="1300997"/>
                </a:xfrm>
                <a:prstGeom prst="rect">
                  <a:avLst/>
                </a:prstGeom>
                <a:noFill/>
              </p:spPr>
              <p:txBody>
                <a:bodyPr wrap="square" rtlCol="0">
                  <a:spAutoFit/>
                </a:bodyPr>
                <a:lstStyle/>
                <a:p>
                  <a:pPr algn="ctr">
                    <a:lnSpc>
                      <a:spcPts val="5000"/>
                    </a:lnSpc>
                  </a:pPr>
                  <a:r>
                    <a:rPr kumimoji="1" lang="ja-JP" altLang="en-US" sz="4000" dirty="0">
                      <a:solidFill>
                        <a:srgbClr val="663300"/>
                      </a:solidFill>
                      <a:latin typeface="HGP創英角ｺﾞｼｯｸUB" panose="020B0900000000000000" pitchFamily="50" charset="-128"/>
                      <a:ea typeface="HGP創英角ｺﾞｼｯｸUB" panose="020B0900000000000000" pitchFamily="50" charset="-128"/>
                    </a:rPr>
                    <a:t>土砂の移動の仕方</a:t>
                  </a:r>
                  <a:r>
                    <a:rPr kumimoji="1" lang="ja-JP" altLang="en-US" sz="4000" dirty="0">
                      <a:latin typeface="HGP創英角ｺﾞｼｯｸUB" panose="020B0900000000000000" pitchFamily="50" charset="-128"/>
                      <a:ea typeface="HGP創英角ｺﾞｼｯｸUB" panose="020B0900000000000000" pitchFamily="50" charset="-128"/>
                    </a:rPr>
                    <a:t>で</a:t>
                  </a:r>
                  <a:endParaRPr kumimoji="1" lang="en-US" altLang="ja-JP" sz="4000" dirty="0">
                    <a:latin typeface="HGP創英角ｺﾞｼｯｸUB" panose="020B0900000000000000" pitchFamily="50" charset="-128"/>
                    <a:ea typeface="HGP創英角ｺﾞｼｯｸUB" panose="020B0900000000000000" pitchFamily="50" charset="-128"/>
                  </a:endParaRPr>
                </a:p>
                <a:p>
                  <a:pPr algn="ctr">
                    <a:lnSpc>
                      <a:spcPts val="5000"/>
                    </a:lnSpc>
                  </a:pPr>
                  <a:r>
                    <a:rPr kumimoji="1" lang="ja-JP" altLang="en-US" sz="4000" dirty="0">
                      <a:latin typeface="HGP創英角ｺﾞｼｯｸUB" panose="020B0900000000000000" pitchFamily="50" charset="-128"/>
                      <a:ea typeface="HGP創英角ｺﾞｼｯｸUB" panose="020B0900000000000000" pitchFamily="50" charset="-128"/>
                    </a:rPr>
                    <a:t>呼び方がちがいます。</a:t>
                  </a:r>
                  <a:endParaRPr kumimoji="1" lang="en-US" altLang="ja-JP" sz="4000" dirty="0">
                    <a:latin typeface="HGP創英角ｺﾞｼｯｸUB" panose="020B0900000000000000" pitchFamily="50" charset="-128"/>
                    <a:ea typeface="HGP創英角ｺﾞｼｯｸUB" panose="020B0900000000000000" pitchFamily="50" charset="-128"/>
                  </a:endParaRPr>
                </a:p>
              </p:txBody>
            </p:sp>
          </p:grpSp>
          <p:sp>
            <p:nvSpPr>
              <p:cNvPr id="47" name="テキスト ボックス 46"/>
              <p:cNvSpPr txBox="1"/>
              <p:nvPr/>
            </p:nvSpPr>
            <p:spPr>
              <a:xfrm>
                <a:off x="2470355" y="5000814"/>
                <a:ext cx="880876" cy="261610"/>
              </a:xfrm>
              <a:prstGeom prst="rect">
                <a:avLst/>
              </a:prstGeom>
              <a:noFill/>
            </p:spPr>
            <p:txBody>
              <a:bodyPr wrap="square" rtlCol="0">
                <a:spAutoFit/>
              </a:bodyPr>
              <a:lstStyle/>
              <a:p>
                <a:pPr algn="dist"/>
                <a:r>
                  <a:rPr kumimoji="1" lang="ja-JP" altLang="en-US" sz="1100" dirty="0">
                    <a:solidFill>
                      <a:srgbClr val="663300"/>
                    </a:solidFill>
                    <a:latin typeface="HGP創英角ｺﾞｼｯｸUB" panose="020B0900000000000000" pitchFamily="50" charset="-128"/>
                    <a:ea typeface="HGP創英角ｺﾞｼｯｸUB" panose="020B0900000000000000" pitchFamily="50" charset="-128"/>
                  </a:rPr>
                  <a:t>ど　しゃ</a:t>
                </a:r>
              </a:p>
            </p:txBody>
          </p:sp>
        </p:grpSp>
        <p:sp>
          <p:nvSpPr>
            <p:cNvPr id="48" name="テキスト ボックス 47"/>
            <p:cNvSpPr txBox="1"/>
            <p:nvPr/>
          </p:nvSpPr>
          <p:spPr>
            <a:xfrm>
              <a:off x="3930445" y="5007558"/>
              <a:ext cx="914400" cy="261610"/>
            </a:xfrm>
            <a:prstGeom prst="rect">
              <a:avLst/>
            </a:prstGeom>
            <a:noFill/>
          </p:spPr>
          <p:txBody>
            <a:bodyPr wrap="square" rtlCol="0">
              <a:spAutoFit/>
            </a:bodyPr>
            <a:lstStyle/>
            <a:p>
              <a:pPr algn="dist"/>
              <a:r>
                <a:rPr kumimoji="1" lang="ja-JP" altLang="en-US" sz="1100" dirty="0">
                  <a:solidFill>
                    <a:srgbClr val="663300"/>
                  </a:solidFill>
                  <a:latin typeface="HGP創英角ｺﾞｼｯｸUB" panose="020B0900000000000000" pitchFamily="50" charset="-128"/>
                  <a:ea typeface="HGP創英角ｺﾞｼｯｸUB" panose="020B0900000000000000" pitchFamily="50" charset="-128"/>
                </a:rPr>
                <a:t>い　どう</a:t>
              </a:r>
            </a:p>
          </p:txBody>
        </p:sp>
        <p:sp>
          <p:nvSpPr>
            <p:cNvPr id="49" name="テキスト ボックス 48"/>
            <p:cNvSpPr txBox="1"/>
            <p:nvPr/>
          </p:nvSpPr>
          <p:spPr>
            <a:xfrm>
              <a:off x="2388819" y="5657633"/>
              <a:ext cx="384615" cy="261610"/>
            </a:xfrm>
            <a:prstGeom prst="rect">
              <a:avLst/>
            </a:prstGeom>
            <a:noFill/>
          </p:spPr>
          <p:txBody>
            <a:bodyPr wrap="square" rtlCol="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よ</a:t>
              </a:r>
            </a:p>
          </p:txBody>
        </p:sp>
      </p:grpSp>
    </p:spTree>
    <p:extLst>
      <p:ext uri="{BB962C8B-B14F-4D97-AF65-F5344CB8AC3E}">
        <p14:creationId xmlns:p14="http://schemas.microsoft.com/office/powerpoint/2010/main" val="1074227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wipe(up)">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9830E1C-5F85-2666-785E-DB514008ABD9}"/>
              </a:ext>
            </a:extLst>
          </p:cNvPr>
          <p:cNvSpPr>
            <a:spLocks noGrp="1"/>
          </p:cNvSpPr>
          <p:nvPr>
            <p:ph type="sldNum" sz="quarter" idx="12"/>
          </p:nvPr>
        </p:nvSpPr>
        <p:spPr/>
        <p:txBody>
          <a:bodyPr/>
          <a:lstStyle/>
          <a:p>
            <a:fld id="{24C545B7-4A76-41C6-A249-81AA962B1F89}" type="slidenum">
              <a:rPr kumimoji="1" lang="ja-JP" altLang="en-US" smtClean="0"/>
              <a:t>50</a:t>
            </a:fld>
            <a:endParaRPr kumimoji="1" lang="ja-JP" altLang="en-US"/>
          </a:p>
        </p:txBody>
      </p:sp>
      <p:sp>
        <p:nvSpPr>
          <p:cNvPr id="3" name="正方形/長方形 2">
            <a:extLst>
              <a:ext uri="{FF2B5EF4-FFF2-40B4-BE49-F238E27FC236}">
                <a16:creationId xmlns:a16="http://schemas.microsoft.com/office/drawing/2014/main" id="{53C23B4E-EED1-F7C3-606C-33867A5247D8}"/>
              </a:ext>
            </a:extLst>
          </p:cNvPr>
          <p:cNvSpPr/>
          <p:nvPr/>
        </p:nvSpPr>
        <p:spPr>
          <a:xfrm>
            <a:off x="174703" y="1924050"/>
            <a:ext cx="8794595" cy="2514600"/>
          </a:xfrm>
          <a:prstGeom prst="rect">
            <a:avLst/>
          </a:prstGeom>
          <a:pattFill prst="dotGrid">
            <a:fgClr>
              <a:schemeClr val="bg1">
                <a:lumMod val="95000"/>
              </a:schemeClr>
            </a:fgClr>
            <a:bgClr>
              <a:schemeClr val="bg1">
                <a:lumMod val="8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50F27C3D-925E-04DE-D78A-BF9ED3CEF9B2}"/>
              </a:ext>
            </a:extLst>
          </p:cNvPr>
          <p:cNvSpPr txBox="1"/>
          <p:nvPr/>
        </p:nvSpPr>
        <p:spPr>
          <a:xfrm>
            <a:off x="266700" y="2322533"/>
            <a:ext cx="8620125" cy="1454244"/>
          </a:xfrm>
          <a:prstGeom prst="rect">
            <a:avLst/>
          </a:prstGeom>
          <a:noFill/>
        </p:spPr>
        <p:txBody>
          <a:bodyPr wrap="square" rtlCol="0">
            <a:spAutoFit/>
          </a:bodyPr>
          <a:lstStyle/>
          <a:p>
            <a:pPr>
              <a:lnSpc>
                <a:spcPct val="150000"/>
              </a:lnSpc>
            </a:pPr>
            <a:r>
              <a:rPr kumimoji="1" lang="ja-JP" altLang="en-US" sz="3200" dirty="0">
                <a:solidFill>
                  <a:srgbClr val="663300"/>
                </a:solidFill>
                <a:effectLst>
                  <a:glow rad="38100">
                    <a:schemeClr val="bg1"/>
                  </a:glow>
                </a:effectLst>
                <a:latin typeface="HGP創英角ｺﾞｼｯｸUB" panose="020B0900000000000000" pitchFamily="50" charset="-128"/>
                <a:ea typeface="HGP創英角ｺﾞｼｯｸUB" panose="020B0900000000000000" pitchFamily="50" charset="-128"/>
              </a:rPr>
              <a:t>ワークシートの問２</a:t>
            </a:r>
            <a:r>
              <a:rPr kumimoji="1" lang="ja-JP" altLang="en-US" sz="3200" dirty="0">
                <a:effectLst>
                  <a:glow rad="38100">
                    <a:schemeClr val="bg1"/>
                  </a:glow>
                </a:effectLst>
                <a:latin typeface="HGP創英角ｺﾞｼｯｸUB" panose="020B0900000000000000" pitchFamily="50" charset="-128"/>
                <a:ea typeface="HGP創英角ｺﾞｼｯｸUB" panose="020B0900000000000000" pitchFamily="50" charset="-128"/>
              </a:rPr>
              <a:t>に</a:t>
            </a:r>
            <a:endParaRPr kumimoji="1" lang="en-US" altLang="ja-JP" sz="3200" dirty="0">
              <a:effectLst>
                <a:glow rad="38100">
                  <a:schemeClr val="bg1"/>
                </a:glow>
              </a:effectLst>
              <a:latin typeface="HGP創英角ｺﾞｼｯｸUB" panose="020B0900000000000000" pitchFamily="50" charset="-128"/>
              <a:ea typeface="HGP創英角ｺﾞｼｯｸUB" panose="020B0900000000000000" pitchFamily="50" charset="-128"/>
            </a:endParaRPr>
          </a:p>
          <a:p>
            <a:pPr>
              <a:lnSpc>
                <a:spcPct val="150000"/>
              </a:lnSpc>
            </a:pPr>
            <a:r>
              <a:rPr kumimoji="1" lang="ja-JP" altLang="en-US" sz="3200" dirty="0">
                <a:effectLst>
                  <a:glow rad="38100">
                    <a:schemeClr val="bg1"/>
                  </a:glow>
                </a:effectLst>
                <a:latin typeface="HGP創英角ｺﾞｼｯｸUB" panose="020B0900000000000000" pitchFamily="50" charset="-128"/>
                <a:ea typeface="HGP創英角ｺﾞｼｯｸUB" panose="020B0900000000000000" pitchFamily="50" charset="-128"/>
              </a:rPr>
              <a:t>今日の学習で思ったこと・感じたことを書きましょう。</a:t>
            </a:r>
            <a:endParaRPr kumimoji="1" lang="en-US" altLang="ja-JP" sz="3200" dirty="0">
              <a:effectLst>
                <a:glow rad="38100">
                  <a:schemeClr val="bg1"/>
                </a:glow>
              </a:effectLst>
              <a:latin typeface="HGP創英角ｺﾞｼｯｸUB" panose="020B0900000000000000" pitchFamily="50" charset="-128"/>
              <a:ea typeface="HGP創英角ｺﾞｼｯｸUB" panose="020B0900000000000000" pitchFamily="50" charset="-128"/>
            </a:endParaRPr>
          </a:p>
        </p:txBody>
      </p:sp>
      <p:pic>
        <p:nvPicPr>
          <p:cNvPr id="5" name="グラフィックス 4" descr="鉛筆 単色塗りつぶし">
            <a:extLst>
              <a:ext uri="{FF2B5EF4-FFF2-40B4-BE49-F238E27FC236}">
                <a16:creationId xmlns:a16="http://schemas.microsoft.com/office/drawing/2014/main" id="{4592774B-CC24-215F-2ABC-9080A9EDBE5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939317" y="1573188"/>
            <a:ext cx="914400" cy="914400"/>
          </a:xfrm>
          <a:prstGeom prst="rect">
            <a:avLst/>
          </a:prstGeom>
        </p:spPr>
      </p:pic>
      <p:pic>
        <p:nvPicPr>
          <p:cNvPr id="8" name="図 7" descr="テーブル, コンピュータ, 女性, 部屋 が含まれている画像&#10;&#10;AI によって生成されたコンテンツは間違っている可能性があります。">
            <a:extLst>
              <a:ext uri="{FF2B5EF4-FFF2-40B4-BE49-F238E27FC236}">
                <a16:creationId xmlns:a16="http://schemas.microsoft.com/office/drawing/2014/main" id="{1C3ECFD8-2D4E-0A1C-641C-D16D1B7E130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96367" y="4025950"/>
            <a:ext cx="3090458" cy="2265841"/>
          </a:xfrm>
          <a:prstGeom prst="rect">
            <a:avLst/>
          </a:prstGeom>
        </p:spPr>
      </p:pic>
    </p:spTree>
    <p:extLst>
      <p:ext uri="{BB962C8B-B14F-4D97-AF65-F5344CB8AC3E}">
        <p14:creationId xmlns:p14="http://schemas.microsoft.com/office/powerpoint/2010/main" val="28693488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グループ化 8">
            <a:extLst>
              <a:ext uri="{FF2B5EF4-FFF2-40B4-BE49-F238E27FC236}">
                <a16:creationId xmlns:a16="http://schemas.microsoft.com/office/drawing/2014/main" id="{767932CC-EE1A-8EA3-094A-DED4B2251B87}"/>
              </a:ext>
            </a:extLst>
          </p:cNvPr>
          <p:cNvGrpSpPr/>
          <p:nvPr/>
        </p:nvGrpSpPr>
        <p:grpSpPr>
          <a:xfrm>
            <a:off x="1" y="4360026"/>
            <a:ext cx="9143999" cy="1999159"/>
            <a:chOff x="1" y="4360026"/>
            <a:chExt cx="9143999" cy="1999159"/>
          </a:xfrm>
        </p:grpSpPr>
        <p:grpSp>
          <p:nvGrpSpPr>
            <p:cNvPr id="26" name="グループ化 25"/>
            <p:cNvGrpSpPr/>
            <p:nvPr/>
          </p:nvGrpSpPr>
          <p:grpSpPr>
            <a:xfrm>
              <a:off x="1" y="4360026"/>
              <a:ext cx="9143999" cy="1999159"/>
              <a:chOff x="1" y="4360026"/>
              <a:chExt cx="9143999" cy="1999159"/>
            </a:xfrm>
          </p:grpSpPr>
          <p:grpSp>
            <p:nvGrpSpPr>
              <p:cNvPr id="17" name="グループ化 16"/>
              <p:cNvGrpSpPr/>
              <p:nvPr/>
            </p:nvGrpSpPr>
            <p:grpSpPr>
              <a:xfrm>
                <a:off x="1" y="4360026"/>
                <a:ext cx="9143999" cy="1999159"/>
                <a:chOff x="1" y="4360026"/>
                <a:chExt cx="9143999" cy="1999159"/>
              </a:xfrm>
            </p:grpSpPr>
            <p:sp>
              <p:nvSpPr>
                <p:cNvPr id="7" name="正方形/長方形 6"/>
                <p:cNvSpPr/>
                <p:nvPr/>
              </p:nvSpPr>
              <p:spPr>
                <a:xfrm>
                  <a:off x="210427" y="4360026"/>
                  <a:ext cx="8723146" cy="1999159"/>
                </a:xfrm>
                <a:prstGeom prst="rect">
                  <a:avLst/>
                </a:prstGeom>
                <a:solidFill>
                  <a:srgbClr val="ECD9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テキスト ボックス 7"/>
                <p:cNvSpPr txBox="1"/>
                <p:nvPr/>
              </p:nvSpPr>
              <p:spPr>
                <a:xfrm>
                  <a:off x="1" y="4503811"/>
                  <a:ext cx="9143999" cy="1681679"/>
                </a:xfrm>
                <a:prstGeom prst="rect">
                  <a:avLst/>
                </a:prstGeom>
                <a:noFill/>
              </p:spPr>
              <p:txBody>
                <a:bodyPr wrap="square" rtlCol="0">
                  <a:spAutoFit/>
                </a:bodyPr>
                <a:lstStyle/>
                <a:p>
                  <a:pPr algn="ctr">
                    <a:lnSpc>
                      <a:spcPts val="6600"/>
                    </a:lnSpc>
                  </a:pPr>
                  <a:r>
                    <a:rPr kumimoji="1" lang="ja-JP" altLang="en-US" sz="5000" dirty="0">
                      <a:effectLst/>
                      <a:latin typeface="HGP創英角ｺﾞｼｯｸUB" panose="020B0900000000000000" pitchFamily="50" charset="-128"/>
                      <a:ea typeface="HGP創英角ｺﾞｼｯｸUB" panose="020B0900000000000000" pitchFamily="50" charset="-128"/>
                    </a:rPr>
                    <a:t>災害の種類によって</a:t>
                  </a:r>
                  <a:endParaRPr kumimoji="1" lang="en-US" altLang="ja-JP" sz="5000" dirty="0">
                    <a:effectLst/>
                    <a:latin typeface="HGP創英角ｺﾞｼｯｸUB" panose="020B0900000000000000" pitchFamily="50" charset="-128"/>
                    <a:ea typeface="HGP創英角ｺﾞｼｯｸUB" panose="020B0900000000000000" pitchFamily="50" charset="-128"/>
                  </a:endParaRPr>
                </a:p>
                <a:p>
                  <a:pPr algn="ctr">
                    <a:lnSpc>
                      <a:spcPts val="6600"/>
                    </a:lnSpc>
                  </a:pPr>
                  <a:r>
                    <a:rPr kumimoji="1" lang="ja-JP" altLang="en-US" sz="5000" dirty="0">
                      <a:solidFill>
                        <a:srgbClr val="B52F25"/>
                      </a:solidFill>
                      <a:effectLst/>
                      <a:latin typeface="HGP創英角ｺﾞｼｯｸUB" panose="020B0900000000000000" pitchFamily="50" charset="-128"/>
                      <a:ea typeface="HGP創英角ｺﾞｼｯｸUB" panose="020B0900000000000000" pitchFamily="50" charset="-128"/>
                    </a:rPr>
                    <a:t>避難の仕方</a:t>
                  </a:r>
                  <a:r>
                    <a:rPr kumimoji="1" lang="ja-JP" altLang="en-US" sz="5000" dirty="0">
                      <a:effectLst/>
                      <a:latin typeface="HGP創英角ｺﾞｼｯｸUB" panose="020B0900000000000000" pitchFamily="50" charset="-128"/>
                      <a:ea typeface="HGP創英角ｺﾞｼｯｸUB" panose="020B0900000000000000" pitchFamily="50" charset="-128"/>
                    </a:rPr>
                    <a:t>もちがいます。</a:t>
                  </a:r>
                  <a:endParaRPr kumimoji="1" lang="en-US" altLang="ja-JP" sz="4000" dirty="0">
                    <a:effectLst/>
                    <a:latin typeface="HGP創英角ｺﾞｼｯｸUB" panose="020B0900000000000000" pitchFamily="50" charset="-128"/>
                    <a:ea typeface="HGP創英角ｺﾞｼｯｸUB" panose="020B0900000000000000" pitchFamily="50" charset="-128"/>
                  </a:endParaRPr>
                </a:p>
              </p:txBody>
            </p:sp>
          </p:grpSp>
          <p:sp>
            <p:nvSpPr>
              <p:cNvPr id="23" name="テキスト ボックス 22"/>
              <p:cNvSpPr txBox="1"/>
              <p:nvPr/>
            </p:nvSpPr>
            <p:spPr>
              <a:xfrm>
                <a:off x="2002431" y="4436086"/>
                <a:ext cx="1098511" cy="184666"/>
              </a:xfrm>
              <a:prstGeom prst="rect">
                <a:avLst/>
              </a:prstGeom>
              <a:noFill/>
            </p:spPr>
            <p:txBody>
              <a:bodyPr wrap="square" lIns="0" tIns="0" rIns="0" bIns="0" rtlCol="0" anchor="ctr" anchorCtr="0">
                <a:spAutoFit/>
              </a:bodyPr>
              <a:lstStyle/>
              <a:p>
                <a:pPr algn="dist"/>
                <a:r>
                  <a:rPr kumimoji="1" lang="ja-JP" altLang="en-US" sz="1200" dirty="0">
                    <a:latin typeface="HGP創英角ｺﾞｼｯｸUB" panose="020B0900000000000000" pitchFamily="50" charset="-128"/>
                    <a:ea typeface="HGP創英角ｺﾞｼｯｸUB" panose="020B0900000000000000" pitchFamily="50" charset="-128"/>
                  </a:rPr>
                  <a:t>さいがい</a:t>
                </a:r>
              </a:p>
            </p:txBody>
          </p:sp>
          <p:sp>
            <p:nvSpPr>
              <p:cNvPr id="24" name="テキスト ボックス 23"/>
              <p:cNvSpPr txBox="1"/>
              <p:nvPr/>
            </p:nvSpPr>
            <p:spPr>
              <a:xfrm>
                <a:off x="1365328" y="5267272"/>
                <a:ext cx="915620" cy="184666"/>
              </a:xfrm>
              <a:prstGeom prst="rect">
                <a:avLst/>
              </a:prstGeom>
              <a:noFill/>
            </p:spPr>
            <p:txBody>
              <a:bodyPr wrap="square" lIns="0" tIns="0" rIns="0" bIns="0" rtlCol="0" anchor="ctr" anchorCtr="0">
                <a:spAutoFit/>
              </a:bodyPr>
              <a:lstStyle/>
              <a:p>
                <a:pPr algn="dist"/>
                <a:r>
                  <a:rPr kumimoji="1" lang="ja-JP" altLang="en-US" sz="1200" dirty="0">
                    <a:solidFill>
                      <a:srgbClr val="B52F25"/>
                    </a:solidFill>
                    <a:latin typeface="HGP創英角ｺﾞｼｯｸUB" panose="020B0900000000000000" pitchFamily="50" charset="-128"/>
                    <a:ea typeface="HGP創英角ｺﾞｼｯｸUB" panose="020B0900000000000000" pitchFamily="50" charset="-128"/>
                  </a:rPr>
                  <a:t>ひ　なん</a:t>
                </a:r>
              </a:p>
            </p:txBody>
          </p:sp>
        </p:grpSp>
        <p:sp>
          <p:nvSpPr>
            <p:cNvPr id="5" name="テキスト ボックス 4">
              <a:extLst>
                <a:ext uri="{FF2B5EF4-FFF2-40B4-BE49-F238E27FC236}">
                  <a16:creationId xmlns:a16="http://schemas.microsoft.com/office/drawing/2014/main" id="{03C450A1-3EF2-63E6-CB1F-158B12FDFC01}"/>
                </a:ext>
              </a:extLst>
            </p:cNvPr>
            <p:cNvSpPr txBox="1"/>
            <p:nvPr/>
          </p:nvSpPr>
          <p:spPr>
            <a:xfrm>
              <a:off x="3869344" y="4436086"/>
              <a:ext cx="1098511" cy="184666"/>
            </a:xfrm>
            <a:prstGeom prst="rect">
              <a:avLst/>
            </a:prstGeom>
            <a:noFill/>
          </p:spPr>
          <p:txBody>
            <a:bodyPr wrap="square" lIns="0" tIns="0" rIns="0" bIns="0" rtlCol="0" anchor="ctr" anchorCtr="0">
              <a:spAutoFit/>
            </a:bodyPr>
            <a:lstStyle/>
            <a:p>
              <a:pPr algn="dist"/>
              <a:r>
                <a:rPr kumimoji="1" lang="ja-JP" altLang="en-US" sz="1200" dirty="0">
                  <a:latin typeface="HGP創英角ｺﾞｼｯｸUB" panose="020B0900000000000000" pitchFamily="50" charset="-128"/>
                  <a:ea typeface="HGP創英角ｺﾞｼｯｸUB" panose="020B0900000000000000" pitchFamily="50" charset="-128"/>
                </a:rPr>
                <a:t>しゅるい</a:t>
              </a:r>
            </a:p>
          </p:txBody>
        </p:sp>
      </p:grpSp>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t>51</a:t>
            </a:fld>
            <a:endParaRPr kumimoji="1" lang="ja-JP" altLang="en-US"/>
          </a:p>
        </p:txBody>
      </p:sp>
      <p:grpSp>
        <p:nvGrpSpPr>
          <p:cNvPr id="14" name="グループ化 13"/>
          <p:cNvGrpSpPr/>
          <p:nvPr/>
        </p:nvGrpSpPr>
        <p:grpSpPr>
          <a:xfrm>
            <a:off x="0" y="4101565"/>
            <a:ext cx="1790875" cy="964960"/>
            <a:chOff x="-93368" y="114393"/>
            <a:chExt cx="1790875" cy="964960"/>
          </a:xfrm>
        </p:grpSpPr>
        <p:sp>
          <p:nvSpPr>
            <p:cNvPr id="15" name="ホームベース 14"/>
            <p:cNvSpPr/>
            <p:nvPr/>
          </p:nvSpPr>
          <p:spPr>
            <a:xfrm>
              <a:off x="48039" y="114393"/>
              <a:ext cx="1533460" cy="964960"/>
            </a:xfrm>
            <a:prstGeom prst="homePlate">
              <a:avLst>
                <a:gd name="adj" fmla="val 37878"/>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rot="20463489">
              <a:off x="-93368" y="390406"/>
              <a:ext cx="1790875" cy="412934"/>
            </a:xfrm>
            <a:prstGeom prst="rect">
              <a:avLst/>
            </a:prstGeom>
            <a:noFill/>
          </p:spPr>
          <p:txBody>
            <a:bodyPr wrap="none" rtlCol="0">
              <a:spAutoFit/>
            </a:bodyPr>
            <a:lstStyle/>
            <a:p>
              <a:pPr algn="ctr">
                <a:lnSpc>
                  <a:spcPts val="2500"/>
                </a:lnSpc>
              </a:pPr>
              <a:r>
                <a:rPr kumimoji="1" lang="ja-JP" altLang="en-US" sz="3000" dirty="0">
                  <a:solidFill>
                    <a:schemeClr val="bg1"/>
                  </a:solidFill>
                  <a:latin typeface="HGP創英角ｺﾞｼｯｸUB" panose="020B0900000000000000" pitchFamily="50" charset="-128"/>
                  <a:ea typeface="HGP創英角ｺﾞｼｯｸUB" panose="020B0900000000000000" pitchFamily="50" charset="-128"/>
                </a:rPr>
                <a:t>ポイント！</a:t>
              </a:r>
            </a:p>
          </p:txBody>
        </p:sp>
      </p:grpSp>
      <p:sp>
        <p:nvSpPr>
          <p:cNvPr id="37" name="正方形/長方形 36"/>
          <p:cNvSpPr/>
          <p:nvPr/>
        </p:nvSpPr>
        <p:spPr>
          <a:xfrm>
            <a:off x="4822197" y="6593368"/>
            <a:ext cx="4087979" cy="215444"/>
          </a:xfrm>
          <a:prstGeom prst="rect">
            <a:avLst/>
          </a:prstGeom>
        </p:spPr>
        <p:txBody>
          <a:bodyPr wrap="none">
            <a:spAutoFit/>
          </a:bodyPr>
          <a:lstStyle/>
          <a:p>
            <a:r>
              <a:rPr lang="ja-JP" altLang="en-US" sz="800" dirty="0">
                <a:latin typeface="MS PGothic" panose="020B0600070205080204" pitchFamily="50" charset="-128"/>
                <a:ea typeface="MS PGothic" panose="020B0600070205080204" pitchFamily="50" charset="-128"/>
              </a:rPr>
              <a:t>イラスト｜関東地方整備局ホームページ　</a:t>
            </a:r>
            <a:r>
              <a:rPr lang="en-US" altLang="ja-JP" sz="800" dirty="0">
                <a:latin typeface="MS PGothic" panose="020B0600070205080204" pitchFamily="50" charset="-128"/>
                <a:ea typeface="MS PGothic" panose="020B0600070205080204" pitchFamily="50" charset="-128"/>
              </a:rPr>
              <a:t>http://www.ktr.mlit.go.jp/nikko/nikko00004.html</a:t>
            </a:r>
          </a:p>
        </p:txBody>
      </p:sp>
      <p:grpSp>
        <p:nvGrpSpPr>
          <p:cNvPr id="69" name="グループ化 68">
            <a:extLst>
              <a:ext uri="{FF2B5EF4-FFF2-40B4-BE49-F238E27FC236}">
                <a16:creationId xmlns:a16="http://schemas.microsoft.com/office/drawing/2014/main" id="{FF7A5E17-5184-5E03-3376-F7F80338B0AD}"/>
              </a:ext>
            </a:extLst>
          </p:cNvPr>
          <p:cNvGrpSpPr/>
          <p:nvPr/>
        </p:nvGrpSpPr>
        <p:grpSpPr>
          <a:xfrm>
            <a:off x="-18532" y="114784"/>
            <a:ext cx="9162532" cy="771656"/>
            <a:chOff x="-18532" y="114784"/>
            <a:chExt cx="9162532" cy="771656"/>
          </a:xfrm>
        </p:grpSpPr>
        <p:sp>
          <p:nvSpPr>
            <p:cNvPr id="70" name="正方形/長方形 69">
              <a:extLst>
                <a:ext uri="{FF2B5EF4-FFF2-40B4-BE49-F238E27FC236}">
                  <a16:creationId xmlns:a16="http://schemas.microsoft.com/office/drawing/2014/main" id="{7EDD2364-EAAA-C1DC-8B84-BB587A402082}"/>
                </a:ext>
              </a:extLst>
            </p:cNvPr>
            <p:cNvSpPr/>
            <p:nvPr/>
          </p:nvSpPr>
          <p:spPr>
            <a:xfrm>
              <a:off x="-18532" y="114784"/>
              <a:ext cx="9162532" cy="771656"/>
            </a:xfrm>
            <a:prstGeom prst="rect">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1" name="テキスト ボックス 70">
              <a:extLst>
                <a:ext uri="{FF2B5EF4-FFF2-40B4-BE49-F238E27FC236}">
                  <a16:creationId xmlns:a16="http://schemas.microsoft.com/office/drawing/2014/main" id="{AF06ECED-84CA-B2EA-720A-5628C29952F9}"/>
                </a:ext>
              </a:extLst>
            </p:cNvPr>
            <p:cNvSpPr txBox="1"/>
            <p:nvPr/>
          </p:nvSpPr>
          <p:spPr>
            <a:xfrm>
              <a:off x="106845" y="195111"/>
              <a:ext cx="1236236" cy="584775"/>
            </a:xfrm>
            <a:prstGeom prst="rect">
              <a:avLst/>
            </a:prstGeom>
            <a:noFill/>
          </p:spPr>
          <p:txBody>
            <a:bodyPr wrap="none" rtlCol="0">
              <a:spAutoFit/>
            </a:bodyPr>
            <a:lstStyle/>
            <a:p>
              <a:r>
                <a:rPr kumimoji="1" lang="ja-JP" altLang="en-US" sz="3200" dirty="0">
                  <a:solidFill>
                    <a:srgbClr val="FFFFFF"/>
                  </a:solidFill>
                  <a:latin typeface="HGP創英角ｺﾞｼｯｸUB" panose="020B0900000000000000" pitchFamily="50" charset="-128"/>
                  <a:ea typeface="HGP創英角ｺﾞｼｯｸUB" panose="020B0900000000000000" pitchFamily="50" charset="-128"/>
                </a:rPr>
                <a:t>まとめ</a:t>
              </a:r>
              <a:endParaRPr kumimoji="1" lang="en-US" altLang="ja-JP" sz="3200" dirty="0">
                <a:solidFill>
                  <a:srgbClr val="FFFFFF"/>
                </a:solidFill>
                <a:latin typeface="HGP創英角ｺﾞｼｯｸUB" panose="020B0900000000000000" pitchFamily="50" charset="-128"/>
                <a:ea typeface="HGP創英角ｺﾞｼｯｸUB" panose="020B0900000000000000" pitchFamily="50" charset="-128"/>
              </a:endParaRPr>
            </a:p>
          </p:txBody>
        </p:sp>
      </p:grpSp>
      <p:grpSp>
        <p:nvGrpSpPr>
          <p:cNvPr id="11" name="グループ化 10">
            <a:extLst>
              <a:ext uri="{FF2B5EF4-FFF2-40B4-BE49-F238E27FC236}">
                <a16:creationId xmlns:a16="http://schemas.microsoft.com/office/drawing/2014/main" id="{999FBBA0-59D2-7E7E-5ED9-824B1BF0DA3D}"/>
              </a:ext>
            </a:extLst>
          </p:cNvPr>
          <p:cNvGrpSpPr/>
          <p:nvPr/>
        </p:nvGrpSpPr>
        <p:grpSpPr>
          <a:xfrm>
            <a:off x="210427" y="1054004"/>
            <a:ext cx="8760243" cy="2888526"/>
            <a:chOff x="210427" y="1054004"/>
            <a:chExt cx="8760243" cy="2888526"/>
          </a:xfrm>
        </p:grpSpPr>
        <p:grpSp>
          <p:nvGrpSpPr>
            <p:cNvPr id="4" name="グループ化 3">
              <a:extLst>
                <a:ext uri="{FF2B5EF4-FFF2-40B4-BE49-F238E27FC236}">
                  <a16:creationId xmlns:a16="http://schemas.microsoft.com/office/drawing/2014/main" id="{38588347-C2AA-FB5B-AA74-C37936BB7ACB}"/>
                </a:ext>
              </a:extLst>
            </p:cNvPr>
            <p:cNvGrpSpPr/>
            <p:nvPr/>
          </p:nvGrpSpPr>
          <p:grpSpPr>
            <a:xfrm>
              <a:off x="210427" y="1054004"/>
              <a:ext cx="8760243" cy="2888526"/>
              <a:chOff x="210427" y="1054004"/>
              <a:chExt cx="8760243" cy="2888526"/>
            </a:xfrm>
          </p:grpSpPr>
          <p:sp>
            <p:nvSpPr>
              <p:cNvPr id="43" name="角丸四角形 42"/>
              <p:cNvSpPr/>
              <p:nvPr/>
            </p:nvSpPr>
            <p:spPr>
              <a:xfrm>
                <a:off x="4864101" y="1054004"/>
                <a:ext cx="4106569" cy="2888526"/>
              </a:xfrm>
              <a:prstGeom prst="roundRect">
                <a:avLst/>
              </a:prstGeom>
              <a:solidFill>
                <a:schemeClr val="bg1"/>
              </a:solidFill>
              <a:ln w="381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5301983" y="1981112"/>
                <a:ext cx="3569234" cy="1300997"/>
              </a:xfrm>
              <a:prstGeom prst="rect">
                <a:avLst/>
              </a:prstGeom>
              <a:noFill/>
            </p:spPr>
            <p:txBody>
              <a:bodyPr wrap="square" rtlCol="0">
                <a:spAutoFit/>
              </a:bodyPr>
              <a:lstStyle/>
              <a:p>
                <a:pPr>
                  <a:lnSpc>
                    <a:spcPts val="5000"/>
                  </a:lnSpc>
                </a:pPr>
                <a:r>
                  <a:rPr kumimoji="1" lang="ja-JP" altLang="en-US" sz="4000" dirty="0">
                    <a:solidFill>
                      <a:srgbClr val="663300"/>
                    </a:solidFill>
                    <a:latin typeface="HGP創英角ｺﾞｼｯｸUB" panose="020B0900000000000000" pitchFamily="50" charset="-128"/>
                    <a:ea typeface="HGP創英角ｺﾞｼｯｸUB" panose="020B0900000000000000" pitchFamily="50" charset="-128"/>
                  </a:rPr>
                  <a:t>土砂</a:t>
                </a:r>
                <a:r>
                  <a:rPr kumimoji="1" lang="ja-JP" altLang="en-US" sz="4000" dirty="0">
                    <a:solidFill>
                      <a:srgbClr val="663300"/>
                    </a:solidFill>
                    <a:effectLst/>
                    <a:latin typeface="HGP創英角ｺﾞｼｯｸUB" panose="020B0900000000000000" pitchFamily="50" charset="-128"/>
                    <a:ea typeface="HGP創英角ｺﾞｼｯｸUB" panose="020B0900000000000000" pitchFamily="50" charset="-128"/>
                  </a:rPr>
                  <a:t>災害</a:t>
                </a:r>
                <a:r>
                  <a:rPr kumimoji="1" lang="ja-JP" altLang="en-US" sz="4000" dirty="0">
                    <a:solidFill>
                      <a:srgbClr val="663300"/>
                    </a:solidFill>
                    <a:latin typeface="HGP創英角ｺﾞｼｯｸUB" panose="020B0900000000000000" pitchFamily="50" charset="-128"/>
                    <a:ea typeface="HGP創英角ｺﾞｼｯｸUB" panose="020B0900000000000000" pitchFamily="50" charset="-128"/>
                  </a:rPr>
                  <a:t>には</a:t>
                </a:r>
                <a:endParaRPr kumimoji="1" lang="en-US" altLang="ja-JP" sz="4000" dirty="0">
                  <a:solidFill>
                    <a:srgbClr val="663300"/>
                  </a:solidFill>
                  <a:latin typeface="HGP創英角ｺﾞｼｯｸUB" panose="020B0900000000000000" pitchFamily="50" charset="-128"/>
                  <a:ea typeface="HGP創英角ｺﾞｼｯｸUB" panose="020B0900000000000000" pitchFamily="50" charset="-128"/>
                </a:endParaRPr>
              </a:p>
              <a:p>
                <a:pPr>
                  <a:lnSpc>
                    <a:spcPts val="5000"/>
                  </a:lnSpc>
                </a:pPr>
                <a:r>
                  <a:rPr kumimoji="1" lang="ja-JP" altLang="en-US" sz="4000" dirty="0">
                    <a:solidFill>
                      <a:srgbClr val="B52F25"/>
                    </a:solidFill>
                    <a:latin typeface="HGP創英角ｺﾞｼｯｸUB" panose="020B0900000000000000" pitchFamily="50" charset="-128"/>
                    <a:ea typeface="HGP創英角ｺﾞｼｯｸUB" panose="020B0900000000000000" pitchFamily="50" charset="-128"/>
                  </a:rPr>
                  <a:t>３種類</a:t>
                </a:r>
                <a:r>
                  <a:rPr kumimoji="1" lang="ja-JP" altLang="en-US" sz="4000" dirty="0">
                    <a:solidFill>
                      <a:srgbClr val="663300"/>
                    </a:solidFill>
                    <a:latin typeface="HGP創英角ｺﾞｼｯｸUB" panose="020B0900000000000000" pitchFamily="50" charset="-128"/>
                    <a:ea typeface="HGP創英角ｺﾞｼｯｸUB" panose="020B0900000000000000" pitchFamily="50" charset="-128"/>
                  </a:rPr>
                  <a:t>あります。</a:t>
                </a:r>
                <a:endParaRPr kumimoji="1" lang="en-US" altLang="ja-JP" sz="4000" dirty="0">
                  <a:solidFill>
                    <a:srgbClr val="663300"/>
                  </a:solidFill>
                  <a:latin typeface="HGP創英角ｺﾞｼｯｸUB" panose="020B0900000000000000" pitchFamily="50" charset="-128"/>
                  <a:ea typeface="HGP創英角ｺﾞｼｯｸUB" panose="020B0900000000000000" pitchFamily="50" charset="-128"/>
                </a:endParaRPr>
              </a:p>
            </p:txBody>
          </p:sp>
          <p:sp>
            <p:nvSpPr>
              <p:cNvPr id="22" name="テキスト ボックス 21"/>
              <p:cNvSpPr txBox="1"/>
              <p:nvPr/>
            </p:nvSpPr>
            <p:spPr>
              <a:xfrm>
                <a:off x="5573313" y="1898085"/>
                <a:ext cx="1799303" cy="169277"/>
              </a:xfrm>
              <a:prstGeom prst="rect">
                <a:avLst/>
              </a:prstGeom>
              <a:noFill/>
            </p:spPr>
            <p:txBody>
              <a:bodyPr wrap="square" lIns="0" tIns="0" rIns="0" bIns="0" rtlCol="0" anchor="ctr" anchorCtr="0">
                <a:spAutoFit/>
              </a:bodyPr>
              <a:lstStyle/>
              <a:p>
                <a:pPr algn="dist"/>
                <a:r>
                  <a:rPr kumimoji="1" lang="ja-JP" altLang="en-US" sz="1100" dirty="0">
                    <a:solidFill>
                      <a:srgbClr val="663300"/>
                    </a:solidFill>
                    <a:latin typeface="HGP創英角ｺﾞｼｯｸUB" panose="020B0900000000000000" pitchFamily="50" charset="-128"/>
                    <a:ea typeface="HGP創英角ｺﾞｼｯｸUB" panose="020B0900000000000000" pitchFamily="50" charset="-128"/>
                  </a:rPr>
                  <a:t>ど</a:t>
                </a:r>
                <a:r>
                  <a:rPr kumimoji="1" lang="ja-JP" altLang="en-US" sz="200" dirty="0">
                    <a:solidFill>
                      <a:srgbClr val="663300"/>
                    </a:solidFill>
                    <a:latin typeface="HGP創英角ｺﾞｼｯｸUB" panose="020B0900000000000000" pitchFamily="50" charset="-128"/>
                    <a:ea typeface="HGP創英角ｺﾞｼｯｸUB" panose="020B0900000000000000" pitchFamily="50" charset="-128"/>
                  </a:rPr>
                  <a:t>　</a:t>
                </a:r>
                <a:r>
                  <a:rPr kumimoji="1" lang="ja-JP" altLang="en-US" sz="1100" dirty="0">
                    <a:solidFill>
                      <a:srgbClr val="663300"/>
                    </a:solidFill>
                    <a:latin typeface="HGP創英角ｺﾞｼｯｸUB" panose="020B0900000000000000" pitchFamily="50" charset="-128"/>
                    <a:ea typeface="HGP創英角ｺﾞｼｯｸUB" panose="020B0900000000000000" pitchFamily="50" charset="-128"/>
                  </a:rPr>
                  <a:t>しゃさいがい</a:t>
                </a:r>
              </a:p>
            </p:txBody>
          </p:sp>
          <p:pic>
            <p:nvPicPr>
              <p:cNvPr id="3" name="図 2">
                <a:extLst>
                  <a:ext uri="{FF2B5EF4-FFF2-40B4-BE49-F238E27FC236}">
                    <a16:creationId xmlns:a16="http://schemas.microsoft.com/office/drawing/2014/main" id="{D65EE41B-EE56-68F6-E5E6-E0324326FBDE}"/>
                  </a:ext>
                </a:extLst>
              </p:cNvPr>
              <p:cNvPicPr>
                <a:picLocks noChangeAspect="1"/>
              </p:cNvPicPr>
              <p:nvPr/>
            </p:nvPicPr>
            <p:blipFill>
              <a:blip r:embed="rId2"/>
              <a:stretch>
                <a:fillRect/>
              </a:stretch>
            </p:blipFill>
            <p:spPr>
              <a:xfrm>
                <a:off x="210427" y="1179262"/>
                <a:ext cx="4554221" cy="2744290"/>
              </a:xfrm>
              <a:prstGeom prst="rect">
                <a:avLst/>
              </a:prstGeom>
            </p:spPr>
          </p:pic>
        </p:grpSp>
        <p:sp>
          <p:nvSpPr>
            <p:cNvPr id="10" name="テキスト ボックス 9">
              <a:extLst>
                <a:ext uri="{FF2B5EF4-FFF2-40B4-BE49-F238E27FC236}">
                  <a16:creationId xmlns:a16="http://schemas.microsoft.com/office/drawing/2014/main" id="{37287A4B-DBA4-ACB5-062C-38B6CDC2C72C}"/>
                </a:ext>
              </a:extLst>
            </p:cNvPr>
            <p:cNvSpPr txBox="1"/>
            <p:nvPr/>
          </p:nvSpPr>
          <p:spPr>
            <a:xfrm>
              <a:off x="5826379" y="2544004"/>
              <a:ext cx="900000" cy="169277"/>
            </a:xfrm>
            <a:prstGeom prst="rect">
              <a:avLst/>
            </a:prstGeom>
            <a:noFill/>
          </p:spPr>
          <p:txBody>
            <a:bodyPr wrap="square" lIns="0" tIns="0" rIns="0" bIns="0" rtlCol="0" anchor="ctr" anchorCtr="0">
              <a:spAutoFit/>
            </a:bodyPr>
            <a:lstStyle/>
            <a:p>
              <a:pPr algn="dist"/>
              <a:r>
                <a:rPr kumimoji="1" lang="ja-JP" altLang="en-US" sz="1100" dirty="0">
                  <a:solidFill>
                    <a:srgbClr val="B52F25"/>
                  </a:solidFill>
                  <a:latin typeface="HGP創英角ｺﾞｼｯｸUB" panose="020B0900000000000000" pitchFamily="50" charset="-128"/>
                  <a:ea typeface="HGP創英角ｺﾞｼｯｸUB" panose="020B0900000000000000" pitchFamily="50" charset="-128"/>
                </a:rPr>
                <a:t>しゅるい</a:t>
              </a:r>
            </a:p>
          </p:txBody>
        </p:sp>
      </p:grpSp>
    </p:spTree>
    <p:extLst>
      <p:ext uri="{BB962C8B-B14F-4D97-AF65-F5344CB8AC3E}">
        <p14:creationId xmlns:p14="http://schemas.microsoft.com/office/powerpoint/2010/main" val="4233022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additive="base">
                                        <p:cTn id="7" dur="500" fill="hold"/>
                                        <p:tgtEl>
                                          <p:spTgt spid="69"/>
                                        </p:tgtEl>
                                        <p:attrNameLst>
                                          <p:attrName>ppt_x</p:attrName>
                                        </p:attrNameLst>
                                      </p:cBhvr>
                                      <p:tavLst>
                                        <p:tav tm="0">
                                          <p:val>
                                            <p:strVal val="1+#ppt_w/2"/>
                                          </p:val>
                                        </p:tav>
                                        <p:tav tm="100000">
                                          <p:val>
                                            <p:strVal val="#ppt_x"/>
                                          </p:val>
                                        </p:tav>
                                      </p:tavLst>
                                    </p:anim>
                                    <p:anim calcmode="lin" valueType="num">
                                      <p:cBhvr additive="base">
                                        <p:cTn id="8" dur="500" fill="hold"/>
                                        <p:tgtEl>
                                          <p:spTgt spid="6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Effect transition="in" filter="fade">
                                      <p:cBhvr>
                                        <p:cTn id="22" dur="500"/>
                                        <p:tgtEl>
                                          <p:spTgt spid="14"/>
                                        </p:tgtEl>
                                      </p:cBhvr>
                                    </p:animEffect>
                                  </p:childTnLst>
                                </p:cTn>
                              </p:par>
                            </p:childTnLst>
                          </p:cTn>
                        </p:par>
                        <p:par>
                          <p:cTn id="23" fill="hold">
                            <p:stCondLst>
                              <p:cond delay="500"/>
                            </p:stCondLst>
                            <p:childTnLst>
                              <p:par>
                                <p:cTn id="24" presetID="14" presetClass="entr" presetSubtype="10"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t>52</a:t>
            </a:fld>
            <a:endParaRPr kumimoji="1" lang="ja-JP" altLang="en-US"/>
          </a:p>
        </p:txBody>
      </p:sp>
      <p:grpSp>
        <p:nvGrpSpPr>
          <p:cNvPr id="9" name="グループ化 8"/>
          <p:cNvGrpSpPr/>
          <p:nvPr/>
        </p:nvGrpSpPr>
        <p:grpSpPr>
          <a:xfrm>
            <a:off x="0" y="4360026"/>
            <a:ext cx="9144000" cy="1999159"/>
            <a:chOff x="0" y="4360026"/>
            <a:chExt cx="9144000" cy="1999159"/>
          </a:xfrm>
        </p:grpSpPr>
        <p:sp>
          <p:nvSpPr>
            <p:cNvPr id="32" name="正方形/長方形 31"/>
            <p:cNvSpPr/>
            <p:nvPr/>
          </p:nvSpPr>
          <p:spPr>
            <a:xfrm>
              <a:off x="210427" y="4360026"/>
              <a:ext cx="8723146" cy="1999159"/>
            </a:xfrm>
            <a:prstGeom prst="rect">
              <a:avLst/>
            </a:prstGeom>
            <a:solidFill>
              <a:srgbClr val="ECD9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テキスト ボックス 10"/>
            <p:cNvSpPr txBox="1"/>
            <p:nvPr/>
          </p:nvSpPr>
          <p:spPr>
            <a:xfrm>
              <a:off x="0" y="4599729"/>
              <a:ext cx="9144000" cy="1659237"/>
            </a:xfrm>
            <a:prstGeom prst="rect">
              <a:avLst/>
            </a:prstGeom>
            <a:noFill/>
          </p:spPr>
          <p:txBody>
            <a:bodyPr wrap="square" rtlCol="0">
              <a:spAutoFit/>
            </a:bodyPr>
            <a:lstStyle/>
            <a:p>
              <a:pPr algn="ctr">
                <a:lnSpc>
                  <a:spcPts val="6500"/>
                </a:lnSpc>
              </a:pPr>
              <a:r>
                <a:rPr kumimoji="1" lang="ja-JP" altLang="en-US" sz="5000" dirty="0">
                  <a:solidFill>
                    <a:srgbClr val="B52F25"/>
                  </a:solidFill>
                  <a:effectLst/>
                  <a:latin typeface="HGP創英角ｺﾞｼｯｸUB" panose="020B0900000000000000" pitchFamily="50" charset="-128"/>
                  <a:ea typeface="HGP創英角ｺﾞｼｯｸUB" panose="020B0900000000000000" pitchFamily="50" charset="-128"/>
                </a:rPr>
                <a:t>対策を超える災害</a:t>
              </a:r>
              <a:r>
                <a:rPr kumimoji="1" lang="ja-JP" altLang="en-US" sz="5000" dirty="0">
                  <a:latin typeface="HGP創英角ｺﾞｼｯｸUB" panose="020B0900000000000000" pitchFamily="50" charset="-128"/>
                  <a:ea typeface="HGP創英角ｺﾞｼｯｸUB" panose="020B0900000000000000" pitchFamily="50" charset="-128"/>
                </a:rPr>
                <a:t>が</a:t>
              </a:r>
              <a:endParaRPr kumimoji="1" lang="en-US" altLang="ja-JP" sz="5000" dirty="0">
                <a:latin typeface="HGP創英角ｺﾞｼｯｸUB" panose="020B0900000000000000" pitchFamily="50" charset="-128"/>
                <a:ea typeface="HGP創英角ｺﾞｼｯｸUB" panose="020B0900000000000000" pitchFamily="50" charset="-128"/>
              </a:endParaRPr>
            </a:p>
            <a:p>
              <a:pPr algn="ctr">
                <a:lnSpc>
                  <a:spcPts val="6500"/>
                </a:lnSpc>
              </a:pPr>
              <a:r>
                <a:rPr kumimoji="1" lang="ja-JP" altLang="en-US" sz="5000" dirty="0">
                  <a:latin typeface="HGP創英角ｺﾞｼｯｸUB" panose="020B0900000000000000" pitchFamily="50" charset="-128"/>
                  <a:ea typeface="HGP創英角ｺﾞｼｯｸUB" panose="020B0900000000000000" pitchFamily="50" charset="-128"/>
                </a:rPr>
                <a:t>起きることもあり</a:t>
              </a:r>
              <a:r>
                <a:rPr kumimoji="1" lang="ja-JP" altLang="en-US" sz="5000" dirty="0">
                  <a:effectLst/>
                  <a:latin typeface="HGP創英角ｺﾞｼｯｸUB" panose="020B0900000000000000" pitchFamily="50" charset="-128"/>
                  <a:ea typeface="HGP創英角ｺﾞｼｯｸUB" panose="020B0900000000000000" pitchFamily="50" charset="-128"/>
                </a:rPr>
                <a:t>ます。</a:t>
              </a:r>
              <a:r>
                <a:rPr kumimoji="1" lang="ja-JP" altLang="en-US" sz="5000" dirty="0">
                  <a:solidFill>
                    <a:schemeClr val="tx1">
                      <a:lumMod val="85000"/>
                      <a:lumOff val="15000"/>
                    </a:schemeClr>
                  </a:solidFill>
                  <a:effectLst/>
                  <a:latin typeface="HGP創英角ｺﾞｼｯｸUB" panose="020B0900000000000000" pitchFamily="50" charset="-128"/>
                  <a:ea typeface="HGP創英角ｺﾞｼｯｸUB" panose="020B0900000000000000" pitchFamily="50" charset="-128"/>
                </a:rPr>
                <a:t>　　　　　　　　</a:t>
              </a:r>
              <a:endParaRPr kumimoji="1" lang="en-US" altLang="ja-JP" sz="5000" dirty="0">
                <a:solidFill>
                  <a:schemeClr val="tx1">
                    <a:lumMod val="85000"/>
                    <a:lumOff val="15000"/>
                  </a:schemeClr>
                </a:solidFill>
                <a:effectLst/>
                <a:latin typeface="HGP創英角ｺﾞｼｯｸUB" panose="020B0900000000000000" pitchFamily="50" charset="-128"/>
                <a:ea typeface="HGP創英角ｺﾞｼｯｸUB" panose="020B0900000000000000" pitchFamily="50" charset="-128"/>
              </a:endParaRPr>
            </a:p>
          </p:txBody>
        </p:sp>
        <p:grpSp>
          <p:nvGrpSpPr>
            <p:cNvPr id="13" name="グループ化 12"/>
            <p:cNvGrpSpPr/>
            <p:nvPr/>
          </p:nvGrpSpPr>
          <p:grpSpPr>
            <a:xfrm>
              <a:off x="7404456" y="5501151"/>
              <a:ext cx="710844" cy="646351"/>
              <a:chOff x="1392260" y="4263084"/>
              <a:chExt cx="1296332" cy="1178720"/>
            </a:xfrm>
          </p:grpSpPr>
          <p:sp>
            <p:nvSpPr>
              <p:cNvPr id="14" name="フローチャート: 抜出し 13"/>
              <p:cNvSpPr/>
              <p:nvPr/>
            </p:nvSpPr>
            <p:spPr>
              <a:xfrm>
                <a:off x="1392260" y="4263084"/>
                <a:ext cx="1296332" cy="1178720"/>
              </a:xfrm>
              <a:prstGeom prst="flowChartExtract">
                <a:avLst/>
              </a:prstGeom>
              <a:solidFill>
                <a:srgbClr val="FFC000"/>
              </a:solidFill>
              <a:ln w="38100" cap="flat">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5" name="グループ化 14"/>
              <p:cNvGrpSpPr/>
              <p:nvPr/>
            </p:nvGrpSpPr>
            <p:grpSpPr>
              <a:xfrm>
                <a:off x="1956367" y="4626379"/>
                <a:ext cx="168121" cy="672741"/>
                <a:chOff x="3524238" y="3430384"/>
                <a:chExt cx="168121" cy="672741"/>
              </a:xfrm>
            </p:grpSpPr>
            <p:sp>
              <p:nvSpPr>
                <p:cNvPr id="16" name="台形 15"/>
                <p:cNvSpPr/>
                <p:nvPr/>
              </p:nvSpPr>
              <p:spPr>
                <a:xfrm flipV="1">
                  <a:off x="3524238" y="3430384"/>
                  <a:ext cx="168121" cy="529476"/>
                </a:xfrm>
                <a:prstGeom prst="trapezoid">
                  <a:avLst/>
                </a:prstGeom>
                <a:solidFill>
                  <a:schemeClr val="tx1">
                    <a:lumMod val="85000"/>
                    <a:lumOff val="1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3566390" y="4019305"/>
                  <a:ext cx="83821" cy="83820"/>
                </a:xfrm>
                <a:prstGeom prst="rect">
                  <a:avLst/>
                </a:prstGeom>
                <a:solidFill>
                  <a:schemeClr val="tx1">
                    <a:lumMod val="85000"/>
                    <a:lumOff val="1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20" name="テキスト ボックス 19"/>
            <p:cNvSpPr txBox="1"/>
            <p:nvPr/>
          </p:nvSpPr>
          <p:spPr>
            <a:xfrm>
              <a:off x="1979375" y="4519653"/>
              <a:ext cx="1098702" cy="215444"/>
            </a:xfrm>
            <a:prstGeom prst="rect">
              <a:avLst/>
            </a:prstGeom>
            <a:noFill/>
          </p:spPr>
          <p:txBody>
            <a:bodyPr wrap="square" lIns="0" tIns="0" rIns="0" bIns="0" rtlCol="0" anchor="ctr" anchorCtr="0">
              <a:spAutoFit/>
            </a:bodyPr>
            <a:lstStyle/>
            <a:p>
              <a:pPr algn="dist"/>
              <a:r>
                <a:rPr kumimoji="1" lang="ja-JP" altLang="en-US" sz="1400" dirty="0">
                  <a:solidFill>
                    <a:srgbClr val="B52F25"/>
                  </a:solidFill>
                  <a:latin typeface="HGP創英角ｺﾞｼｯｸUB" panose="020B0900000000000000" pitchFamily="50" charset="-128"/>
                  <a:ea typeface="HGP創英角ｺﾞｼｯｸUB" panose="020B0900000000000000" pitchFamily="50" charset="-128"/>
                </a:rPr>
                <a:t>たいさく</a:t>
              </a:r>
            </a:p>
          </p:txBody>
        </p:sp>
        <p:sp>
          <p:nvSpPr>
            <p:cNvPr id="21" name="テキスト ボックス 20"/>
            <p:cNvSpPr txBox="1"/>
            <p:nvPr/>
          </p:nvSpPr>
          <p:spPr>
            <a:xfrm>
              <a:off x="5470216" y="4519653"/>
              <a:ext cx="1100517" cy="215444"/>
            </a:xfrm>
            <a:prstGeom prst="rect">
              <a:avLst/>
            </a:prstGeom>
            <a:noFill/>
          </p:spPr>
          <p:txBody>
            <a:bodyPr wrap="square" lIns="0" tIns="0" rIns="0" bIns="0" rtlCol="0" anchor="ctr" anchorCtr="0">
              <a:spAutoFit/>
            </a:bodyPr>
            <a:lstStyle/>
            <a:p>
              <a:pPr algn="dist"/>
              <a:r>
                <a:rPr kumimoji="1" lang="ja-JP" altLang="en-US" sz="1400" dirty="0">
                  <a:solidFill>
                    <a:srgbClr val="B52F25"/>
                  </a:solidFill>
                  <a:latin typeface="HGP創英角ｺﾞｼｯｸUB" panose="020B0900000000000000" pitchFamily="50" charset="-128"/>
                  <a:ea typeface="HGP創英角ｺﾞｼｯｸUB" panose="020B0900000000000000" pitchFamily="50" charset="-128"/>
                </a:rPr>
                <a:t>さいがい</a:t>
              </a:r>
            </a:p>
          </p:txBody>
        </p:sp>
        <p:sp>
          <p:nvSpPr>
            <p:cNvPr id="22" name="テキスト ボックス 21"/>
            <p:cNvSpPr txBox="1"/>
            <p:nvPr/>
          </p:nvSpPr>
          <p:spPr>
            <a:xfrm>
              <a:off x="3825494" y="4519653"/>
              <a:ext cx="385074" cy="215444"/>
            </a:xfrm>
            <a:prstGeom prst="rect">
              <a:avLst/>
            </a:prstGeom>
            <a:noFill/>
          </p:spPr>
          <p:txBody>
            <a:bodyPr wrap="square" lIns="0" tIns="0" rIns="0" bIns="0" rtlCol="0" anchor="ctr" anchorCtr="0">
              <a:spAutoFit/>
            </a:bodyPr>
            <a:lstStyle/>
            <a:p>
              <a:pPr algn="dist"/>
              <a:r>
                <a:rPr kumimoji="1" lang="ja-JP" altLang="en-US" sz="1400" dirty="0">
                  <a:solidFill>
                    <a:srgbClr val="B52F25"/>
                  </a:solidFill>
                  <a:latin typeface="HGP創英角ｺﾞｼｯｸUB" panose="020B0900000000000000" pitchFamily="50" charset="-128"/>
                  <a:ea typeface="HGP創英角ｺﾞｼｯｸUB" panose="020B0900000000000000" pitchFamily="50" charset="-128"/>
                </a:rPr>
                <a:t>こ</a:t>
              </a:r>
            </a:p>
          </p:txBody>
        </p:sp>
      </p:grpSp>
      <p:grpSp>
        <p:nvGrpSpPr>
          <p:cNvPr id="28" name="グループ化 27"/>
          <p:cNvGrpSpPr/>
          <p:nvPr/>
        </p:nvGrpSpPr>
        <p:grpSpPr>
          <a:xfrm>
            <a:off x="0" y="4101565"/>
            <a:ext cx="1790875" cy="964960"/>
            <a:chOff x="-93368" y="114393"/>
            <a:chExt cx="1790875" cy="964960"/>
          </a:xfrm>
        </p:grpSpPr>
        <p:sp>
          <p:nvSpPr>
            <p:cNvPr id="29" name="ホームベース 28"/>
            <p:cNvSpPr/>
            <p:nvPr/>
          </p:nvSpPr>
          <p:spPr>
            <a:xfrm>
              <a:off x="48039" y="114393"/>
              <a:ext cx="1533460" cy="964960"/>
            </a:xfrm>
            <a:prstGeom prst="homePlate">
              <a:avLst>
                <a:gd name="adj" fmla="val 37878"/>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p:cNvSpPr txBox="1"/>
            <p:nvPr/>
          </p:nvSpPr>
          <p:spPr>
            <a:xfrm rot="20463489">
              <a:off x="-93368" y="390406"/>
              <a:ext cx="1790875" cy="412934"/>
            </a:xfrm>
            <a:prstGeom prst="rect">
              <a:avLst/>
            </a:prstGeom>
            <a:noFill/>
          </p:spPr>
          <p:txBody>
            <a:bodyPr wrap="none" rtlCol="0">
              <a:spAutoFit/>
            </a:bodyPr>
            <a:lstStyle/>
            <a:p>
              <a:pPr algn="ctr">
                <a:lnSpc>
                  <a:spcPts val="2500"/>
                </a:lnSpc>
              </a:pPr>
              <a:r>
                <a:rPr kumimoji="1" lang="ja-JP" altLang="en-US" sz="3000" dirty="0">
                  <a:solidFill>
                    <a:schemeClr val="bg1"/>
                  </a:solidFill>
                  <a:latin typeface="HGP創英角ｺﾞｼｯｸUB" panose="020B0900000000000000" pitchFamily="50" charset="-128"/>
                  <a:ea typeface="HGP創英角ｺﾞｼｯｸUB" panose="020B0900000000000000" pitchFamily="50" charset="-128"/>
                </a:rPr>
                <a:t>ポイント！</a:t>
              </a:r>
            </a:p>
          </p:txBody>
        </p:sp>
      </p:grpSp>
      <p:grpSp>
        <p:nvGrpSpPr>
          <p:cNvPr id="5" name="グループ化 4">
            <a:extLst>
              <a:ext uri="{FF2B5EF4-FFF2-40B4-BE49-F238E27FC236}">
                <a16:creationId xmlns:a16="http://schemas.microsoft.com/office/drawing/2014/main" id="{D01FB273-9B4D-636F-7B07-F90971577B98}"/>
              </a:ext>
            </a:extLst>
          </p:cNvPr>
          <p:cNvGrpSpPr/>
          <p:nvPr/>
        </p:nvGrpSpPr>
        <p:grpSpPr>
          <a:xfrm>
            <a:off x="-18532" y="114784"/>
            <a:ext cx="9162532" cy="771656"/>
            <a:chOff x="-18532" y="114784"/>
            <a:chExt cx="9162532" cy="771656"/>
          </a:xfrm>
        </p:grpSpPr>
        <p:sp>
          <p:nvSpPr>
            <p:cNvPr id="6" name="正方形/長方形 5">
              <a:extLst>
                <a:ext uri="{FF2B5EF4-FFF2-40B4-BE49-F238E27FC236}">
                  <a16:creationId xmlns:a16="http://schemas.microsoft.com/office/drawing/2014/main" id="{D416EAD2-F522-B65F-7AA1-A177EC68CD40}"/>
                </a:ext>
              </a:extLst>
            </p:cNvPr>
            <p:cNvSpPr/>
            <p:nvPr/>
          </p:nvSpPr>
          <p:spPr>
            <a:xfrm>
              <a:off x="-18532" y="114784"/>
              <a:ext cx="9162532" cy="771656"/>
            </a:xfrm>
            <a:prstGeom prst="rect">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テキスト ボックス 7">
              <a:extLst>
                <a:ext uri="{FF2B5EF4-FFF2-40B4-BE49-F238E27FC236}">
                  <a16:creationId xmlns:a16="http://schemas.microsoft.com/office/drawing/2014/main" id="{B80CD592-6E2F-A693-75C9-FA19F65D6131}"/>
                </a:ext>
              </a:extLst>
            </p:cNvPr>
            <p:cNvSpPr txBox="1"/>
            <p:nvPr/>
          </p:nvSpPr>
          <p:spPr>
            <a:xfrm>
              <a:off x="106845" y="195111"/>
              <a:ext cx="1236236" cy="584775"/>
            </a:xfrm>
            <a:prstGeom prst="rect">
              <a:avLst/>
            </a:prstGeom>
            <a:noFill/>
          </p:spPr>
          <p:txBody>
            <a:bodyPr wrap="none" rtlCol="0">
              <a:spAutoFit/>
            </a:bodyPr>
            <a:lstStyle/>
            <a:p>
              <a:r>
                <a:rPr kumimoji="1" lang="ja-JP" altLang="en-US" sz="3200" dirty="0">
                  <a:solidFill>
                    <a:srgbClr val="FFFFFF"/>
                  </a:solidFill>
                  <a:latin typeface="HGP創英角ｺﾞｼｯｸUB" panose="020B0900000000000000" pitchFamily="50" charset="-128"/>
                  <a:ea typeface="HGP創英角ｺﾞｼｯｸUB" panose="020B0900000000000000" pitchFamily="50" charset="-128"/>
                </a:rPr>
                <a:t>まとめ</a:t>
              </a:r>
              <a:endParaRPr kumimoji="1" lang="en-US" altLang="ja-JP" sz="3200" dirty="0">
                <a:solidFill>
                  <a:srgbClr val="FFFFFF"/>
                </a:solidFill>
                <a:latin typeface="HGP創英角ｺﾞｼｯｸUB" panose="020B0900000000000000" pitchFamily="50" charset="-128"/>
                <a:ea typeface="HGP創英角ｺﾞｼｯｸUB" panose="020B0900000000000000" pitchFamily="50" charset="-128"/>
              </a:endParaRPr>
            </a:p>
          </p:txBody>
        </p:sp>
      </p:grpSp>
      <p:grpSp>
        <p:nvGrpSpPr>
          <p:cNvPr id="24" name="グループ化 23">
            <a:extLst>
              <a:ext uri="{FF2B5EF4-FFF2-40B4-BE49-F238E27FC236}">
                <a16:creationId xmlns:a16="http://schemas.microsoft.com/office/drawing/2014/main" id="{7CB3FBDD-0DBA-B932-0630-398AF362479C}"/>
              </a:ext>
            </a:extLst>
          </p:cNvPr>
          <p:cNvGrpSpPr/>
          <p:nvPr/>
        </p:nvGrpSpPr>
        <p:grpSpPr>
          <a:xfrm>
            <a:off x="831166" y="1270000"/>
            <a:ext cx="7908829" cy="2599544"/>
            <a:chOff x="831166" y="1270000"/>
            <a:chExt cx="7908829" cy="2599544"/>
          </a:xfrm>
        </p:grpSpPr>
        <p:sp>
          <p:nvSpPr>
            <p:cNvPr id="7" name="角丸四角形 6"/>
            <p:cNvSpPr/>
            <p:nvPr/>
          </p:nvSpPr>
          <p:spPr>
            <a:xfrm>
              <a:off x="4572808" y="1270000"/>
              <a:ext cx="4167187" cy="2599544"/>
            </a:xfrm>
            <a:prstGeom prst="roundRect">
              <a:avLst/>
            </a:prstGeom>
            <a:solidFill>
              <a:schemeClr val="bg1"/>
            </a:solidFill>
            <a:ln w="381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4865652" y="1551306"/>
              <a:ext cx="3410162" cy="2015936"/>
            </a:xfrm>
            <a:prstGeom prst="rect">
              <a:avLst/>
            </a:prstGeom>
            <a:noFill/>
          </p:spPr>
          <p:txBody>
            <a:bodyPr wrap="square" rtlCol="0">
              <a:spAutoFit/>
            </a:bodyPr>
            <a:lstStyle/>
            <a:p>
              <a:pPr>
                <a:lnSpc>
                  <a:spcPts val="5000"/>
                </a:lnSpc>
              </a:pPr>
              <a:r>
                <a:rPr kumimoji="1" lang="ja-JP" altLang="en-US" sz="4000" dirty="0">
                  <a:solidFill>
                    <a:srgbClr val="663300"/>
                  </a:solidFill>
                  <a:latin typeface="HGP創英角ｺﾞｼｯｸUB" panose="020B0900000000000000" pitchFamily="50" charset="-128"/>
                  <a:ea typeface="HGP創英角ｺﾞｼｯｸUB" panose="020B0900000000000000" pitchFamily="50" charset="-128"/>
                </a:rPr>
                <a:t>いろいろな</a:t>
              </a:r>
              <a:endParaRPr kumimoji="1" lang="en-US" altLang="ja-JP" sz="4000" dirty="0">
                <a:solidFill>
                  <a:srgbClr val="663300"/>
                </a:solidFill>
                <a:latin typeface="HGP創英角ｺﾞｼｯｸUB" panose="020B0900000000000000" pitchFamily="50" charset="-128"/>
                <a:ea typeface="HGP創英角ｺﾞｼｯｸUB" panose="020B0900000000000000" pitchFamily="50" charset="-128"/>
              </a:endParaRPr>
            </a:p>
            <a:p>
              <a:pPr>
                <a:lnSpc>
                  <a:spcPts val="5000"/>
                </a:lnSpc>
              </a:pPr>
              <a:r>
                <a:rPr kumimoji="1" lang="ja-JP" altLang="en-US" sz="4000" dirty="0">
                  <a:solidFill>
                    <a:srgbClr val="B52F25"/>
                  </a:solidFill>
                  <a:latin typeface="HGP創英角ｺﾞｼｯｸUB" panose="020B0900000000000000" pitchFamily="50" charset="-128"/>
                  <a:ea typeface="HGP創英角ｺﾞｼｯｸUB" panose="020B0900000000000000" pitchFamily="50" charset="-128"/>
                </a:rPr>
                <a:t>災害対策</a:t>
              </a:r>
              <a:r>
                <a:rPr kumimoji="1" lang="ja-JP" altLang="en-US" sz="4000" dirty="0">
                  <a:solidFill>
                    <a:srgbClr val="663300"/>
                  </a:solidFill>
                  <a:latin typeface="HGP創英角ｺﾞｼｯｸUB" panose="020B0900000000000000" pitchFamily="50" charset="-128"/>
                  <a:ea typeface="HGP創英角ｺﾞｼｯｸUB" panose="020B0900000000000000" pitchFamily="50" charset="-128"/>
                </a:rPr>
                <a:t>が</a:t>
              </a:r>
              <a:endParaRPr kumimoji="1" lang="en-US" altLang="ja-JP" sz="4000" dirty="0">
                <a:solidFill>
                  <a:srgbClr val="663300"/>
                </a:solidFill>
                <a:latin typeface="HGP創英角ｺﾞｼｯｸUB" panose="020B0900000000000000" pitchFamily="50" charset="-128"/>
                <a:ea typeface="HGP創英角ｺﾞｼｯｸUB" panose="020B0900000000000000" pitchFamily="50" charset="-128"/>
              </a:endParaRPr>
            </a:p>
            <a:p>
              <a:pPr>
                <a:lnSpc>
                  <a:spcPts val="5000"/>
                </a:lnSpc>
              </a:pPr>
              <a:r>
                <a:rPr kumimoji="1" lang="ja-JP" altLang="en-US" sz="4000" dirty="0">
                  <a:solidFill>
                    <a:srgbClr val="663300"/>
                  </a:solidFill>
                  <a:latin typeface="HGP創英角ｺﾞｼｯｸUB" panose="020B0900000000000000" pitchFamily="50" charset="-128"/>
                  <a:ea typeface="HGP創英角ｺﾞｼｯｸUB" panose="020B0900000000000000" pitchFamily="50" charset="-128"/>
                </a:rPr>
                <a:t>行われています。</a:t>
              </a:r>
              <a:endParaRPr kumimoji="1" lang="en-US" altLang="ja-JP" sz="4000" dirty="0">
                <a:solidFill>
                  <a:srgbClr val="663300"/>
                </a:solidFill>
                <a:effectLst/>
                <a:latin typeface="HGP創英角ｺﾞｼｯｸUB" panose="020B0900000000000000" pitchFamily="50" charset="-128"/>
                <a:ea typeface="HGP創英角ｺﾞｼｯｸUB" panose="020B0900000000000000" pitchFamily="50" charset="-128"/>
              </a:endParaRPr>
            </a:p>
          </p:txBody>
        </p:sp>
        <p:sp>
          <p:nvSpPr>
            <p:cNvPr id="19" name="テキスト ボックス 18"/>
            <p:cNvSpPr txBox="1"/>
            <p:nvPr/>
          </p:nvSpPr>
          <p:spPr>
            <a:xfrm>
              <a:off x="5036251" y="2122048"/>
              <a:ext cx="1884147" cy="153888"/>
            </a:xfrm>
            <a:prstGeom prst="rect">
              <a:avLst/>
            </a:prstGeom>
            <a:noFill/>
          </p:spPr>
          <p:txBody>
            <a:bodyPr wrap="square" lIns="0" tIns="0" rIns="0" bIns="0" rtlCol="0" anchor="ctr" anchorCtr="0">
              <a:spAutoFit/>
            </a:bodyPr>
            <a:lstStyle/>
            <a:p>
              <a:pPr algn="dist"/>
              <a:r>
                <a:rPr kumimoji="1" lang="ja-JP" altLang="en-US" sz="1000" dirty="0">
                  <a:solidFill>
                    <a:srgbClr val="B52F25"/>
                  </a:solidFill>
                  <a:latin typeface="HGP創英角ｺﾞｼｯｸUB" panose="020B0900000000000000" pitchFamily="50" charset="-128"/>
                  <a:ea typeface="HGP創英角ｺﾞｼｯｸUB" panose="020B0900000000000000" pitchFamily="50" charset="-128"/>
                </a:rPr>
                <a:t>さいが</a:t>
              </a:r>
              <a:r>
                <a:rPr kumimoji="1" lang="ja-JP" altLang="en-US" sz="1000" dirty="0" err="1">
                  <a:solidFill>
                    <a:srgbClr val="B52F25"/>
                  </a:solidFill>
                  <a:latin typeface="HGP創英角ｺﾞｼｯｸUB" panose="020B0900000000000000" pitchFamily="50" charset="-128"/>
                  <a:ea typeface="HGP創英角ｺﾞｼｯｸUB" panose="020B0900000000000000" pitchFamily="50" charset="-128"/>
                </a:rPr>
                <a:t>いたいさく</a:t>
              </a:r>
              <a:endParaRPr kumimoji="1" lang="ja-JP" altLang="en-US" sz="1000" dirty="0">
                <a:solidFill>
                  <a:srgbClr val="B52F25"/>
                </a:solidFill>
                <a:latin typeface="HGP創英角ｺﾞｼｯｸUB" panose="020B0900000000000000" pitchFamily="50" charset="-128"/>
                <a:ea typeface="HGP創英角ｺﾞｼｯｸUB" panose="020B0900000000000000" pitchFamily="50" charset="-128"/>
              </a:endParaRPr>
            </a:p>
          </p:txBody>
        </p:sp>
        <p:pic>
          <p:nvPicPr>
            <p:cNvPr id="10" name="図 9">
              <a:extLst>
                <a:ext uri="{FF2B5EF4-FFF2-40B4-BE49-F238E27FC236}">
                  <a16:creationId xmlns:a16="http://schemas.microsoft.com/office/drawing/2014/main" id="{F12DBC4F-C1AF-2D06-32F8-715017F88F66}"/>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831166" y="1334992"/>
              <a:ext cx="3379402" cy="2534552"/>
            </a:xfrm>
            <a:prstGeom prst="rect">
              <a:avLst/>
            </a:prstGeom>
          </p:spPr>
        </p:pic>
      </p:grpSp>
      <p:sp>
        <p:nvSpPr>
          <p:cNvPr id="23" name="正方形/長方形 22">
            <a:extLst>
              <a:ext uri="{FF2B5EF4-FFF2-40B4-BE49-F238E27FC236}">
                <a16:creationId xmlns:a16="http://schemas.microsoft.com/office/drawing/2014/main" id="{AE1C09DF-EAA9-D762-93C3-7BE944A21D6D}"/>
              </a:ext>
            </a:extLst>
          </p:cNvPr>
          <p:cNvSpPr/>
          <p:nvPr/>
        </p:nvSpPr>
        <p:spPr>
          <a:xfrm>
            <a:off x="7839118" y="6572644"/>
            <a:ext cx="800219" cy="215444"/>
          </a:xfrm>
          <a:prstGeom prst="rect">
            <a:avLst/>
          </a:prstGeom>
        </p:spPr>
        <p:txBody>
          <a:bodyPr wrap="none">
            <a:spAutoFit/>
          </a:bodyPr>
          <a:lstStyle/>
          <a:p>
            <a:r>
              <a:rPr lang="ja-JP" altLang="en-US" sz="800" dirty="0">
                <a:latin typeface="MS PGothic" panose="020B0600070205080204" pitchFamily="50" charset="-128"/>
                <a:ea typeface="MS PGothic" panose="020B0600070205080204" pitchFamily="50" charset="-128"/>
              </a:rPr>
              <a:t>写真｜群馬県</a:t>
            </a:r>
            <a:endParaRPr lang="en-US" altLang="ja-JP" sz="800" dirty="0">
              <a:latin typeface="MS PGothic" panose="020B0600070205080204" pitchFamily="50" charset="-128"/>
              <a:ea typeface="MS PGothic" panose="020B0600070205080204" pitchFamily="50" charset="-128"/>
            </a:endParaRPr>
          </a:p>
        </p:txBody>
      </p:sp>
    </p:spTree>
    <p:extLst>
      <p:ext uri="{BB962C8B-B14F-4D97-AF65-F5344CB8AC3E}">
        <p14:creationId xmlns:p14="http://schemas.microsoft.com/office/powerpoint/2010/main" val="1561558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p:cTn id="20" dur="500" fill="hold"/>
                                        <p:tgtEl>
                                          <p:spTgt spid="28"/>
                                        </p:tgtEl>
                                        <p:attrNameLst>
                                          <p:attrName>ppt_w</p:attrName>
                                        </p:attrNameLst>
                                      </p:cBhvr>
                                      <p:tavLst>
                                        <p:tav tm="0">
                                          <p:val>
                                            <p:fltVal val="0"/>
                                          </p:val>
                                        </p:tav>
                                        <p:tav tm="100000">
                                          <p:val>
                                            <p:strVal val="#ppt_w"/>
                                          </p:val>
                                        </p:tav>
                                      </p:tavLst>
                                    </p:anim>
                                    <p:anim calcmode="lin" valueType="num">
                                      <p:cBhvr>
                                        <p:cTn id="21" dur="500" fill="hold"/>
                                        <p:tgtEl>
                                          <p:spTgt spid="28"/>
                                        </p:tgtEl>
                                        <p:attrNameLst>
                                          <p:attrName>ppt_h</p:attrName>
                                        </p:attrNameLst>
                                      </p:cBhvr>
                                      <p:tavLst>
                                        <p:tav tm="0">
                                          <p:val>
                                            <p:fltVal val="0"/>
                                          </p:val>
                                        </p:tav>
                                        <p:tav tm="100000">
                                          <p:val>
                                            <p:strVal val="#ppt_h"/>
                                          </p:val>
                                        </p:tav>
                                      </p:tavLst>
                                    </p:anim>
                                    <p:animEffect transition="in" filter="fade">
                                      <p:cBhvr>
                                        <p:cTn id="22" dur="500"/>
                                        <p:tgtEl>
                                          <p:spTgt spid="28"/>
                                        </p:tgtEl>
                                      </p:cBhvr>
                                    </p:animEffect>
                                  </p:childTnLst>
                                </p:cTn>
                              </p:par>
                            </p:childTnLst>
                          </p:cTn>
                        </p:par>
                        <p:par>
                          <p:cTn id="23" fill="hold">
                            <p:stCondLst>
                              <p:cond delay="500"/>
                            </p:stCondLst>
                            <p:childTnLst>
                              <p:par>
                                <p:cTn id="24" presetID="14" presetClass="entr" presetSubtype="10"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グループ化 40">
            <a:extLst>
              <a:ext uri="{FF2B5EF4-FFF2-40B4-BE49-F238E27FC236}">
                <a16:creationId xmlns:a16="http://schemas.microsoft.com/office/drawing/2014/main" id="{07164D5E-9583-7E17-11AF-B607E21F7549}"/>
              </a:ext>
            </a:extLst>
          </p:cNvPr>
          <p:cNvGrpSpPr/>
          <p:nvPr/>
        </p:nvGrpSpPr>
        <p:grpSpPr>
          <a:xfrm>
            <a:off x="0" y="3789469"/>
            <a:ext cx="9163391" cy="2569716"/>
            <a:chOff x="0" y="3789469"/>
            <a:chExt cx="9163391" cy="2569716"/>
          </a:xfrm>
        </p:grpSpPr>
        <p:sp>
          <p:nvSpPr>
            <p:cNvPr id="32" name="正方形/長方形 31"/>
            <p:cNvSpPr/>
            <p:nvPr/>
          </p:nvSpPr>
          <p:spPr>
            <a:xfrm>
              <a:off x="210427" y="4360026"/>
              <a:ext cx="8723146" cy="1999159"/>
            </a:xfrm>
            <a:prstGeom prst="rect">
              <a:avLst/>
            </a:prstGeom>
            <a:solidFill>
              <a:srgbClr val="ECD9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テキスト ボックス 10"/>
            <p:cNvSpPr txBox="1"/>
            <p:nvPr/>
          </p:nvSpPr>
          <p:spPr>
            <a:xfrm>
              <a:off x="0" y="4610666"/>
              <a:ext cx="9144000" cy="1659237"/>
            </a:xfrm>
            <a:prstGeom prst="rect">
              <a:avLst/>
            </a:prstGeom>
            <a:noFill/>
          </p:spPr>
          <p:txBody>
            <a:bodyPr wrap="square" rtlCol="0">
              <a:spAutoFit/>
            </a:bodyPr>
            <a:lstStyle/>
            <a:p>
              <a:pPr algn="ctr">
                <a:lnSpc>
                  <a:spcPts val="6500"/>
                </a:lnSpc>
              </a:pPr>
              <a:r>
                <a:rPr kumimoji="1" lang="ja-JP" altLang="en-US" sz="5000" dirty="0">
                  <a:solidFill>
                    <a:srgbClr val="B52F25"/>
                  </a:solidFill>
                  <a:latin typeface="HGP創英角ｺﾞｼｯｸUB" panose="020B0900000000000000" pitchFamily="50" charset="-128"/>
                  <a:ea typeface="HGP創英角ｺﾞｼｯｸUB" panose="020B0900000000000000" pitchFamily="50" charset="-128"/>
                </a:rPr>
                <a:t>災害が起こる前から</a:t>
              </a:r>
              <a:endParaRPr kumimoji="1" lang="en-US" altLang="ja-JP" sz="5000" dirty="0">
                <a:solidFill>
                  <a:srgbClr val="B52F25"/>
                </a:solidFill>
                <a:latin typeface="HGP創英角ｺﾞｼｯｸUB" panose="020B0900000000000000" pitchFamily="50" charset="-128"/>
                <a:ea typeface="HGP創英角ｺﾞｼｯｸUB" panose="020B0900000000000000" pitchFamily="50" charset="-128"/>
              </a:endParaRPr>
            </a:p>
            <a:p>
              <a:pPr algn="ctr">
                <a:lnSpc>
                  <a:spcPts val="6500"/>
                </a:lnSpc>
              </a:pPr>
              <a:r>
                <a:rPr kumimoji="1" lang="ja-JP" altLang="en-US" sz="5000" dirty="0">
                  <a:solidFill>
                    <a:srgbClr val="B52F25"/>
                  </a:solidFill>
                  <a:latin typeface="HGP創英角ｺﾞｼｯｸUB" panose="020B0900000000000000" pitchFamily="50" charset="-128"/>
                  <a:ea typeface="HGP創英角ｺﾞｼｯｸUB" panose="020B0900000000000000" pitchFamily="50" charset="-128"/>
                </a:rPr>
                <a:t>できること</a:t>
              </a:r>
              <a:r>
                <a:rPr kumimoji="1" lang="ja-JP" altLang="en-US" sz="5000" dirty="0">
                  <a:latin typeface="HGP創英角ｺﾞｼｯｸUB" panose="020B0900000000000000" pitchFamily="50" charset="-128"/>
                  <a:ea typeface="HGP創英角ｺﾞｼｯｸUB" panose="020B0900000000000000" pitchFamily="50" charset="-128"/>
                </a:rPr>
                <a:t>をしておきましょう。</a:t>
              </a:r>
              <a:endParaRPr kumimoji="1" lang="en-US" altLang="ja-JP" sz="5000" dirty="0">
                <a:effectLst/>
                <a:latin typeface="HGP創英角ｺﾞｼｯｸUB" panose="020B0900000000000000" pitchFamily="50" charset="-128"/>
                <a:ea typeface="HGP創英角ｺﾞｼｯｸUB" panose="020B0900000000000000" pitchFamily="50" charset="-128"/>
              </a:endParaRPr>
            </a:p>
          </p:txBody>
        </p:sp>
        <p:sp>
          <p:nvSpPr>
            <p:cNvPr id="20" name="テキスト ボックス 19"/>
            <p:cNvSpPr txBox="1"/>
            <p:nvPr/>
          </p:nvSpPr>
          <p:spPr>
            <a:xfrm>
              <a:off x="2019834" y="4519653"/>
              <a:ext cx="1073000" cy="215444"/>
            </a:xfrm>
            <a:prstGeom prst="rect">
              <a:avLst/>
            </a:prstGeom>
            <a:noFill/>
          </p:spPr>
          <p:txBody>
            <a:bodyPr wrap="square" lIns="0" tIns="0" rIns="0" bIns="0" rtlCol="0" anchor="ctr" anchorCtr="0">
              <a:spAutoFit/>
            </a:bodyPr>
            <a:lstStyle/>
            <a:p>
              <a:pPr algn="dist"/>
              <a:r>
                <a:rPr kumimoji="1" lang="ja-JP" altLang="en-US" sz="1400" dirty="0">
                  <a:solidFill>
                    <a:srgbClr val="B52F25"/>
                  </a:solidFill>
                  <a:latin typeface="HGP創英角ｺﾞｼｯｸUB" panose="020B0900000000000000" pitchFamily="50" charset="-128"/>
                  <a:ea typeface="HGP創英角ｺﾞｼｯｸUB" panose="020B0900000000000000" pitchFamily="50" charset="-128"/>
                </a:rPr>
                <a:t>さいがい</a:t>
              </a:r>
            </a:p>
          </p:txBody>
        </p:sp>
        <p:pic>
          <p:nvPicPr>
            <p:cNvPr id="35" name="図 34">
              <a:extLst>
                <a:ext uri="{FF2B5EF4-FFF2-40B4-BE49-F238E27FC236}">
                  <a16:creationId xmlns:a16="http://schemas.microsoft.com/office/drawing/2014/main" id="{4E605673-A340-3DCF-BAAF-834FEB0687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6141" y="3789469"/>
              <a:ext cx="1395826" cy="1395826"/>
            </a:xfrm>
            <a:prstGeom prst="rect">
              <a:avLst/>
            </a:prstGeom>
          </p:spPr>
        </p:pic>
        <p:pic>
          <p:nvPicPr>
            <p:cNvPr id="36" name="図 35">
              <a:extLst>
                <a:ext uri="{FF2B5EF4-FFF2-40B4-BE49-F238E27FC236}">
                  <a16:creationId xmlns:a16="http://schemas.microsoft.com/office/drawing/2014/main" id="{393C2EA6-B005-5B2D-3825-DE604A61B8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4213" y="4587878"/>
              <a:ext cx="1199178" cy="1060073"/>
            </a:xfrm>
            <a:prstGeom prst="rect">
              <a:avLst/>
            </a:prstGeom>
          </p:spPr>
        </p:pic>
      </p:grpSp>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t>53</a:t>
            </a:fld>
            <a:endParaRPr kumimoji="1" lang="ja-JP" altLang="en-US"/>
          </a:p>
        </p:txBody>
      </p:sp>
      <p:grpSp>
        <p:nvGrpSpPr>
          <p:cNvPr id="28" name="グループ化 27"/>
          <p:cNvGrpSpPr/>
          <p:nvPr/>
        </p:nvGrpSpPr>
        <p:grpSpPr>
          <a:xfrm>
            <a:off x="0" y="4101565"/>
            <a:ext cx="1790875" cy="964960"/>
            <a:chOff x="-93368" y="114393"/>
            <a:chExt cx="1790875" cy="964960"/>
          </a:xfrm>
        </p:grpSpPr>
        <p:sp>
          <p:nvSpPr>
            <p:cNvPr id="29" name="ホームベース 28"/>
            <p:cNvSpPr/>
            <p:nvPr/>
          </p:nvSpPr>
          <p:spPr>
            <a:xfrm>
              <a:off x="48039" y="114393"/>
              <a:ext cx="1533460" cy="964960"/>
            </a:xfrm>
            <a:prstGeom prst="homePlate">
              <a:avLst>
                <a:gd name="adj" fmla="val 37878"/>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p:cNvSpPr txBox="1"/>
            <p:nvPr/>
          </p:nvSpPr>
          <p:spPr>
            <a:xfrm rot="20463489">
              <a:off x="-93368" y="390406"/>
              <a:ext cx="1790875" cy="412934"/>
            </a:xfrm>
            <a:prstGeom prst="rect">
              <a:avLst/>
            </a:prstGeom>
            <a:noFill/>
          </p:spPr>
          <p:txBody>
            <a:bodyPr wrap="none" rtlCol="0">
              <a:spAutoFit/>
            </a:bodyPr>
            <a:lstStyle/>
            <a:p>
              <a:pPr algn="ctr">
                <a:lnSpc>
                  <a:spcPts val="2500"/>
                </a:lnSpc>
              </a:pPr>
              <a:r>
                <a:rPr kumimoji="1" lang="ja-JP" altLang="en-US" sz="3000" dirty="0">
                  <a:solidFill>
                    <a:schemeClr val="bg1"/>
                  </a:solidFill>
                  <a:latin typeface="HGP創英角ｺﾞｼｯｸUB" panose="020B0900000000000000" pitchFamily="50" charset="-128"/>
                  <a:ea typeface="HGP創英角ｺﾞｼｯｸUB" panose="020B0900000000000000" pitchFamily="50" charset="-128"/>
                </a:rPr>
                <a:t>ポイント！</a:t>
              </a:r>
            </a:p>
          </p:txBody>
        </p:sp>
      </p:grpSp>
      <p:grpSp>
        <p:nvGrpSpPr>
          <p:cNvPr id="4" name="グループ化 3">
            <a:extLst>
              <a:ext uri="{FF2B5EF4-FFF2-40B4-BE49-F238E27FC236}">
                <a16:creationId xmlns:a16="http://schemas.microsoft.com/office/drawing/2014/main" id="{394BDF07-4E69-FBA2-3969-3930C54762A4}"/>
              </a:ext>
            </a:extLst>
          </p:cNvPr>
          <p:cNvGrpSpPr/>
          <p:nvPr/>
        </p:nvGrpSpPr>
        <p:grpSpPr>
          <a:xfrm>
            <a:off x="-18532" y="114784"/>
            <a:ext cx="9162532" cy="771656"/>
            <a:chOff x="-18532" y="114784"/>
            <a:chExt cx="9162532" cy="771656"/>
          </a:xfrm>
        </p:grpSpPr>
        <p:sp>
          <p:nvSpPr>
            <p:cNvPr id="5" name="正方形/長方形 4">
              <a:extLst>
                <a:ext uri="{FF2B5EF4-FFF2-40B4-BE49-F238E27FC236}">
                  <a16:creationId xmlns:a16="http://schemas.microsoft.com/office/drawing/2014/main" id="{64483898-A9AB-76A0-0B7F-CA7C69559DF8}"/>
                </a:ext>
              </a:extLst>
            </p:cNvPr>
            <p:cNvSpPr/>
            <p:nvPr/>
          </p:nvSpPr>
          <p:spPr>
            <a:xfrm>
              <a:off x="-18532" y="114784"/>
              <a:ext cx="9162532" cy="771656"/>
            </a:xfrm>
            <a:prstGeom prst="rect">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テキスト ボックス 5">
              <a:extLst>
                <a:ext uri="{FF2B5EF4-FFF2-40B4-BE49-F238E27FC236}">
                  <a16:creationId xmlns:a16="http://schemas.microsoft.com/office/drawing/2014/main" id="{A2C9091C-9F54-2872-E859-158C494B5924}"/>
                </a:ext>
              </a:extLst>
            </p:cNvPr>
            <p:cNvSpPr txBox="1"/>
            <p:nvPr/>
          </p:nvSpPr>
          <p:spPr>
            <a:xfrm>
              <a:off x="106845" y="195111"/>
              <a:ext cx="1236236" cy="584775"/>
            </a:xfrm>
            <a:prstGeom prst="rect">
              <a:avLst/>
            </a:prstGeom>
            <a:noFill/>
          </p:spPr>
          <p:txBody>
            <a:bodyPr wrap="none" rtlCol="0">
              <a:spAutoFit/>
            </a:bodyPr>
            <a:lstStyle/>
            <a:p>
              <a:r>
                <a:rPr kumimoji="1" lang="ja-JP" altLang="en-US" sz="3200" dirty="0">
                  <a:solidFill>
                    <a:srgbClr val="FFFFFF"/>
                  </a:solidFill>
                  <a:latin typeface="HGP創英角ｺﾞｼｯｸUB" panose="020B0900000000000000" pitchFamily="50" charset="-128"/>
                  <a:ea typeface="HGP創英角ｺﾞｼｯｸUB" panose="020B0900000000000000" pitchFamily="50" charset="-128"/>
                </a:rPr>
                <a:t>まとめ</a:t>
              </a:r>
              <a:endParaRPr kumimoji="1" lang="en-US" altLang="ja-JP" sz="3200" dirty="0">
                <a:solidFill>
                  <a:srgbClr val="FFFFFF"/>
                </a:solidFill>
                <a:latin typeface="HGP創英角ｺﾞｼｯｸUB" panose="020B0900000000000000" pitchFamily="50" charset="-128"/>
                <a:ea typeface="HGP創英角ｺﾞｼｯｸUB" panose="020B0900000000000000" pitchFamily="50" charset="-128"/>
              </a:endParaRPr>
            </a:p>
          </p:txBody>
        </p:sp>
      </p:grpSp>
      <p:grpSp>
        <p:nvGrpSpPr>
          <p:cNvPr id="9" name="グループ化 8">
            <a:extLst>
              <a:ext uri="{FF2B5EF4-FFF2-40B4-BE49-F238E27FC236}">
                <a16:creationId xmlns:a16="http://schemas.microsoft.com/office/drawing/2014/main" id="{97FE2BCD-DBAC-9935-9E6A-70E26F6F68A1}"/>
              </a:ext>
            </a:extLst>
          </p:cNvPr>
          <p:cNvGrpSpPr/>
          <p:nvPr/>
        </p:nvGrpSpPr>
        <p:grpSpPr>
          <a:xfrm>
            <a:off x="523181" y="1197975"/>
            <a:ext cx="8410390" cy="2528286"/>
            <a:chOff x="523181" y="1197975"/>
            <a:chExt cx="8410390" cy="2528286"/>
          </a:xfrm>
        </p:grpSpPr>
        <p:sp>
          <p:nvSpPr>
            <p:cNvPr id="7" name="角丸四角形 6"/>
            <p:cNvSpPr/>
            <p:nvPr/>
          </p:nvSpPr>
          <p:spPr>
            <a:xfrm>
              <a:off x="3554278" y="1197975"/>
              <a:ext cx="5379293" cy="2484940"/>
            </a:xfrm>
            <a:prstGeom prst="roundRect">
              <a:avLst/>
            </a:prstGeom>
            <a:solidFill>
              <a:schemeClr val="bg1"/>
            </a:solidFill>
            <a:ln w="381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3692153" y="1428636"/>
              <a:ext cx="5117426" cy="1942198"/>
            </a:xfrm>
            <a:prstGeom prst="rect">
              <a:avLst/>
            </a:prstGeom>
            <a:noFill/>
          </p:spPr>
          <p:txBody>
            <a:bodyPr wrap="square" rtlCol="0">
              <a:spAutoFit/>
            </a:bodyPr>
            <a:lstStyle/>
            <a:p>
              <a:pPr>
                <a:lnSpc>
                  <a:spcPts val="5000"/>
                </a:lnSpc>
              </a:pPr>
              <a:r>
                <a:rPr kumimoji="1" lang="ja-JP" altLang="en-US" sz="4000" spc="-150" dirty="0">
                  <a:solidFill>
                    <a:srgbClr val="663300"/>
                  </a:solidFill>
                  <a:latin typeface="HGP創英角ｺﾞｼｯｸUB" panose="020B0900000000000000" pitchFamily="50" charset="-128"/>
                  <a:ea typeface="HGP創英角ｺﾞｼｯｸUB" panose="020B0900000000000000" pitchFamily="50" charset="-128"/>
                </a:rPr>
                <a:t>命を守るためには</a:t>
              </a:r>
              <a:endParaRPr kumimoji="1" lang="en-US" altLang="ja-JP" sz="4000" spc="-150" dirty="0">
                <a:solidFill>
                  <a:srgbClr val="663300"/>
                </a:solidFill>
                <a:latin typeface="HGP創英角ｺﾞｼｯｸUB" panose="020B0900000000000000" pitchFamily="50" charset="-128"/>
                <a:ea typeface="HGP創英角ｺﾞｼｯｸUB" panose="020B0900000000000000" pitchFamily="50" charset="-128"/>
              </a:endParaRPr>
            </a:p>
            <a:p>
              <a:pPr>
                <a:lnSpc>
                  <a:spcPts val="5000"/>
                </a:lnSpc>
              </a:pPr>
              <a:r>
                <a:rPr kumimoji="1" lang="ja-JP" altLang="en-US" sz="4000" spc="-150" dirty="0">
                  <a:solidFill>
                    <a:srgbClr val="B52F25"/>
                  </a:solidFill>
                  <a:latin typeface="HGP創英角ｺﾞｼｯｸUB" panose="020B0900000000000000" pitchFamily="50" charset="-128"/>
                  <a:ea typeface="HGP創英角ｺﾞｼｯｸUB" panose="020B0900000000000000" pitchFamily="50" charset="-128"/>
                </a:rPr>
                <a:t>土砂災害が起こる前</a:t>
              </a:r>
              <a:r>
                <a:rPr kumimoji="1" lang="ja-JP" altLang="en-US" sz="4000" spc="-150" dirty="0">
                  <a:solidFill>
                    <a:srgbClr val="663300"/>
                  </a:solidFill>
                  <a:latin typeface="HGP創英角ｺﾞｼｯｸUB" panose="020B0900000000000000" pitchFamily="50" charset="-128"/>
                  <a:ea typeface="HGP創英角ｺﾞｼｯｸUB" panose="020B0900000000000000" pitchFamily="50" charset="-128"/>
                </a:rPr>
                <a:t>に避難することが大切です。</a:t>
              </a:r>
              <a:endParaRPr kumimoji="1" lang="en-US" altLang="ja-JP" sz="4000" spc="-150" dirty="0">
                <a:solidFill>
                  <a:srgbClr val="663300"/>
                </a:solidFill>
                <a:latin typeface="HGP創英角ｺﾞｼｯｸUB" panose="020B0900000000000000" pitchFamily="50" charset="-128"/>
                <a:ea typeface="HGP創英角ｺﾞｼｯｸUB" panose="020B0900000000000000" pitchFamily="50" charset="-128"/>
              </a:endParaRPr>
            </a:p>
          </p:txBody>
        </p:sp>
        <p:sp>
          <p:nvSpPr>
            <p:cNvPr id="19" name="テキスト ボックス 18"/>
            <p:cNvSpPr txBox="1"/>
            <p:nvPr/>
          </p:nvSpPr>
          <p:spPr>
            <a:xfrm>
              <a:off x="3845569" y="1994770"/>
              <a:ext cx="1884147" cy="153888"/>
            </a:xfrm>
            <a:prstGeom prst="rect">
              <a:avLst/>
            </a:prstGeom>
            <a:noFill/>
          </p:spPr>
          <p:txBody>
            <a:bodyPr wrap="square" lIns="0" tIns="0" rIns="0" bIns="0" rtlCol="0" anchor="ctr" anchorCtr="0">
              <a:spAutoFit/>
            </a:bodyPr>
            <a:lstStyle/>
            <a:p>
              <a:pPr algn="dist"/>
              <a:r>
                <a:rPr kumimoji="1" lang="ja-JP" altLang="en-US" sz="1000" dirty="0">
                  <a:solidFill>
                    <a:srgbClr val="B52F25"/>
                  </a:solidFill>
                  <a:latin typeface="HGP創英角ｺﾞｼｯｸUB" panose="020B0900000000000000" pitchFamily="50" charset="-128"/>
                  <a:ea typeface="HGP創英角ｺﾞｼｯｸUB" panose="020B0900000000000000" pitchFamily="50" charset="-128"/>
                </a:rPr>
                <a:t>こうずいさいがい</a:t>
              </a:r>
            </a:p>
          </p:txBody>
        </p:sp>
        <p:sp>
          <p:nvSpPr>
            <p:cNvPr id="39" name="テキスト ボックス 38">
              <a:extLst>
                <a:ext uri="{FF2B5EF4-FFF2-40B4-BE49-F238E27FC236}">
                  <a16:creationId xmlns:a16="http://schemas.microsoft.com/office/drawing/2014/main" id="{7883AF82-A51D-E3EB-3390-046E93C5439C}"/>
                </a:ext>
              </a:extLst>
            </p:cNvPr>
            <p:cNvSpPr txBox="1"/>
            <p:nvPr/>
          </p:nvSpPr>
          <p:spPr>
            <a:xfrm>
              <a:off x="3987800" y="2646822"/>
              <a:ext cx="711200" cy="153888"/>
            </a:xfrm>
            <a:prstGeom prst="rect">
              <a:avLst/>
            </a:prstGeom>
            <a:noFill/>
          </p:spPr>
          <p:txBody>
            <a:bodyPr wrap="square" lIns="0" tIns="0" rIns="0" bIns="0" rtlCol="0" anchor="ctr" anchorCtr="0">
              <a:spAutoFit/>
            </a:bodyPr>
            <a:lstStyle/>
            <a:p>
              <a:pPr algn="dist"/>
              <a:r>
                <a:rPr kumimoji="1" lang="ja-JP" altLang="en-US" sz="1000" dirty="0">
                  <a:solidFill>
                    <a:srgbClr val="663300"/>
                  </a:solidFill>
                  <a:latin typeface="HGP創英角ｺﾞｼｯｸUB" panose="020B0900000000000000" pitchFamily="50" charset="-128"/>
                  <a:ea typeface="HGP創英角ｺﾞｼｯｸUB" panose="020B0900000000000000" pitchFamily="50" charset="-128"/>
                </a:rPr>
                <a:t>ひ　なん</a:t>
              </a:r>
            </a:p>
          </p:txBody>
        </p:sp>
        <p:pic>
          <p:nvPicPr>
            <p:cNvPr id="8" name="図 7" descr="人形, おもちゃ, テーブル, 時計 が含まれている画像&#10;&#10;AI によって生成されたコンテンツは間違っている可能性があります。">
              <a:extLst>
                <a:ext uri="{FF2B5EF4-FFF2-40B4-BE49-F238E27FC236}">
                  <a16:creationId xmlns:a16="http://schemas.microsoft.com/office/drawing/2014/main" id="{81EB6031-AA9A-1242-F02F-393456730F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181" y="1350443"/>
              <a:ext cx="2883274" cy="2375818"/>
            </a:xfrm>
            <a:prstGeom prst="rect">
              <a:avLst/>
            </a:prstGeom>
          </p:spPr>
        </p:pic>
      </p:grpSp>
    </p:spTree>
    <p:extLst>
      <p:ext uri="{BB962C8B-B14F-4D97-AF65-F5344CB8AC3E}">
        <p14:creationId xmlns:p14="http://schemas.microsoft.com/office/powerpoint/2010/main" val="4221339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p:cTn id="18" dur="500" fill="hold"/>
                                        <p:tgtEl>
                                          <p:spTgt spid="28"/>
                                        </p:tgtEl>
                                        <p:attrNameLst>
                                          <p:attrName>ppt_w</p:attrName>
                                        </p:attrNameLst>
                                      </p:cBhvr>
                                      <p:tavLst>
                                        <p:tav tm="0">
                                          <p:val>
                                            <p:fltVal val="0"/>
                                          </p:val>
                                        </p:tav>
                                        <p:tav tm="100000">
                                          <p:val>
                                            <p:strVal val="#ppt_w"/>
                                          </p:val>
                                        </p:tav>
                                      </p:tavLst>
                                    </p:anim>
                                    <p:anim calcmode="lin" valueType="num">
                                      <p:cBhvr>
                                        <p:cTn id="19" dur="500" fill="hold"/>
                                        <p:tgtEl>
                                          <p:spTgt spid="28"/>
                                        </p:tgtEl>
                                        <p:attrNameLst>
                                          <p:attrName>ppt_h</p:attrName>
                                        </p:attrNameLst>
                                      </p:cBhvr>
                                      <p:tavLst>
                                        <p:tav tm="0">
                                          <p:val>
                                            <p:fltVal val="0"/>
                                          </p:val>
                                        </p:tav>
                                        <p:tav tm="100000">
                                          <p:val>
                                            <p:strVal val="#ppt_h"/>
                                          </p:val>
                                        </p:tav>
                                      </p:tavLst>
                                    </p:anim>
                                    <p:animEffect transition="in" filter="fade">
                                      <p:cBhvr>
                                        <p:cTn id="20" dur="500"/>
                                        <p:tgtEl>
                                          <p:spTgt spid="28"/>
                                        </p:tgtEl>
                                      </p:cBhvr>
                                    </p:animEffect>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randombar(horizontal)">
                                      <p:cBhvr>
                                        <p:cTn id="2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t>54</a:t>
            </a:fld>
            <a:endParaRPr kumimoji="1" lang="ja-JP" altLang="en-US"/>
          </a:p>
        </p:txBody>
      </p:sp>
      <p:sp>
        <p:nvSpPr>
          <p:cNvPr id="3" name="テキスト ボックス 2"/>
          <p:cNvSpPr txBox="1"/>
          <p:nvPr/>
        </p:nvSpPr>
        <p:spPr>
          <a:xfrm>
            <a:off x="-100914" y="810339"/>
            <a:ext cx="9345827" cy="1477328"/>
          </a:xfrm>
          <a:prstGeom prst="rect">
            <a:avLst/>
          </a:prstGeom>
          <a:noFill/>
        </p:spPr>
        <p:txBody>
          <a:bodyPr wrap="none" rtlCol="0">
            <a:spAutoFit/>
          </a:bodyPr>
          <a:lstStyle/>
          <a:p>
            <a:pPr algn="ctr"/>
            <a:r>
              <a:rPr kumimoji="1" lang="ja-JP" altLang="en-US" sz="4500" dirty="0">
                <a:latin typeface="HGP創英角ｺﾞｼｯｸUB" panose="020B0900000000000000" pitchFamily="50" charset="-128"/>
                <a:ea typeface="HGP創英角ｺﾞｼｯｸUB" panose="020B0900000000000000" pitchFamily="50" charset="-128"/>
              </a:rPr>
              <a:t>家族と一緒に、</a:t>
            </a:r>
            <a:r>
              <a:rPr kumimoji="1" lang="ja-JP" altLang="en-US" sz="4500" dirty="0">
                <a:solidFill>
                  <a:srgbClr val="B52F25"/>
                </a:solidFill>
                <a:latin typeface="HGP創英角ｺﾞｼｯｸUB" panose="020B0900000000000000" pitchFamily="50" charset="-128"/>
                <a:ea typeface="HGP創英角ｺﾞｼｯｸUB" panose="020B0900000000000000" pitchFamily="50" charset="-128"/>
              </a:rPr>
              <a:t>災害時の行動</a:t>
            </a:r>
            <a:r>
              <a:rPr kumimoji="1" lang="ja-JP" altLang="en-US" sz="4500" dirty="0">
                <a:latin typeface="HGP創英角ｺﾞｼｯｸUB" panose="020B0900000000000000" pitchFamily="50" charset="-128"/>
                <a:ea typeface="HGP創英角ｺﾞｼｯｸUB" panose="020B0900000000000000" pitchFamily="50" charset="-128"/>
              </a:rPr>
              <a:t>や</a:t>
            </a:r>
            <a:r>
              <a:rPr kumimoji="1" lang="ja-JP" altLang="en-US" sz="4500" dirty="0">
                <a:solidFill>
                  <a:srgbClr val="B52F25"/>
                </a:solidFill>
                <a:latin typeface="HGP創英角ｺﾞｼｯｸUB" panose="020B0900000000000000" pitchFamily="50" charset="-128"/>
                <a:ea typeface="HGP創英角ｺﾞｼｯｸUB" panose="020B0900000000000000" pitchFamily="50" charset="-128"/>
              </a:rPr>
              <a:t>備え</a:t>
            </a:r>
            <a:r>
              <a:rPr kumimoji="1" lang="ja-JP" altLang="en-US" sz="4500" dirty="0">
                <a:latin typeface="HGP創英角ｺﾞｼｯｸUB" panose="020B0900000000000000" pitchFamily="50" charset="-128"/>
                <a:ea typeface="HGP創英角ｺﾞｼｯｸUB" panose="020B0900000000000000" pitchFamily="50" charset="-128"/>
              </a:rPr>
              <a:t>を</a:t>
            </a:r>
            <a:endParaRPr kumimoji="1" lang="en-US" altLang="ja-JP" sz="4500" dirty="0">
              <a:latin typeface="HGP創英角ｺﾞｼｯｸUB" panose="020B0900000000000000" pitchFamily="50" charset="-128"/>
              <a:ea typeface="HGP創英角ｺﾞｼｯｸUB" panose="020B0900000000000000" pitchFamily="50" charset="-128"/>
            </a:endParaRPr>
          </a:p>
          <a:p>
            <a:pPr algn="ctr"/>
            <a:r>
              <a:rPr kumimoji="1" lang="ja-JP" altLang="en-US" sz="4500" dirty="0">
                <a:latin typeface="HGP創英角ｺﾞｼｯｸUB" panose="020B0900000000000000" pitchFamily="50" charset="-128"/>
                <a:ea typeface="HGP創英角ｺﾞｼｯｸUB" panose="020B0900000000000000" pitchFamily="50" charset="-128"/>
              </a:rPr>
              <a:t>話し合っておきましょう。</a:t>
            </a:r>
            <a:endParaRPr kumimoji="1" lang="en-US" altLang="ja-JP" sz="4500" dirty="0">
              <a:latin typeface="HGP創英角ｺﾞｼｯｸUB" panose="020B0900000000000000" pitchFamily="50" charset="-128"/>
              <a:ea typeface="HGP創英角ｺﾞｼｯｸUB" panose="020B0900000000000000" pitchFamily="50" charset="-128"/>
            </a:endParaRPr>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9350" y="2438400"/>
            <a:ext cx="4305300" cy="4305300"/>
          </a:xfrm>
          <a:prstGeom prst="rect">
            <a:avLst/>
          </a:prstGeom>
        </p:spPr>
      </p:pic>
      <p:sp>
        <p:nvSpPr>
          <p:cNvPr id="5" name="テキスト ボックス 4"/>
          <p:cNvSpPr txBox="1"/>
          <p:nvPr/>
        </p:nvSpPr>
        <p:spPr>
          <a:xfrm>
            <a:off x="1666959" y="687228"/>
            <a:ext cx="1065018" cy="246221"/>
          </a:xfrm>
          <a:prstGeom prst="rect">
            <a:avLst/>
          </a:prstGeom>
          <a:noFill/>
        </p:spPr>
        <p:txBody>
          <a:bodyPr wrap="square" lIns="0" tIns="0" rIns="0" bIns="0" rtlCol="0" anchor="ctr" anchorCtr="0">
            <a:spAutoFit/>
          </a:bodyPr>
          <a:lstStyle/>
          <a:p>
            <a:pPr algn="dist"/>
            <a:r>
              <a:rPr kumimoji="1" lang="ja-JP" altLang="en-US" sz="1600" dirty="0">
                <a:latin typeface="HGP創英角ｺﾞｼｯｸUB" panose="020B0900000000000000" pitchFamily="50" charset="-128"/>
                <a:ea typeface="HGP創英角ｺﾞｼｯｸUB" panose="020B0900000000000000" pitchFamily="50" charset="-128"/>
              </a:rPr>
              <a:t>いっしょ</a:t>
            </a:r>
          </a:p>
        </p:txBody>
      </p:sp>
      <p:sp>
        <p:nvSpPr>
          <p:cNvPr id="6" name="テキスト ボックス 5"/>
          <p:cNvSpPr txBox="1"/>
          <p:nvPr/>
        </p:nvSpPr>
        <p:spPr>
          <a:xfrm>
            <a:off x="3753439" y="687229"/>
            <a:ext cx="1037635" cy="246221"/>
          </a:xfrm>
          <a:prstGeom prst="rect">
            <a:avLst/>
          </a:prstGeom>
          <a:noFill/>
        </p:spPr>
        <p:txBody>
          <a:bodyPr wrap="square" lIns="0" tIns="0" rIns="0" bIns="0" rtlCol="0" anchor="ctr" anchorCtr="0">
            <a:spAutoFit/>
          </a:bodyPr>
          <a:lstStyle/>
          <a:p>
            <a:pPr algn="dist"/>
            <a:r>
              <a:rPr kumimoji="1" lang="ja-JP" altLang="en-US" sz="1600">
                <a:solidFill>
                  <a:srgbClr val="B52F25"/>
                </a:solidFill>
                <a:latin typeface="HGP創英角ｺﾞｼｯｸUB" panose="020B0900000000000000" pitchFamily="50" charset="-128"/>
                <a:ea typeface="HGP創英角ｺﾞｼｯｸUB" panose="020B0900000000000000" pitchFamily="50" charset="-128"/>
              </a:rPr>
              <a:t>さいがい</a:t>
            </a:r>
            <a:endParaRPr kumimoji="1" lang="ja-JP" altLang="en-US" sz="1600" dirty="0">
              <a:solidFill>
                <a:srgbClr val="B52F25"/>
              </a:solidFill>
              <a:latin typeface="HGP創英角ｺﾞｼｯｸUB" panose="020B0900000000000000" pitchFamily="50" charset="-128"/>
              <a:ea typeface="HGP創英角ｺﾞｼｯｸUB" panose="020B0900000000000000" pitchFamily="50" charset="-128"/>
            </a:endParaRPr>
          </a:p>
        </p:txBody>
      </p:sp>
      <p:sp>
        <p:nvSpPr>
          <p:cNvPr id="8" name="テキスト ボックス 7"/>
          <p:cNvSpPr txBox="1"/>
          <p:nvPr/>
        </p:nvSpPr>
        <p:spPr>
          <a:xfrm>
            <a:off x="7688626" y="687228"/>
            <a:ext cx="428514" cy="246221"/>
          </a:xfrm>
          <a:prstGeom prst="rect">
            <a:avLst/>
          </a:prstGeom>
          <a:noFill/>
        </p:spPr>
        <p:txBody>
          <a:bodyPr wrap="square" lIns="0" tIns="0" rIns="0" bIns="0" rtlCol="0" anchor="ctr" anchorCtr="0">
            <a:spAutoFit/>
          </a:bodyPr>
          <a:lstStyle/>
          <a:p>
            <a:pPr algn="dist"/>
            <a:r>
              <a:rPr kumimoji="1" lang="ja-JP" altLang="en-US" sz="1600" dirty="0">
                <a:solidFill>
                  <a:srgbClr val="B52F25"/>
                </a:solidFill>
                <a:latin typeface="HGP創英角ｺﾞｼｯｸUB" panose="020B0900000000000000" pitchFamily="50" charset="-128"/>
                <a:ea typeface="HGP創英角ｺﾞｼｯｸUB" panose="020B0900000000000000" pitchFamily="50" charset="-128"/>
              </a:rPr>
              <a:t>そな</a:t>
            </a:r>
          </a:p>
        </p:txBody>
      </p:sp>
    </p:spTree>
    <p:extLst>
      <p:ext uri="{BB962C8B-B14F-4D97-AF65-F5344CB8AC3E}">
        <p14:creationId xmlns:p14="http://schemas.microsoft.com/office/powerpoint/2010/main" val="15270810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t>55</a:t>
            </a:fld>
            <a:endParaRPr kumimoji="1" lang="ja-JP" altLang="en-US"/>
          </a:p>
        </p:txBody>
      </p:sp>
      <p:grpSp>
        <p:nvGrpSpPr>
          <p:cNvPr id="3" name="グループ化 2"/>
          <p:cNvGrpSpPr/>
          <p:nvPr/>
        </p:nvGrpSpPr>
        <p:grpSpPr>
          <a:xfrm>
            <a:off x="0" y="1408941"/>
            <a:ext cx="9144000" cy="1793838"/>
            <a:chOff x="0" y="2267250"/>
            <a:chExt cx="9144000" cy="1793838"/>
          </a:xfrm>
        </p:grpSpPr>
        <p:sp>
          <p:nvSpPr>
            <p:cNvPr id="33" name="テキスト ボックス 32"/>
            <p:cNvSpPr txBox="1"/>
            <p:nvPr/>
          </p:nvSpPr>
          <p:spPr>
            <a:xfrm>
              <a:off x="0" y="2412623"/>
              <a:ext cx="9144000" cy="1648465"/>
            </a:xfrm>
            <a:prstGeom prst="rect">
              <a:avLst/>
            </a:prstGeom>
            <a:noFill/>
          </p:spPr>
          <p:txBody>
            <a:bodyPr wrap="square" rtlCol="0">
              <a:spAutoFit/>
            </a:bodyPr>
            <a:lstStyle/>
            <a:p>
              <a:pPr algn="ctr">
                <a:lnSpc>
                  <a:spcPts val="6500"/>
                </a:lnSpc>
              </a:pPr>
              <a:r>
                <a:rPr kumimoji="1" lang="ja-JP" altLang="en-US" sz="4500" dirty="0">
                  <a:latin typeface="HGP創英角ｺﾞｼｯｸUB" panose="020B0900000000000000" pitchFamily="50" charset="-128"/>
                  <a:ea typeface="HGP創英角ｺﾞｼｯｸUB" panose="020B0900000000000000" pitchFamily="50" charset="-128"/>
                </a:rPr>
                <a:t>　　　　　　　　の</a:t>
              </a:r>
              <a:r>
                <a:rPr kumimoji="1" lang="ja-JP" altLang="en-US" sz="5500" dirty="0">
                  <a:solidFill>
                    <a:srgbClr val="B52F25"/>
                  </a:solidFill>
                  <a:latin typeface="HGP創英角ｺﾞｼｯｸUB" panose="020B0900000000000000" pitchFamily="50" charset="-128"/>
                  <a:ea typeface="HGP創英角ｺﾞｼｯｸUB" panose="020B0900000000000000" pitchFamily="50" charset="-128"/>
                </a:rPr>
                <a:t>種類</a:t>
              </a:r>
              <a:r>
                <a:rPr kumimoji="1" lang="ja-JP" altLang="en-US" sz="4500" dirty="0">
                  <a:latin typeface="HGP創英角ｺﾞｼｯｸUB" panose="020B0900000000000000" pitchFamily="50" charset="-128"/>
                  <a:ea typeface="HGP創英角ｺﾞｼｯｸUB" panose="020B0900000000000000" pitchFamily="50" charset="-128"/>
                </a:rPr>
                <a:t>と</a:t>
              </a:r>
              <a:r>
                <a:rPr kumimoji="1" lang="ja-JP" altLang="en-US" sz="5500" dirty="0">
                  <a:solidFill>
                    <a:srgbClr val="B52F25"/>
                  </a:solidFill>
                  <a:latin typeface="HGP創英角ｺﾞｼｯｸUB" panose="020B0900000000000000" pitchFamily="50" charset="-128"/>
                  <a:ea typeface="HGP創英角ｺﾞｼｯｸUB" panose="020B0900000000000000" pitchFamily="50" charset="-128"/>
                </a:rPr>
                <a:t>対策</a:t>
              </a:r>
              <a:r>
                <a:rPr kumimoji="1" lang="ja-JP" altLang="en-US" sz="4500" dirty="0">
                  <a:latin typeface="HGP創英角ｺﾞｼｯｸUB" panose="020B0900000000000000" pitchFamily="50" charset="-128"/>
                  <a:ea typeface="HGP創英角ｺﾞｼｯｸUB" panose="020B0900000000000000" pitchFamily="50" charset="-128"/>
                </a:rPr>
                <a:t>に</a:t>
              </a:r>
              <a:endParaRPr kumimoji="1" lang="en-US" altLang="ja-JP" sz="4500" dirty="0">
                <a:latin typeface="HGP創英角ｺﾞｼｯｸUB" panose="020B0900000000000000" pitchFamily="50" charset="-128"/>
                <a:ea typeface="HGP創英角ｺﾞｼｯｸUB" panose="020B0900000000000000" pitchFamily="50" charset="-128"/>
              </a:endParaRPr>
            </a:p>
            <a:p>
              <a:pPr algn="ctr">
                <a:lnSpc>
                  <a:spcPts val="6500"/>
                </a:lnSpc>
              </a:pPr>
              <a:r>
                <a:rPr kumimoji="1" lang="ja-JP" altLang="en-US" sz="4500" dirty="0">
                  <a:latin typeface="HGP創英角ｺﾞｼｯｸUB" panose="020B0900000000000000" pitchFamily="50" charset="-128"/>
                  <a:ea typeface="HGP創英角ｺﾞｼｯｸUB" panose="020B0900000000000000" pitchFamily="50" charset="-128"/>
                </a:rPr>
                <a:t>ついて知る</a:t>
              </a:r>
              <a:endParaRPr kumimoji="1" lang="en-US" altLang="ja-JP" sz="4500" dirty="0">
                <a:latin typeface="HGP創英角ｺﾞｼｯｸUB" panose="020B0900000000000000" pitchFamily="50" charset="-128"/>
                <a:ea typeface="HGP創英角ｺﾞｼｯｸUB" panose="020B0900000000000000" pitchFamily="50" charset="-128"/>
              </a:endParaRPr>
            </a:p>
          </p:txBody>
        </p:sp>
        <p:grpSp>
          <p:nvGrpSpPr>
            <p:cNvPr id="28" name="グループ化 27"/>
            <p:cNvGrpSpPr/>
            <p:nvPr/>
          </p:nvGrpSpPr>
          <p:grpSpPr>
            <a:xfrm>
              <a:off x="1133657" y="2436527"/>
              <a:ext cx="2674800" cy="921600"/>
              <a:chOff x="4574481" y="2528978"/>
              <a:chExt cx="2674800" cy="921600"/>
            </a:xfrm>
          </p:grpSpPr>
          <p:grpSp>
            <p:nvGrpSpPr>
              <p:cNvPr id="29" name="グループ化 28"/>
              <p:cNvGrpSpPr/>
              <p:nvPr/>
            </p:nvGrpSpPr>
            <p:grpSpPr>
              <a:xfrm>
                <a:off x="4574481" y="2528978"/>
                <a:ext cx="2674800" cy="921600"/>
                <a:chOff x="5973269" y="4560971"/>
                <a:chExt cx="2674800" cy="921600"/>
              </a:xfrm>
            </p:grpSpPr>
            <p:sp>
              <p:nvSpPr>
                <p:cNvPr id="31" name="角丸四角形 30"/>
                <p:cNvSpPr/>
                <p:nvPr/>
              </p:nvSpPr>
              <p:spPr>
                <a:xfrm>
                  <a:off x="5973269" y="4560971"/>
                  <a:ext cx="2674800" cy="921600"/>
                </a:xfrm>
                <a:prstGeom prst="roundRect">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p:cNvSpPr txBox="1"/>
                <p:nvPr/>
              </p:nvSpPr>
              <p:spPr>
                <a:xfrm>
                  <a:off x="6073876" y="4667828"/>
                  <a:ext cx="2492990" cy="784830"/>
                </a:xfrm>
                <a:prstGeom prst="rect">
                  <a:avLst/>
                </a:prstGeom>
                <a:noFill/>
              </p:spPr>
              <p:txBody>
                <a:bodyPr wrap="none" rtlCol="0">
                  <a:spAutoFit/>
                </a:bodyPr>
                <a:lstStyle/>
                <a:p>
                  <a:r>
                    <a:rPr kumimoji="1" lang="ja-JP" altLang="en-US" sz="4500" dirty="0">
                      <a:solidFill>
                        <a:schemeClr val="bg1"/>
                      </a:solidFill>
                      <a:latin typeface="HGP創英角ｺﾞｼｯｸUB" panose="020B0900000000000000" pitchFamily="50" charset="-128"/>
                      <a:ea typeface="HGP創英角ｺﾞｼｯｸUB" panose="020B0900000000000000" pitchFamily="50" charset="-128"/>
                    </a:rPr>
                    <a:t>土砂災害</a:t>
                  </a:r>
                </a:p>
              </p:txBody>
            </p:sp>
          </p:grpSp>
          <p:sp>
            <p:nvSpPr>
              <p:cNvPr id="30" name="テキスト ボックス 29"/>
              <p:cNvSpPr txBox="1"/>
              <p:nvPr/>
            </p:nvSpPr>
            <p:spPr>
              <a:xfrm>
                <a:off x="4952533" y="2532952"/>
                <a:ext cx="2032465" cy="215444"/>
              </a:xfrm>
              <a:prstGeom prst="rect">
                <a:avLst/>
              </a:prstGeom>
              <a:noFill/>
            </p:spPr>
            <p:txBody>
              <a:bodyPr wrap="square" lIns="0" tIns="0" rIns="0" bIns="0" rtlCol="0" anchor="ctr" anchorCtr="0">
                <a:spAutoFit/>
              </a:bodyPr>
              <a:lstStyle/>
              <a:p>
                <a:pPr algn="dist"/>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rPr>
                  <a:t>ど</a:t>
                </a:r>
                <a:r>
                  <a:rPr kumimoji="1" lang="ja-JP" altLang="en-US" sz="400" dirty="0">
                    <a:solidFill>
                      <a:schemeClr val="bg1"/>
                    </a:solidFill>
                    <a:latin typeface="HGP創英角ｺﾞｼｯｸUB" panose="020B0900000000000000" pitchFamily="50" charset="-128"/>
                    <a:ea typeface="HGP創英角ｺﾞｼｯｸUB" panose="020B0900000000000000" pitchFamily="50" charset="-128"/>
                  </a:rPr>
                  <a:t>　</a:t>
                </a:r>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rPr>
                  <a:t>しゃさいがい</a:t>
                </a:r>
              </a:p>
            </p:txBody>
          </p:sp>
        </p:grpSp>
        <p:sp>
          <p:nvSpPr>
            <p:cNvPr id="34" name="テキスト ボックス 33"/>
            <p:cNvSpPr txBox="1"/>
            <p:nvPr/>
          </p:nvSpPr>
          <p:spPr>
            <a:xfrm>
              <a:off x="6325885" y="2267250"/>
              <a:ext cx="1358025" cy="338554"/>
            </a:xfrm>
            <a:prstGeom prst="rect">
              <a:avLst/>
            </a:prstGeom>
            <a:noFill/>
          </p:spPr>
          <p:txBody>
            <a:bodyPr wrap="square" rtlCol="0">
              <a:spAutoFit/>
            </a:bodyPr>
            <a:lstStyle/>
            <a:p>
              <a:pPr algn="dist"/>
              <a:r>
                <a:rPr kumimoji="1" lang="ja-JP" altLang="en-US" sz="1600" dirty="0">
                  <a:solidFill>
                    <a:srgbClr val="B52F25"/>
                  </a:solidFill>
                  <a:latin typeface="HGP創英角ｺﾞｼｯｸUB" panose="020B0900000000000000" pitchFamily="50" charset="-128"/>
                  <a:ea typeface="HGP創英角ｺﾞｼｯｸUB" panose="020B0900000000000000" pitchFamily="50" charset="-128"/>
                </a:rPr>
                <a:t>たいさく</a:t>
              </a:r>
            </a:p>
          </p:txBody>
        </p:sp>
      </p:grpSp>
      <p:sp>
        <p:nvSpPr>
          <p:cNvPr id="4" name="テキスト ボックス 3">
            <a:extLst>
              <a:ext uri="{FF2B5EF4-FFF2-40B4-BE49-F238E27FC236}">
                <a16:creationId xmlns:a16="http://schemas.microsoft.com/office/drawing/2014/main" id="{C3316890-172C-41FB-DC77-D0601B4C368D}"/>
              </a:ext>
            </a:extLst>
          </p:cNvPr>
          <p:cNvSpPr txBox="1"/>
          <p:nvPr/>
        </p:nvSpPr>
        <p:spPr>
          <a:xfrm>
            <a:off x="3281040" y="4123097"/>
            <a:ext cx="2571538" cy="830997"/>
          </a:xfrm>
          <a:prstGeom prst="rect">
            <a:avLst/>
          </a:prstGeom>
          <a:noFill/>
        </p:spPr>
        <p:txBody>
          <a:bodyPr wrap="none" rtlCol="0">
            <a:spAutoFit/>
          </a:bodyPr>
          <a:lstStyle/>
          <a:p>
            <a:pPr algn="ctr"/>
            <a:r>
              <a:rPr kumimoji="1" lang="ja-JP" altLang="en-US" sz="4800" dirty="0">
                <a:solidFill>
                  <a:srgbClr val="548235"/>
                </a:solidFill>
                <a:latin typeface="HGP創英角ｺﾞｼｯｸUB" panose="020B0900000000000000" pitchFamily="50" charset="-128"/>
                <a:ea typeface="HGP創英角ｺﾞｼｯｸUB" panose="020B0900000000000000" pitchFamily="50" charset="-128"/>
              </a:rPr>
              <a:t>お　わ　</a:t>
            </a:r>
            <a:r>
              <a:rPr kumimoji="1" lang="ja-JP" altLang="en-US" sz="4800" dirty="0" err="1">
                <a:solidFill>
                  <a:srgbClr val="548235"/>
                </a:solidFill>
                <a:latin typeface="HGP創英角ｺﾞｼｯｸUB" panose="020B0900000000000000" pitchFamily="50" charset="-128"/>
                <a:ea typeface="HGP創英角ｺﾞｼｯｸUB" panose="020B0900000000000000" pitchFamily="50" charset="-128"/>
              </a:rPr>
              <a:t>り</a:t>
            </a:r>
            <a:endParaRPr kumimoji="1" lang="en-US" altLang="ja-JP" sz="4800" dirty="0">
              <a:solidFill>
                <a:srgbClr val="548235"/>
              </a:solidFill>
              <a:latin typeface="HGP創英角ｺﾞｼｯｸUB" panose="020B0900000000000000" pitchFamily="50" charset="-128"/>
              <a:ea typeface="HGP創英角ｺﾞｼｯｸUB" panose="020B0900000000000000" pitchFamily="50" charset="-128"/>
            </a:endParaRPr>
          </a:p>
        </p:txBody>
      </p:sp>
      <p:sp>
        <p:nvSpPr>
          <p:cNvPr id="5" name="テキスト ボックス 4">
            <a:extLst>
              <a:ext uri="{FF2B5EF4-FFF2-40B4-BE49-F238E27FC236}">
                <a16:creationId xmlns:a16="http://schemas.microsoft.com/office/drawing/2014/main" id="{AD15A309-AEA5-B44B-F36A-E59B000927FB}"/>
              </a:ext>
            </a:extLst>
          </p:cNvPr>
          <p:cNvSpPr txBox="1"/>
          <p:nvPr/>
        </p:nvSpPr>
        <p:spPr>
          <a:xfrm>
            <a:off x="4497085" y="1408941"/>
            <a:ext cx="1358025" cy="338554"/>
          </a:xfrm>
          <a:prstGeom prst="rect">
            <a:avLst/>
          </a:prstGeom>
          <a:noFill/>
        </p:spPr>
        <p:txBody>
          <a:bodyPr wrap="square" rtlCol="0">
            <a:spAutoFit/>
          </a:bodyPr>
          <a:lstStyle/>
          <a:p>
            <a:pPr algn="dist"/>
            <a:r>
              <a:rPr kumimoji="1" lang="ja-JP" altLang="en-US" sz="1600" dirty="0">
                <a:solidFill>
                  <a:srgbClr val="B52F25"/>
                </a:solidFill>
                <a:latin typeface="HGP創英角ｺﾞｼｯｸUB" panose="020B0900000000000000" pitchFamily="50" charset="-128"/>
                <a:ea typeface="HGP創英角ｺﾞｼｯｸUB" panose="020B0900000000000000" pitchFamily="50" charset="-128"/>
              </a:rPr>
              <a:t>しゅるい</a:t>
            </a:r>
          </a:p>
        </p:txBody>
      </p:sp>
    </p:spTree>
    <p:extLst>
      <p:ext uri="{BB962C8B-B14F-4D97-AF65-F5344CB8AC3E}">
        <p14:creationId xmlns:p14="http://schemas.microsoft.com/office/powerpoint/2010/main" val="12884070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60D0EC9-0FB5-2892-2134-82251EEB04BB}"/>
              </a:ext>
            </a:extLst>
          </p:cNvPr>
          <p:cNvPicPr>
            <a:picLocks noChangeAspect="1"/>
          </p:cNvPicPr>
          <p:nvPr/>
        </p:nvPicPr>
        <p:blipFill rotWithShape="1">
          <a:blip r:embed="rId2"/>
          <a:srcRect l="4916" t="4779" r="246" b="1675"/>
          <a:stretch/>
        </p:blipFill>
        <p:spPr>
          <a:xfrm>
            <a:off x="0" y="381000"/>
            <a:ext cx="9144000" cy="6096000"/>
          </a:xfrm>
          <a:prstGeom prst="rect">
            <a:avLst/>
          </a:prstGeom>
        </p:spPr>
      </p:pic>
      <p:sp>
        <p:nvSpPr>
          <p:cNvPr id="8" name="テキスト ボックス 7">
            <a:extLst>
              <a:ext uri="{FF2B5EF4-FFF2-40B4-BE49-F238E27FC236}">
                <a16:creationId xmlns:a16="http://schemas.microsoft.com/office/drawing/2014/main" id="{460CCED6-D604-15C6-3263-E0AA7E349B90}"/>
              </a:ext>
            </a:extLst>
          </p:cNvPr>
          <p:cNvSpPr txBox="1"/>
          <p:nvPr/>
        </p:nvSpPr>
        <p:spPr>
          <a:xfrm>
            <a:off x="6807956" y="517237"/>
            <a:ext cx="2091919" cy="492443"/>
          </a:xfrm>
          <a:prstGeom prst="rect">
            <a:avLst/>
          </a:prstGeom>
          <a:noFill/>
        </p:spPr>
        <p:txBody>
          <a:bodyPr wrap="none" lIns="0" tIns="0" rIns="0" bIns="0" rtlCol="0">
            <a:spAutoFit/>
          </a:bodyPr>
          <a:lstStyle/>
          <a:p>
            <a:pPr algn="r"/>
            <a:r>
              <a:rPr kumimoji="1" lang="ja-JP" altLang="en-US" b="1"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令和元年東日本台風</a:t>
            </a:r>
            <a:endParaRPr kumimoji="1" lang="en-US" altLang="ja-JP" b="1"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endParaRPr>
          </a:p>
          <a:p>
            <a:pPr algn="r"/>
            <a:r>
              <a:rPr kumimoji="1" lang="ja-JP" altLang="en-US" sz="14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a:t>
            </a:r>
            <a:r>
              <a:rPr kumimoji="1" lang="en-US" altLang="ja-JP" sz="14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2019</a:t>
            </a:r>
            <a:r>
              <a:rPr kumimoji="1" lang="ja-JP" altLang="en-US" sz="14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年</a:t>
            </a:r>
            <a:r>
              <a:rPr kumimoji="1" lang="en-US" altLang="ja-JP" sz="14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10</a:t>
            </a:r>
            <a:r>
              <a:rPr kumimoji="1" lang="ja-JP" altLang="en-US" sz="14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月</a:t>
            </a:r>
            <a:r>
              <a:rPr kumimoji="1" lang="en-US" altLang="ja-JP" sz="14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13</a:t>
            </a:r>
            <a:r>
              <a:rPr kumimoji="1" lang="ja-JP" altLang="en-US" sz="14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日撮影）</a:t>
            </a:r>
          </a:p>
        </p:txBody>
      </p:sp>
      <p:sp>
        <p:nvSpPr>
          <p:cNvPr id="14" name="正方形/長方形 13">
            <a:extLst>
              <a:ext uri="{FF2B5EF4-FFF2-40B4-BE49-F238E27FC236}">
                <a16:creationId xmlns:a16="http://schemas.microsoft.com/office/drawing/2014/main" id="{68ABA25F-3087-D9BC-0A3C-B2E91144BC96}"/>
              </a:ext>
            </a:extLst>
          </p:cNvPr>
          <p:cNvSpPr/>
          <p:nvPr/>
        </p:nvSpPr>
        <p:spPr>
          <a:xfrm>
            <a:off x="198319" y="6457890"/>
            <a:ext cx="2185214" cy="400110"/>
          </a:xfrm>
          <a:prstGeom prst="rect">
            <a:avLst/>
          </a:prstGeom>
        </p:spPr>
        <p:txBody>
          <a:bodyPr wrap="none">
            <a:spAutoFit/>
          </a:bodyPr>
          <a:lstStyle/>
          <a:p>
            <a:r>
              <a:rPr lang="ja-JP" altLang="en-US" sz="2000" dirty="0">
                <a:effectLst>
                  <a:glow rad="127000">
                    <a:schemeClr val="bg1"/>
                  </a:glow>
                </a:effectLst>
                <a:latin typeface="HGP創英角ｺﾞｼｯｸUB" panose="020B0900000000000000" pitchFamily="50" charset="-128"/>
                <a:ea typeface="HGP創英角ｺﾞｼｯｸUB" panose="020B0900000000000000" pitchFamily="50" charset="-128"/>
              </a:rPr>
              <a:t>群馬</a:t>
            </a:r>
            <a:r>
              <a:rPr lang="ja-JP" altLang="en-US" sz="1600" dirty="0">
                <a:effectLst>
                  <a:glow rad="127000">
                    <a:schemeClr val="bg1"/>
                  </a:glow>
                </a:effectLst>
                <a:latin typeface="HGP創英角ｺﾞｼｯｸUB" panose="020B0900000000000000" pitchFamily="50" charset="-128"/>
                <a:ea typeface="HGP創英角ｺﾞｼｯｸUB" panose="020B0900000000000000" pitchFamily="50" charset="-128"/>
              </a:rPr>
              <a:t>県</a:t>
            </a:r>
            <a:r>
              <a:rPr lang="ja-JP" altLang="en-US" sz="2000" dirty="0">
                <a:effectLst>
                  <a:glow rad="127000">
                    <a:schemeClr val="bg1"/>
                  </a:glow>
                </a:effectLst>
                <a:latin typeface="HGP創英角ｺﾞｼｯｸUB" panose="020B0900000000000000" pitchFamily="50" charset="-128"/>
                <a:ea typeface="HGP創英角ｺﾞｼｯｸUB" panose="020B0900000000000000" pitchFamily="50" charset="-128"/>
              </a:rPr>
              <a:t> 富岡</a:t>
            </a:r>
            <a:r>
              <a:rPr lang="ja-JP" altLang="en-US" sz="1600" dirty="0">
                <a:effectLst>
                  <a:glow rad="127000">
                    <a:schemeClr val="bg1"/>
                  </a:glow>
                </a:effectLst>
                <a:latin typeface="HGP創英角ｺﾞｼｯｸUB" panose="020B0900000000000000" pitchFamily="50" charset="-128"/>
                <a:ea typeface="HGP創英角ｺﾞｼｯｸUB" panose="020B0900000000000000" pitchFamily="50" charset="-128"/>
              </a:rPr>
              <a:t>市 内匠</a:t>
            </a:r>
          </a:p>
        </p:txBody>
      </p:sp>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t>6</a:t>
            </a:fld>
            <a:endParaRPr kumimoji="1" lang="ja-JP" altLang="en-US"/>
          </a:p>
        </p:txBody>
      </p:sp>
      <p:grpSp>
        <p:nvGrpSpPr>
          <p:cNvPr id="9" name="グループ化 8"/>
          <p:cNvGrpSpPr/>
          <p:nvPr/>
        </p:nvGrpSpPr>
        <p:grpSpPr>
          <a:xfrm>
            <a:off x="172117" y="192178"/>
            <a:ext cx="2674800" cy="921600"/>
            <a:chOff x="4574481" y="2528978"/>
            <a:chExt cx="2674800" cy="921600"/>
          </a:xfrm>
        </p:grpSpPr>
        <p:grpSp>
          <p:nvGrpSpPr>
            <p:cNvPr id="10" name="グループ化 9"/>
            <p:cNvGrpSpPr/>
            <p:nvPr/>
          </p:nvGrpSpPr>
          <p:grpSpPr>
            <a:xfrm>
              <a:off x="4574481" y="2528978"/>
              <a:ext cx="2674800" cy="921600"/>
              <a:chOff x="5973269" y="4560971"/>
              <a:chExt cx="2674800" cy="921600"/>
            </a:xfrm>
          </p:grpSpPr>
          <p:sp>
            <p:nvSpPr>
              <p:cNvPr id="12" name="角丸四角形 11"/>
              <p:cNvSpPr/>
              <p:nvPr/>
            </p:nvSpPr>
            <p:spPr>
              <a:xfrm>
                <a:off x="5973269" y="4560971"/>
                <a:ext cx="2674800" cy="921600"/>
              </a:xfrm>
              <a:prstGeom prst="roundRect">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6073876" y="4667828"/>
                <a:ext cx="2492990" cy="784830"/>
              </a:xfrm>
              <a:prstGeom prst="rect">
                <a:avLst/>
              </a:prstGeom>
              <a:noFill/>
            </p:spPr>
            <p:txBody>
              <a:bodyPr wrap="none" rtlCol="0">
                <a:spAutoFit/>
              </a:bodyPr>
              <a:lstStyle/>
              <a:p>
                <a:r>
                  <a:rPr kumimoji="1" lang="ja-JP" altLang="en-US" sz="4500" dirty="0">
                    <a:solidFill>
                      <a:schemeClr val="bg1"/>
                    </a:solidFill>
                    <a:latin typeface="HGP創英角ｺﾞｼｯｸUB" panose="020B0900000000000000" pitchFamily="50" charset="-128"/>
                    <a:ea typeface="HGP創英角ｺﾞｼｯｸUB" panose="020B0900000000000000" pitchFamily="50" charset="-128"/>
                  </a:rPr>
                  <a:t>土砂災害</a:t>
                </a:r>
              </a:p>
            </p:txBody>
          </p:sp>
        </p:grpSp>
        <p:sp>
          <p:nvSpPr>
            <p:cNvPr id="11" name="テキスト ボックス 10"/>
            <p:cNvSpPr txBox="1"/>
            <p:nvPr/>
          </p:nvSpPr>
          <p:spPr>
            <a:xfrm>
              <a:off x="4977551" y="2532952"/>
              <a:ext cx="2007448" cy="215444"/>
            </a:xfrm>
            <a:prstGeom prst="rect">
              <a:avLst/>
            </a:prstGeom>
            <a:noFill/>
          </p:spPr>
          <p:txBody>
            <a:bodyPr wrap="square" lIns="0" tIns="0" rIns="0" bIns="0" rtlCol="0" anchor="ctr" anchorCtr="0">
              <a:spAutoFit/>
            </a:bodyPr>
            <a:lstStyle/>
            <a:p>
              <a:pPr algn="dist"/>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rPr>
                <a:t>ど</a:t>
              </a:r>
              <a:r>
                <a:rPr kumimoji="1" lang="ja-JP" altLang="en-US" sz="200" dirty="0">
                  <a:solidFill>
                    <a:schemeClr val="bg1"/>
                  </a:solidFill>
                  <a:latin typeface="HGP創英角ｺﾞｼｯｸUB" panose="020B0900000000000000" pitchFamily="50" charset="-128"/>
                  <a:ea typeface="HGP創英角ｺﾞｼｯｸUB" panose="020B0900000000000000" pitchFamily="50" charset="-128"/>
                </a:rPr>
                <a:t>　</a:t>
              </a:r>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rPr>
                <a:t>しゃさいがい</a:t>
              </a:r>
            </a:p>
          </p:txBody>
        </p:sp>
      </p:grpSp>
      <p:sp>
        <p:nvSpPr>
          <p:cNvPr id="15" name="テキスト ボックス 14">
            <a:extLst>
              <a:ext uri="{FF2B5EF4-FFF2-40B4-BE49-F238E27FC236}">
                <a16:creationId xmlns:a16="http://schemas.microsoft.com/office/drawing/2014/main" id="{4F40D572-D290-0BD9-164F-97897F47D62E}"/>
              </a:ext>
            </a:extLst>
          </p:cNvPr>
          <p:cNvSpPr txBox="1"/>
          <p:nvPr/>
        </p:nvSpPr>
        <p:spPr>
          <a:xfrm>
            <a:off x="3001176" y="110675"/>
            <a:ext cx="5738628" cy="276999"/>
          </a:xfrm>
          <a:prstGeom prst="rect">
            <a:avLst/>
          </a:prstGeom>
          <a:noFill/>
        </p:spPr>
        <p:txBody>
          <a:bodyPr wrap="square" rtlCol="0">
            <a:spAutoFit/>
          </a:bodyPr>
          <a:lstStyle/>
          <a:p>
            <a:pPr marL="180000" indent="-144000"/>
            <a:r>
              <a:rPr kumimoji="1" lang="ja-JP" altLang="en-US" sz="1200" dirty="0">
                <a:solidFill>
                  <a:srgbClr val="FF0000"/>
                </a:solidFill>
                <a:latin typeface="小塚明朝 Pr6N R" panose="02020400000000000000" pitchFamily="18" charset="-128"/>
                <a:ea typeface="小塚明朝 Pr6N R" panose="02020400000000000000" pitchFamily="18" charset="-128"/>
              </a:rPr>
              <a:t>↓◆写真は地域の写真への差替えや枚数を増やすなど適宜編集してください。</a:t>
            </a:r>
          </a:p>
        </p:txBody>
      </p:sp>
      <p:sp>
        <p:nvSpPr>
          <p:cNvPr id="16" name="正方形/長方形 15">
            <a:extLst>
              <a:ext uri="{FF2B5EF4-FFF2-40B4-BE49-F238E27FC236}">
                <a16:creationId xmlns:a16="http://schemas.microsoft.com/office/drawing/2014/main" id="{D53DDC1A-BBEB-A07A-BF31-969264AA6533}"/>
              </a:ext>
            </a:extLst>
          </p:cNvPr>
          <p:cNvSpPr/>
          <p:nvPr/>
        </p:nvSpPr>
        <p:spPr>
          <a:xfrm>
            <a:off x="7910169" y="6612362"/>
            <a:ext cx="800219" cy="215444"/>
          </a:xfrm>
          <a:prstGeom prst="rect">
            <a:avLst/>
          </a:prstGeom>
        </p:spPr>
        <p:txBody>
          <a:bodyPr wrap="none">
            <a:spAutoFit/>
          </a:bodyPr>
          <a:lstStyle/>
          <a:p>
            <a:pPr algn="r"/>
            <a:r>
              <a:rPr lang="ja-JP" altLang="en-US" sz="800" dirty="0">
                <a:latin typeface="MS PGothic" panose="020B0600070205080204" pitchFamily="50" charset="-128"/>
                <a:ea typeface="MS PGothic" panose="020B0600070205080204" pitchFamily="50" charset="-128"/>
              </a:rPr>
              <a:t>写真｜群馬県</a:t>
            </a:r>
            <a:endParaRPr lang="en-US" altLang="ja-JP" sz="800" dirty="0">
              <a:latin typeface="MS PGothic" panose="020B0600070205080204" pitchFamily="50" charset="-128"/>
              <a:ea typeface="MS PGothic" panose="020B0600070205080204" pitchFamily="50" charset="-128"/>
            </a:endParaRPr>
          </a:p>
        </p:txBody>
      </p:sp>
      <p:sp>
        <p:nvSpPr>
          <p:cNvPr id="3" name="テキスト ボックス 2">
            <a:extLst>
              <a:ext uri="{FF2B5EF4-FFF2-40B4-BE49-F238E27FC236}">
                <a16:creationId xmlns:a16="http://schemas.microsoft.com/office/drawing/2014/main" id="{4385E4F3-D087-8C5F-914C-AD29FA8062E3}"/>
              </a:ext>
            </a:extLst>
          </p:cNvPr>
          <p:cNvSpPr txBox="1"/>
          <p:nvPr/>
        </p:nvSpPr>
        <p:spPr>
          <a:xfrm>
            <a:off x="1851265" y="6433205"/>
            <a:ext cx="432000" cy="200055"/>
          </a:xfrm>
          <a:prstGeom prst="rect">
            <a:avLst/>
          </a:prstGeom>
          <a:noFill/>
        </p:spPr>
        <p:txBody>
          <a:bodyPr wrap="square" rtlCol="0">
            <a:spAutoFit/>
          </a:bodyPr>
          <a:lstStyle/>
          <a:p>
            <a:pPr algn="ctr"/>
            <a:r>
              <a:rPr kumimoji="1" lang="ja-JP" altLang="en-US" sz="700" dirty="0">
                <a:effectLst>
                  <a:glow rad="63500">
                    <a:schemeClr val="bg1"/>
                  </a:glow>
                </a:effectLst>
                <a:latin typeface="HGP創英角ｺﾞｼｯｸUB" panose="020B0900000000000000" pitchFamily="50" charset="-128"/>
                <a:ea typeface="HGP創英角ｺﾞｼｯｸUB" panose="020B0900000000000000" pitchFamily="50" charset="-128"/>
              </a:rPr>
              <a:t>たくみ</a:t>
            </a:r>
          </a:p>
        </p:txBody>
      </p:sp>
      <p:sp>
        <p:nvSpPr>
          <p:cNvPr id="4" name="テキスト ボックス 3">
            <a:extLst>
              <a:ext uri="{FF2B5EF4-FFF2-40B4-BE49-F238E27FC236}">
                <a16:creationId xmlns:a16="http://schemas.microsoft.com/office/drawing/2014/main" id="{E8CE6DA2-0256-4D74-5EE3-381971B9F755}"/>
              </a:ext>
            </a:extLst>
          </p:cNvPr>
          <p:cNvSpPr txBox="1"/>
          <p:nvPr/>
        </p:nvSpPr>
        <p:spPr>
          <a:xfrm>
            <a:off x="1019806" y="6394702"/>
            <a:ext cx="648000" cy="215444"/>
          </a:xfrm>
          <a:prstGeom prst="rect">
            <a:avLst/>
          </a:prstGeom>
          <a:noFill/>
        </p:spPr>
        <p:txBody>
          <a:bodyPr wrap="square" rtlCol="0">
            <a:spAutoFit/>
          </a:bodyPr>
          <a:lstStyle/>
          <a:p>
            <a:pPr algn="ctr"/>
            <a:r>
              <a:rPr kumimoji="1" lang="ja-JP" altLang="en-US" sz="800" dirty="0">
                <a:effectLst>
                  <a:glow rad="63500">
                    <a:schemeClr val="bg1"/>
                  </a:glow>
                </a:effectLst>
                <a:latin typeface="HGP創英角ｺﾞｼｯｸUB" panose="020B0900000000000000" pitchFamily="50" charset="-128"/>
                <a:ea typeface="HGP創英角ｺﾞｼｯｸUB" panose="020B0900000000000000" pitchFamily="50" charset="-128"/>
              </a:rPr>
              <a:t>とみ　おか</a:t>
            </a:r>
          </a:p>
        </p:txBody>
      </p:sp>
      <p:sp>
        <p:nvSpPr>
          <p:cNvPr id="6" name="テキスト ボックス 5">
            <a:extLst>
              <a:ext uri="{FF2B5EF4-FFF2-40B4-BE49-F238E27FC236}">
                <a16:creationId xmlns:a16="http://schemas.microsoft.com/office/drawing/2014/main" id="{6CCF4CCF-AAE9-B967-310C-5C75AAE7D7C2}"/>
              </a:ext>
            </a:extLst>
          </p:cNvPr>
          <p:cNvSpPr txBox="1"/>
          <p:nvPr/>
        </p:nvSpPr>
        <p:spPr>
          <a:xfrm>
            <a:off x="214923" y="6394702"/>
            <a:ext cx="612000" cy="215444"/>
          </a:xfrm>
          <a:prstGeom prst="rect">
            <a:avLst/>
          </a:prstGeom>
          <a:noFill/>
        </p:spPr>
        <p:txBody>
          <a:bodyPr wrap="square" rtlCol="0">
            <a:spAutoFit/>
          </a:bodyPr>
          <a:lstStyle/>
          <a:p>
            <a:pPr algn="ctr"/>
            <a:r>
              <a:rPr kumimoji="1" lang="ja-JP" altLang="en-US" sz="800" dirty="0">
                <a:effectLst>
                  <a:glow rad="63500">
                    <a:schemeClr val="bg1"/>
                  </a:glow>
                </a:effectLst>
                <a:latin typeface="HGP創英角ｺﾞｼｯｸUB" panose="020B0900000000000000" pitchFamily="50" charset="-128"/>
                <a:ea typeface="HGP創英角ｺﾞｼｯｸUB" panose="020B0900000000000000" pitchFamily="50" charset="-128"/>
              </a:rPr>
              <a:t>ぐん　　ま</a:t>
            </a:r>
          </a:p>
        </p:txBody>
      </p:sp>
    </p:spTree>
    <p:extLst>
      <p:ext uri="{BB962C8B-B14F-4D97-AF65-F5344CB8AC3E}">
        <p14:creationId xmlns:p14="http://schemas.microsoft.com/office/powerpoint/2010/main" val="36381837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rotWithShape="1">
          <a:blip r:embed="rId2">
            <a:clrChange>
              <a:clrFrom>
                <a:srgbClr val="ECEBE9"/>
              </a:clrFrom>
              <a:clrTo>
                <a:srgbClr val="ECEBE9">
                  <a:alpha val="0"/>
                </a:srgbClr>
              </a:clrTo>
            </a:clrChange>
            <a:extLst>
              <a:ext uri="{28A0092B-C50C-407E-A947-70E740481C1C}">
                <a14:useLocalDpi xmlns:a14="http://schemas.microsoft.com/office/drawing/2010/main" val="0"/>
              </a:ext>
            </a:extLst>
          </a:blip>
          <a:srcRect/>
          <a:stretch/>
        </p:blipFill>
        <p:spPr>
          <a:xfrm>
            <a:off x="190500" y="1352550"/>
            <a:ext cx="8763000" cy="3562350"/>
          </a:xfrm>
          <a:prstGeom prst="rect">
            <a:avLst/>
          </a:prstGeom>
        </p:spPr>
      </p:pic>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t>7</a:t>
            </a:fld>
            <a:endParaRPr kumimoji="1" lang="ja-JP" altLang="en-US"/>
          </a:p>
        </p:txBody>
      </p:sp>
      <p:sp>
        <p:nvSpPr>
          <p:cNvPr id="4" name="テキスト ボックス 3"/>
          <p:cNvSpPr txBox="1"/>
          <p:nvPr/>
        </p:nvSpPr>
        <p:spPr>
          <a:xfrm>
            <a:off x="389468" y="1926533"/>
            <a:ext cx="8368020" cy="2015936"/>
          </a:xfrm>
          <a:prstGeom prst="rect">
            <a:avLst/>
          </a:prstGeom>
          <a:noFill/>
        </p:spPr>
        <p:txBody>
          <a:bodyPr wrap="square" rtlCol="0">
            <a:spAutoFit/>
          </a:bodyPr>
          <a:lstStyle/>
          <a:p>
            <a:pPr algn="ctr">
              <a:lnSpc>
                <a:spcPts val="7500"/>
              </a:lnSpc>
            </a:pPr>
            <a:r>
              <a:rPr kumimoji="1" lang="ja-JP" altLang="en-US" sz="5000" dirty="0">
                <a:solidFill>
                  <a:schemeClr val="bg1"/>
                </a:solidFill>
                <a:latin typeface="HGP創英角ｺﾞｼｯｸUB" panose="020B0900000000000000" pitchFamily="50" charset="-128"/>
                <a:ea typeface="HGP創英角ｺﾞｼｯｸUB" panose="020B0900000000000000" pitchFamily="50" charset="-128"/>
              </a:rPr>
              <a:t>土砂災害の</a:t>
            </a:r>
            <a:endParaRPr kumimoji="1" lang="en-US" altLang="ja-JP" sz="5000" dirty="0">
              <a:solidFill>
                <a:schemeClr val="bg1"/>
              </a:solidFill>
              <a:latin typeface="HGP創英角ｺﾞｼｯｸUB" panose="020B0900000000000000" pitchFamily="50" charset="-128"/>
              <a:ea typeface="HGP創英角ｺﾞｼｯｸUB" panose="020B0900000000000000" pitchFamily="50" charset="-128"/>
            </a:endParaRPr>
          </a:p>
          <a:p>
            <a:pPr algn="ctr">
              <a:lnSpc>
                <a:spcPts val="7500"/>
              </a:lnSpc>
            </a:pPr>
            <a:r>
              <a:rPr kumimoji="1" lang="ja-JP" altLang="en-US" sz="6500" dirty="0">
                <a:solidFill>
                  <a:srgbClr val="FFC000"/>
                </a:solidFill>
                <a:latin typeface="HGP創英角ｺﾞｼｯｸUB" panose="020B0900000000000000" pitchFamily="50" charset="-128"/>
                <a:ea typeface="HGP創英角ｺﾞｼｯｸUB" panose="020B0900000000000000" pitchFamily="50" charset="-128"/>
              </a:rPr>
              <a:t>種類</a:t>
            </a:r>
            <a:r>
              <a:rPr kumimoji="1" lang="ja-JP" altLang="en-US" sz="5000" dirty="0">
                <a:solidFill>
                  <a:schemeClr val="bg1"/>
                </a:solidFill>
                <a:latin typeface="HGP創英角ｺﾞｼｯｸUB" panose="020B0900000000000000" pitchFamily="50" charset="-128"/>
                <a:ea typeface="HGP創英角ｺﾞｼｯｸUB" panose="020B0900000000000000" pitchFamily="50" charset="-128"/>
              </a:rPr>
              <a:t>と</a:t>
            </a:r>
            <a:r>
              <a:rPr kumimoji="1" lang="ja-JP" altLang="en-US" sz="6500" dirty="0">
                <a:solidFill>
                  <a:srgbClr val="FFC000"/>
                </a:solidFill>
                <a:latin typeface="HGP創英角ｺﾞｼｯｸUB" panose="020B0900000000000000" pitchFamily="50" charset="-128"/>
                <a:ea typeface="HGP創英角ｺﾞｼｯｸUB" panose="020B0900000000000000" pitchFamily="50" charset="-128"/>
              </a:rPr>
              <a:t>対策</a:t>
            </a:r>
          </a:p>
        </p:txBody>
      </p:sp>
      <p:sp>
        <p:nvSpPr>
          <p:cNvPr id="5" name="テキスト ボックス 4"/>
          <p:cNvSpPr txBox="1"/>
          <p:nvPr/>
        </p:nvSpPr>
        <p:spPr>
          <a:xfrm>
            <a:off x="4839439" y="4039453"/>
            <a:ext cx="4120039" cy="553998"/>
          </a:xfrm>
          <a:prstGeom prst="rect">
            <a:avLst/>
          </a:prstGeom>
          <a:noFill/>
        </p:spPr>
        <p:txBody>
          <a:bodyPr wrap="none" rtlCol="0">
            <a:spAutoFit/>
          </a:bodyPr>
          <a:lstStyle/>
          <a:p>
            <a:r>
              <a:rPr kumimoji="1" lang="ja-JP" altLang="en-US" sz="3000" dirty="0">
                <a:solidFill>
                  <a:schemeClr val="bg1"/>
                </a:solidFill>
                <a:latin typeface="HGP創英角ｺﾞｼｯｸUB" panose="020B0900000000000000" pitchFamily="50" charset="-128"/>
                <a:ea typeface="HGP創英角ｺﾞｼｯｸUB" panose="020B0900000000000000" pitchFamily="50" charset="-128"/>
              </a:rPr>
              <a:t>について学習しましょう。</a:t>
            </a:r>
          </a:p>
        </p:txBody>
      </p:sp>
      <p:sp>
        <p:nvSpPr>
          <p:cNvPr id="7" name="テキスト ボックス 6"/>
          <p:cNvSpPr txBox="1"/>
          <p:nvPr/>
        </p:nvSpPr>
        <p:spPr>
          <a:xfrm>
            <a:off x="441789" y="1320828"/>
            <a:ext cx="1309974" cy="553998"/>
          </a:xfrm>
          <a:prstGeom prst="rect">
            <a:avLst/>
          </a:prstGeom>
          <a:noFill/>
        </p:spPr>
        <p:txBody>
          <a:bodyPr wrap="none" rtlCol="0">
            <a:spAutoFit/>
          </a:bodyPr>
          <a:lstStyle/>
          <a:p>
            <a:r>
              <a:rPr kumimoji="1" lang="ja-JP" altLang="en-US" sz="3000" dirty="0">
                <a:solidFill>
                  <a:schemeClr val="bg1"/>
                </a:solidFill>
                <a:latin typeface="HGP創英角ｺﾞｼｯｸUB" panose="020B0900000000000000" pitchFamily="50" charset="-128"/>
                <a:ea typeface="HGP創英角ｺﾞｼｯｸUB" panose="020B0900000000000000" pitchFamily="50" charset="-128"/>
              </a:rPr>
              <a:t>今日は</a:t>
            </a:r>
          </a:p>
        </p:txBody>
      </p:sp>
      <p:sp>
        <p:nvSpPr>
          <p:cNvPr id="10" name="テキスト ボックス 9"/>
          <p:cNvSpPr txBox="1"/>
          <p:nvPr/>
        </p:nvSpPr>
        <p:spPr>
          <a:xfrm>
            <a:off x="4912646" y="2814112"/>
            <a:ext cx="1495529" cy="246221"/>
          </a:xfrm>
          <a:prstGeom prst="rect">
            <a:avLst/>
          </a:prstGeom>
          <a:noFill/>
        </p:spPr>
        <p:txBody>
          <a:bodyPr wrap="square" lIns="0" tIns="0" rIns="0" bIns="0" rtlCol="0" anchor="ctr" anchorCtr="0">
            <a:spAutoFit/>
          </a:bodyPr>
          <a:lstStyle/>
          <a:p>
            <a:pPr algn="dist"/>
            <a:r>
              <a:rPr kumimoji="1" lang="ja-JP" altLang="en-US" sz="1600" dirty="0">
                <a:solidFill>
                  <a:srgbClr val="FFC000"/>
                </a:solidFill>
                <a:latin typeface="HGP創英角ｺﾞｼｯｸUB" panose="020B0900000000000000" pitchFamily="50" charset="-128"/>
                <a:ea typeface="HGP創英角ｺﾞｼｯｸUB" panose="020B0900000000000000" pitchFamily="50" charset="-128"/>
              </a:rPr>
              <a:t>たいさく</a:t>
            </a:r>
          </a:p>
        </p:txBody>
      </p:sp>
      <p:sp>
        <p:nvSpPr>
          <p:cNvPr id="9" name="テキスト ボックス 8"/>
          <p:cNvSpPr txBox="1"/>
          <p:nvPr/>
        </p:nvSpPr>
        <p:spPr>
          <a:xfrm>
            <a:off x="3229897" y="1878803"/>
            <a:ext cx="2278626" cy="246221"/>
          </a:xfrm>
          <a:prstGeom prst="rect">
            <a:avLst/>
          </a:prstGeom>
          <a:noFill/>
        </p:spPr>
        <p:txBody>
          <a:bodyPr wrap="square" lIns="0" tIns="0" rIns="0" bIns="0" rtlCol="0" anchor="ctr" anchorCtr="0">
            <a:spAutoFit/>
          </a:bodyPr>
          <a:lstStyle/>
          <a:p>
            <a:pPr algn="dist"/>
            <a:r>
              <a:rPr kumimoji="1" lang="ja-JP" altLang="en-US" sz="1600" dirty="0">
                <a:solidFill>
                  <a:schemeClr val="bg1"/>
                </a:solidFill>
                <a:latin typeface="HGP創英角ｺﾞｼｯｸUB" panose="020B0900000000000000" pitchFamily="50" charset="-128"/>
                <a:ea typeface="HGP創英角ｺﾞｼｯｸUB" panose="020B0900000000000000" pitchFamily="50" charset="-128"/>
              </a:rPr>
              <a:t>ど</a:t>
            </a:r>
            <a:r>
              <a:rPr kumimoji="1" lang="ja-JP" altLang="en-US" sz="400" dirty="0">
                <a:solidFill>
                  <a:schemeClr val="bg1"/>
                </a:solidFill>
                <a:latin typeface="HGP創英角ｺﾞｼｯｸUB" panose="020B0900000000000000" pitchFamily="50" charset="-128"/>
                <a:ea typeface="HGP創英角ｺﾞｼｯｸUB" panose="020B0900000000000000" pitchFamily="50" charset="-128"/>
              </a:rPr>
              <a:t>　</a:t>
            </a:r>
            <a:r>
              <a:rPr kumimoji="1" lang="ja-JP" altLang="en-US" sz="1600" dirty="0">
                <a:solidFill>
                  <a:schemeClr val="bg1"/>
                </a:solidFill>
                <a:latin typeface="HGP創英角ｺﾞｼｯｸUB" panose="020B0900000000000000" pitchFamily="50" charset="-128"/>
                <a:ea typeface="HGP創英角ｺﾞｼｯｸUB" panose="020B0900000000000000" pitchFamily="50" charset="-128"/>
              </a:rPr>
              <a:t>しゃさいがい</a:t>
            </a:r>
          </a:p>
        </p:txBody>
      </p:sp>
      <p:sp>
        <p:nvSpPr>
          <p:cNvPr id="3" name="テキスト ボックス 2">
            <a:extLst>
              <a:ext uri="{FF2B5EF4-FFF2-40B4-BE49-F238E27FC236}">
                <a16:creationId xmlns:a16="http://schemas.microsoft.com/office/drawing/2014/main" id="{714A375A-DE0C-D513-E069-5041E451AF8F}"/>
              </a:ext>
            </a:extLst>
          </p:cNvPr>
          <p:cNvSpPr txBox="1"/>
          <p:nvPr/>
        </p:nvSpPr>
        <p:spPr>
          <a:xfrm>
            <a:off x="2734968" y="2814112"/>
            <a:ext cx="1495529" cy="246221"/>
          </a:xfrm>
          <a:prstGeom prst="rect">
            <a:avLst/>
          </a:prstGeom>
          <a:noFill/>
        </p:spPr>
        <p:txBody>
          <a:bodyPr wrap="square" lIns="0" tIns="0" rIns="0" bIns="0" rtlCol="0" anchor="ctr" anchorCtr="0">
            <a:spAutoFit/>
          </a:bodyPr>
          <a:lstStyle/>
          <a:p>
            <a:pPr algn="dist"/>
            <a:r>
              <a:rPr kumimoji="1" lang="ja-JP" altLang="en-US" sz="1600" dirty="0">
                <a:solidFill>
                  <a:srgbClr val="FFC000"/>
                </a:solidFill>
                <a:latin typeface="HGP創英角ｺﾞｼｯｸUB" panose="020B0900000000000000" pitchFamily="50" charset="-128"/>
                <a:ea typeface="HGP創英角ｺﾞｼｯｸUB" panose="020B0900000000000000" pitchFamily="50" charset="-128"/>
              </a:rPr>
              <a:t>しゅるい</a:t>
            </a:r>
          </a:p>
        </p:txBody>
      </p:sp>
    </p:spTree>
    <p:extLst>
      <p:ext uri="{BB962C8B-B14F-4D97-AF65-F5344CB8AC3E}">
        <p14:creationId xmlns:p14="http://schemas.microsoft.com/office/powerpoint/2010/main" val="9963912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グループ化 8"/>
          <p:cNvGrpSpPr/>
          <p:nvPr/>
        </p:nvGrpSpPr>
        <p:grpSpPr>
          <a:xfrm>
            <a:off x="222032" y="2240721"/>
            <a:ext cx="2674800" cy="921600"/>
            <a:chOff x="4574481" y="2528978"/>
            <a:chExt cx="2674800" cy="921600"/>
          </a:xfrm>
        </p:grpSpPr>
        <p:grpSp>
          <p:nvGrpSpPr>
            <p:cNvPr id="10" name="グループ化 9"/>
            <p:cNvGrpSpPr/>
            <p:nvPr/>
          </p:nvGrpSpPr>
          <p:grpSpPr>
            <a:xfrm>
              <a:off x="4574481" y="2528978"/>
              <a:ext cx="2674800" cy="921600"/>
              <a:chOff x="5973269" y="4560971"/>
              <a:chExt cx="2674800" cy="921600"/>
            </a:xfrm>
          </p:grpSpPr>
          <p:sp>
            <p:nvSpPr>
              <p:cNvPr id="12" name="角丸四角形 11"/>
              <p:cNvSpPr/>
              <p:nvPr/>
            </p:nvSpPr>
            <p:spPr>
              <a:xfrm>
                <a:off x="5973269" y="4560971"/>
                <a:ext cx="2674800" cy="921600"/>
              </a:xfrm>
              <a:prstGeom prst="roundRect">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6073876" y="4667828"/>
                <a:ext cx="2492990" cy="784830"/>
              </a:xfrm>
              <a:prstGeom prst="rect">
                <a:avLst/>
              </a:prstGeom>
              <a:noFill/>
            </p:spPr>
            <p:txBody>
              <a:bodyPr wrap="none" rtlCol="0">
                <a:spAutoFit/>
              </a:bodyPr>
              <a:lstStyle/>
              <a:p>
                <a:r>
                  <a:rPr kumimoji="1" lang="ja-JP" altLang="en-US" sz="4500" dirty="0">
                    <a:solidFill>
                      <a:schemeClr val="bg1"/>
                    </a:solidFill>
                    <a:latin typeface="HGP創英角ｺﾞｼｯｸUB" panose="020B0900000000000000" pitchFamily="50" charset="-128"/>
                    <a:ea typeface="HGP創英角ｺﾞｼｯｸUB" panose="020B0900000000000000" pitchFamily="50" charset="-128"/>
                  </a:rPr>
                  <a:t>土砂災害</a:t>
                </a:r>
              </a:p>
            </p:txBody>
          </p:sp>
        </p:grpSp>
        <p:sp>
          <p:nvSpPr>
            <p:cNvPr id="11" name="テキスト ボックス 10"/>
            <p:cNvSpPr txBox="1"/>
            <p:nvPr/>
          </p:nvSpPr>
          <p:spPr>
            <a:xfrm>
              <a:off x="4977511" y="2532952"/>
              <a:ext cx="2027905" cy="215444"/>
            </a:xfrm>
            <a:prstGeom prst="rect">
              <a:avLst/>
            </a:prstGeom>
            <a:noFill/>
          </p:spPr>
          <p:txBody>
            <a:bodyPr wrap="square" lIns="0" tIns="0" rIns="0" bIns="0" rtlCol="0" anchor="ctr" anchorCtr="0">
              <a:spAutoFit/>
            </a:bodyPr>
            <a:lstStyle/>
            <a:p>
              <a:pPr algn="dist"/>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rPr>
                <a:t>ど</a:t>
              </a:r>
              <a:r>
                <a:rPr kumimoji="1" lang="ja-JP" altLang="en-US" sz="300" dirty="0">
                  <a:solidFill>
                    <a:schemeClr val="bg1"/>
                  </a:solidFill>
                  <a:latin typeface="HGP創英角ｺﾞｼｯｸUB" panose="020B0900000000000000" pitchFamily="50" charset="-128"/>
                  <a:ea typeface="HGP創英角ｺﾞｼｯｸUB" panose="020B0900000000000000" pitchFamily="50" charset="-128"/>
                </a:rPr>
                <a:t>　</a:t>
              </a:r>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rPr>
                <a:t>しゃさいがい</a:t>
              </a:r>
            </a:p>
          </p:txBody>
        </p:sp>
      </p:grpSp>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t>8</a:t>
            </a:fld>
            <a:endParaRPr kumimoji="1" lang="ja-JP" altLang="en-US"/>
          </a:p>
        </p:txBody>
      </p:sp>
      <p:sp>
        <p:nvSpPr>
          <p:cNvPr id="8" name="テキスト ボックス 7"/>
          <p:cNvSpPr txBox="1"/>
          <p:nvPr/>
        </p:nvSpPr>
        <p:spPr>
          <a:xfrm>
            <a:off x="2904590" y="2308352"/>
            <a:ext cx="6542176" cy="830997"/>
          </a:xfrm>
          <a:prstGeom prst="rect">
            <a:avLst/>
          </a:prstGeom>
          <a:noFill/>
        </p:spPr>
        <p:txBody>
          <a:bodyPr wrap="none" rtlCol="0">
            <a:spAutoFit/>
          </a:bodyPr>
          <a:lstStyle/>
          <a:p>
            <a:r>
              <a:rPr kumimoji="1" lang="ja-JP" altLang="en-US" sz="4800" dirty="0">
                <a:latin typeface="HGP創英角ｺﾞｼｯｸUB" panose="020B0900000000000000" pitchFamily="50" charset="-128"/>
                <a:ea typeface="HGP創英角ｺﾞｼｯｸUB" panose="020B0900000000000000" pitchFamily="50" charset="-128"/>
              </a:rPr>
              <a:t>の種類について学ぼう！</a:t>
            </a:r>
          </a:p>
        </p:txBody>
      </p:sp>
      <p:pic>
        <p:nvPicPr>
          <p:cNvPr id="14" name="図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4025667"/>
            <a:ext cx="3810000" cy="2257425"/>
          </a:xfrm>
          <a:prstGeom prst="rect">
            <a:avLst/>
          </a:prstGeom>
        </p:spPr>
      </p:pic>
      <p:sp>
        <p:nvSpPr>
          <p:cNvPr id="3" name="テキスト ボックス 2">
            <a:extLst>
              <a:ext uri="{FF2B5EF4-FFF2-40B4-BE49-F238E27FC236}">
                <a16:creationId xmlns:a16="http://schemas.microsoft.com/office/drawing/2014/main" id="{DF82A8D2-CD80-433A-1708-840B670686B2}"/>
              </a:ext>
            </a:extLst>
          </p:cNvPr>
          <p:cNvSpPr txBox="1"/>
          <p:nvPr/>
        </p:nvSpPr>
        <p:spPr>
          <a:xfrm>
            <a:off x="3636769" y="2244695"/>
            <a:ext cx="1080000" cy="215444"/>
          </a:xfrm>
          <a:prstGeom prst="rect">
            <a:avLst/>
          </a:prstGeom>
          <a:noFill/>
        </p:spPr>
        <p:txBody>
          <a:bodyPr wrap="square" lIns="0" tIns="0" rIns="0" bIns="0" rtlCol="0" anchor="ctr" anchorCtr="0">
            <a:spAutoFit/>
          </a:bodyPr>
          <a:lstStyle/>
          <a:p>
            <a:pPr algn="dist"/>
            <a:r>
              <a:rPr kumimoji="1" lang="ja-JP" altLang="en-US" sz="1400" dirty="0">
                <a:latin typeface="HGP創英角ｺﾞｼｯｸUB" panose="020B0900000000000000" pitchFamily="50" charset="-128"/>
                <a:ea typeface="HGP創英角ｺﾞｼｯｸUB" panose="020B0900000000000000" pitchFamily="50" charset="-128"/>
              </a:rPr>
              <a:t>しゅるい</a:t>
            </a:r>
          </a:p>
        </p:txBody>
      </p:sp>
    </p:spTree>
    <p:extLst>
      <p:ext uri="{BB962C8B-B14F-4D97-AF65-F5344CB8AC3E}">
        <p14:creationId xmlns:p14="http://schemas.microsoft.com/office/powerpoint/2010/main" val="14722625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D0F01450-1071-9AC7-00CD-916F32223E3D}"/>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1371600"/>
            <a:ext cx="9144000" cy="5486400"/>
          </a:xfrm>
          <a:prstGeom prst="rect">
            <a:avLst/>
          </a:prstGeom>
        </p:spPr>
      </p:pic>
      <p:sp>
        <p:nvSpPr>
          <p:cNvPr id="8" name="テキスト ボックス 7">
            <a:extLst>
              <a:ext uri="{FF2B5EF4-FFF2-40B4-BE49-F238E27FC236}">
                <a16:creationId xmlns:a16="http://schemas.microsoft.com/office/drawing/2014/main" id="{44053BB9-0027-C6B4-7344-096636F73653}"/>
              </a:ext>
            </a:extLst>
          </p:cNvPr>
          <p:cNvSpPr txBox="1"/>
          <p:nvPr/>
        </p:nvSpPr>
        <p:spPr>
          <a:xfrm>
            <a:off x="6807956" y="1548364"/>
            <a:ext cx="2091919" cy="492443"/>
          </a:xfrm>
          <a:prstGeom prst="rect">
            <a:avLst/>
          </a:prstGeom>
          <a:noFill/>
        </p:spPr>
        <p:txBody>
          <a:bodyPr wrap="none" lIns="0" tIns="0" rIns="0" bIns="0" rtlCol="0">
            <a:spAutoFit/>
          </a:bodyPr>
          <a:lstStyle/>
          <a:p>
            <a:pPr algn="r"/>
            <a:r>
              <a:rPr kumimoji="1" lang="ja-JP" altLang="en-US" b="1"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令和元年東日本台風</a:t>
            </a:r>
            <a:endParaRPr kumimoji="1" lang="en-US" altLang="ja-JP" b="1"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endParaRPr>
          </a:p>
          <a:p>
            <a:pPr algn="r"/>
            <a:r>
              <a:rPr kumimoji="1" lang="ja-JP" altLang="en-US" sz="14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a:t>
            </a:r>
            <a:r>
              <a:rPr kumimoji="1" lang="en-US" altLang="ja-JP" sz="14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2019</a:t>
            </a:r>
            <a:r>
              <a:rPr kumimoji="1" lang="ja-JP" altLang="en-US" sz="14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年</a:t>
            </a:r>
            <a:r>
              <a:rPr kumimoji="1" lang="en-US" altLang="ja-JP" sz="14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10</a:t>
            </a:r>
            <a:r>
              <a:rPr kumimoji="1" lang="ja-JP" altLang="en-US" sz="14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月</a:t>
            </a:r>
            <a:r>
              <a:rPr kumimoji="1" lang="en-US" altLang="ja-JP" sz="14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13</a:t>
            </a:r>
            <a:r>
              <a:rPr kumimoji="1" lang="ja-JP" altLang="en-US" sz="14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日撮影）</a:t>
            </a:r>
          </a:p>
        </p:txBody>
      </p:sp>
      <p:sp>
        <p:nvSpPr>
          <p:cNvPr id="9" name="正方形/長方形 8">
            <a:extLst>
              <a:ext uri="{FF2B5EF4-FFF2-40B4-BE49-F238E27FC236}">
                <a16:creationId xmlns:a16="http://schemas.microsoft.com/office/drawing/2014/main" id="{E37B215C-6697-96A9-1335-37253E489DBB}"/>
              </a:ext>
            </a:extLst>
          </p:cNvPr>
          <p:cNvSpPr/>
          <p:nvPr/>
        </p:nvSpPr>
        <p:spPr>
          <a:xfrm>
            <a:off x="8099656" y="6622749"/>
            <a:ext cx="800219" cy="215444"/>
          </a:xfrm>
          <a:prstGeom prst="rect">
            <a:avLst/>
          </a:prstGeom>
        </p:spPr>
        <p:txBody>
          <a:bodyPr wrap="none">
            <a:spAutoFit/>
          </a:bodyPr>
          <a:lstStyle/>
          <a:p>
            <a:pPr algn="r"/>
            <a:r>
              <a:rPr lang="ja-JP" altLang="en-US" sz="800" dirty="0">
                <a:effectLst>
                  <a:glow rad="127000">
                    <a:schemeClr val="bg1"/>
                  </a:glow>
                </a:effectLst>
                <a:latin typeface="MS PGothic" panose="020B0600070205080204" pitchFamily="50" charset="-128"/>
                <a:ea typeface="MS PGothic" panose="020B0600070205080204" pitchFamily="50" charset="-128"/>
              </a:rPr>
              <a:t>写真｜群馬県</a:t>
            </a:r>
            <a:endParaRPr lang="en-US" altLang="ja-JP" sz="800" dirty="0">
              <a:effectLst>
                <a:glow rad="127000">
                  <a:schemeClr val="bg1"/>
                </a:glow>
              </a:effectLst>
              <a:latin typeface="MS PGothic" panose="020B0600070205080204" pitchFamily="50" charset="-128"/>
              <a:ea typeface="MS PGothic" panose="020B0600070205080204" pitchFamily="50" charset="-128"/>
            </a:endParaRPr>
          </a:p>
        </p:txBody>
      </p:sp>
      <p:sp>
        <p:nvSpPr>
          <p:cNvPr id="10" name="正方形/長方形 9">
            <a:extLst>
              <a:ext uri="{FF2B5EF4-FFF2-40B4-BE49-F238E27FC236}">
                <a16:creationId xmlns:a16="http://schemas.microsoft.com/office/drawing/2014/main" id="{C5C2E58B-88A4-5F19-514E-D4F3600BD73B}"/>
              </a:ext>
            </a:extLst>
          </p:cNvPr>
          <p:cNvSpPr/>
          <p:nvPr/>
        </p:nvSpPr>
        <p:spPr>
          <a:xfrm>
            <a:off x="198319" y="6457890"/>
            <a:ext cx="3021981" cy="400110"/>
          </a:xfrm>
          <a:prstGeom prst="rect">
            <a:avLst/>
          </a:prstGeom>
        </p:spPr>
        <p:txBody>
          <a:bodyPr wrap="none">
            <a:spAutoFit/>
          </a:bodyPr>
          <a:lstStyle/>
          <a:p>
            <a:r>
              <a:rPr lang="ja-JP" altLang="en-US" sz="2000" dirty="0">
                <a:effectLst>
                  <a:glow rad="127000">
                    <a:schemeClr val="bg1"/>
                  </a:glow>
                </a:effectLst>
                <a:latin typeface="HGP創英角ｺﾞｼｯｸUB" panose="020B0900000000000000" pitchFamily="50" charset="-128"/>
                <a:ea typeface="HGP創英角ｺﾞｼｯｸUB" panose="020B0900000000000000" pitchFamily="50" charset="-128"/>
              </a:rPr>
              <a:t>群馬</a:t>
            </a:r>
            <a:r>
              <a:rPr lang="ja-JP" altLang="en-US" sz="1600" dirty="0">
                <a:effectLst>
                  <a:glow rad="127000">
                    <a:schemeClr val="bg1"/>
                  </a:glow>
                </a:effectLst>
                <a:latin typeface="HGP創英角ｺﾞｼｯｸUB" panose="020B0900000000000000" pitchFamily="50" charset="-128"/>
                <a:ea typeface="HGP創英角ｺﾞｼｯｸUB" panose="020B0900000000000000" pitchFamily="50" charset="-128"/>
              </a:rPr>
              <a:t>県</a:t>
            </a:r>
            <a:r>
              <a:rPr lang="ja-JP" altLang="en-US" sz="2000" dirty="0">
                <a:effectLst>
                  <a:glow rad="127000">
                    <a:schemeClr val="bg1"/>
                  </a:glow>
                </a:effectLst>
                <a:latin typeface="HGP創英角ｺﾞｼｯｸUB" panose="020B0900000000000000" pitchFamily="50" charset="-128"/>
                <a:ea typeface="HGP創英角ｺﾞｼｯｸUB" panose="020B0900000000000000" pitchFamily="50" charset="-128"/>
              </a:rPr>
              <a:t> 嬬恋</a:t>
            </a:r>
            <a:r>
              <a:rPr lang="ja-JP" altLang="en-US" sz="1600" dirty="0">
                <a:effectLst>
                  <a:glow rad="127000">
                    <a:schemeClr val="bg1"/>
                  </a:glow>
                </a:effectLst>
                <a:latin typeface="HGP創英角ｺﾞｼｯｸUB" panose="020B0900000000000000" pitchFamily="50" charset="-128"/>
                <a:ea typeface="HGP創英角ｺﾞｼｯｸUB" panose="020B0900000000000000" pitchFamily="50" charset="-128"/>
              </a:rPr>
              <a:t>村 </a:t>
            </a:r>
            <a:r>
              <a:rPr lang="zh-CN" altLang="en-US" sz="1600" dirty="0">
                <a:effectLst>
                  <a:glow rad="127000">
                    <a:schemeClr val="bg1"/>
                  </a:glow>
                </a:effectLst>
                <a:latin typeface="HGP創英角ｺﾞｼｯｸUB" panose="020B0900000000000000" pitchFamily="50" charset="-128"/>
                <a:ea typeface="HGP創英角ｺﾞｼｯｸUB" panose="020B0900000000000000" pitchFamily="50" charset="-128"/>
              </a:rPr>
              <a:t>大字田代地区</a:t>
            </a:r>
            <a:endParaRPr lang="ja-JP" altLang="en-US" sz="1600" dirty="0">
              <a:effectLst>
                <a:glow rad="127000">
                  <a:schemeClr val="bg1"/>
                </a:glow>
              </a:effectLst>
              <a:latin typeface="HGP創英角ｺﾞｼｯｸUB" panose="020B0900000000000000" pitchFamily="50" charset="-128"/>
              <a:ea typeface="HGP創英角ｺﾞｼｯｸUB" panose="020B0900000000000000" pitchFamily="50" charset="-128"/>
            </a:endParaRPr>
          </a:p>
        </p:txBody>
      </p:sp>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effectLst>
                  <a:glow rad="127000">
                    <a:schemeClr val="bg1"/>
                  </a:glow>
                </a:effectLst>
              </a:rPr>
              <a:t>9</a:t>
            </a:fld>
            <a:endParaRPr kumimoji="1" lang="ja-JP" altLang="en-US" dirty="0">
              <a:effectLst>
                <a:glow rad="127000">
                  <a:schemeClr val="bg1"/>
                </a:glow>
              </a:effectLst>
            </a:endParaRPr>
          </a:p>
        </p:txBody>
      </p:sp>
      <p:grpSp>
        <p:nvGrpSpPr>
          <p:cNvPr id="4" name="グループ化 3"/>
          <p:cNvGrpSpPr/>
          <p:nvPr/>
        </p:nvGrpSpPr>
        <p:grpSpPr>
          <a:xfrm>
            <a:off x="2930648" y="82099"/>
            <a:ext cx="5806398" cy="772472"/>
            <a:chOff x="2930648" y="82099"/>
            <a:chExt cx="5806398" cy="772472"/>
          </a:xfrm>
        </p:grpSpPr>
        <p:sp>
          <p:nvSpPr>
            <p:cNvPr id="52" name="テキスト ボックス 51"/>
            <p:cNvSpPr txBox="1"/>
            <p:nvPr/>
          </p:nvSpPr>
          <p:spPr>
            <a:xfrm>
              <a:off x="2930648" y="223629"/>
              <a:ext cx="5806398" cy="630942"/>
            </a:xfrm>
            <a:prstGeom prst="rect">
              <a:avLst/>
            </a:prstGeom>
            <a:noFill/>
          </p:spPr>
          <p:txBody>
            <a:bodyPr wrap="none" rtlCol="0">
              <a:spAutoFit/>
            </a:bodyPr>
            <a:lstStyle/>
            <a:p>
              <a:r>
                <a:rPr kumimoji="1" lang="ja-JP" altLang="en-US" sz="3500" dirty="0">
                  <a:latin typeface="HGP創英角ｺﾞｼｯｸUB" panose="020B0900000000000000" pitchFamily="50" charset="-128"/>
                  <a:ea typeface="HGP創英角ｺﾞｼｯｸUB" panose="020B0900000000000000" pitchFamily="50" charset="-128"/>
                </a:rPr>
                <a:t>木が倒れ、</a:t>
              </a:r>
              <a:r>
                <a:rPr kumimoji="1" lang="ja-JP" altLang="en-US" sz="3500" dirty="0">
                  <a:solidFill>
                    <a:srgbClr val="B52F25"/>
                  </a:solidFill>
                  <a:latin typeface="HGP創英角ｺﾞｼｯｸUB" panose="020B0900000000000000" pitchFamily="50" charset="-128"/>
                  <a:ea typeface="HGP創英角ｺﾞｼｯｸUB" panose="020B0900000000000000" pitchFamily="50" charset="-128"/>
                </a:rPr>
                <a:t>がけ</a:t>
              </a:r>
              <a:r>
                <a:rPr kumimoji="1" lang="ja-JP" altLang="en-US" sz="3500" dirty="0">
                  <a:latin typeface="HGP創英角ｺﾞｼｯｸUB" panose="020B0900000000000000" pitchFamily="50" charset="-128"/>
                  <a:ea typeface="HGP創英角ｺﾞｼｯｸUB" panose="020B0900000000000000" pitchFamily="50" charset="-128"/>
                </a:rPr>
                <a:t>が崩れている。</a:t>
              </a:r>
            </a:p>
          </p:txBody>
        </p:sp>
        <p:sp>
          <p:nvSpPr>
            <p:cNvPr id="3" name="テキスト ボックス 2"/>
            <p:cNvSpPr txBox="1"/>
            <p:nvPr/>
          </p:nvSpPr>
          <p:spPr>
            <a:xfrm>
              <a:off x="3855508" y="82099"/>
              <a:ext cx="533400" cy="307777"/>
            </a:xfrm>
            <a:prstGeom prst="rect">
              <a:avLst/>
            </a:prstGeom>
            <a:noFill/>
          </p:spPr>
          <p:txBody>
            <a:bodyPr wrap="square" rtlCol="0">
              <a:spAutoFit/>
            </a:bodyPr>
            <a:lstStyle/>
            <a:p>
              <a:pPr algn="dist"/>
              <a:r>
                <a:rPr kumimoji="1" lang="ja-JP" altLang="en-US" sz="1400" dirty="0">
                  <a:latin typeface="HGP創英角ｺﾞｼｯｸUB" panose="020B0900000000000000" pitchFamily="50" charset="-128"/>
                  <a:ea typeface="HGP創英角ｺﾞｼｯｸUB" panose="020B0900000000000000" pitchFamily="50" charset="-128"/>
                </a:rPr>
                <a:t>たお</a:t>
              </a:r>
            </a:p>
          </p:txBody>
        </p:sp>
        <p:sp>
          <p:nvSpPr>
            <p:cNvPr id="19" name="テキスト ボックス 18"/>
            <p:cNvSpPr txBox="1"/>
            <p:nvPr/>
          </p:nvSpPr>
          <p:spPr>
            <a:xfrm>
              <a:off x="6206067" y="82099"/>
              <a:ext cx="533400" cy="307777"/>
            </a:xfrm>
            <a:prstGeom prst="rect">
              <a:avLst/>
            </a:prstGeom>
            <a:noFill/>
          </p:spPr>
          <p:txBody>
            <a:bodyPr wrap="square" rtlCol="0">
              <a:spAutoFit/>
            </a:bodyPr>
            <a:lstStyle/>
            <a:p>
              <a:pPr algn="dist"/>
              <a:r>
                <a:rPr kumimoji="1" lang="ja-JP" altLang="en-US" sz="1400" dirty="0">
                  <a:latin typeface="HGP創英角ｺﾞｼｯｸUB" panose="020B0900000000000000" pitchFamily="50" charset="-128"/>
                  <a:ea typeface="HGP創英角ｺﾞｼｯｸUB" panose="020B0900000000000000" pitchFamily="50" charset="-128"/>
                </a:rPr>
                <a:t>くず</a:t>
              </a:r>
            </a:p>
          </p:txBody>
        </p:sp>
      </p:grpSp>
      <p:grpSp>
        <p:nvGrpSpPr>
          <p:cNvPr id="5" name="グループ化 4"/>
          <p:cNvGrpSpPr/>
          <p:nvPr/>
        </p:nvGrpSpPr>
        <p:grpSpPr>
          <a:xfrm>
            <a:off x="172117" y="192178"/>
            <a:ext cx="2674800" cy="921600"/>
            <a:chOff x="172117" y="192178"/>
            <a:chExt cx="2674800" cy="921600"/>
          </a:xfrm>
        </p:grpSpPr>
        <p:grpSp>
          <p:nvGrpSpPr>
            <p:cNvPr id="14" name="グループ化 13"/>
            <p:cNvGrpSpPr/>
            <p:nvPr/>
          </p:nvGrpSpPr>
          <p:grpSpPr>
            <a:xfrm>
              <a:off x="172117" y="192178"/>
              <a:ext cx="2674800" cy="921600"/>
              <a:chOff x="5973269" y="4560971"/>
              <a:chExt cx="2674800" cy="921600"/>
            </a:xfrm>
          </p:grpSpPr>
          <p:sp>
            <p:nvSpPr>
              <p:cNvPr id="16" name="角丸四角形 15"/>
              <p:cNvSpPr/>
              <p:nvPr/>
            </p:nvSpPr>
            <p:spPr>
              <a:xfrm>
                <a:off x="5973269" y="4560971"/>
                <a:ext cx="2674800" cy="921600"/>
              </a:xfrm>
              <a:prstGeom prst="roundRect">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6073876" y="4667828"/>
                <a:ext cx="2492990" cy="784830"/>
              </a:xfrm>
              <a:prstGeom prst="rect">
                <a:avLst/>
              </a:prstGeom>
              <a:noFill/>
            </p:spPr>
            <p:txBody>
              <a:bodyPr wrap="none" rtlCol="0">
                <a:spAutoFit/>
              </a:bodyPr>
              <a:lstStyle/>
              <a:p>
                <a:r>
                  <a:rPr kumimoji="1" lang="ja-JP" altLang="en-US" sz="4500" dirty="0">
                    <a:solidFill>
                      <a:schemeClr val="bg1"/>
                    </a:solidFill>
                    <a:latin typeface="HGP創英角ｺﾞｼｯｸUB" panose="020B0900000000000000" pitchFamily="50" charset="-128"/>
                    <a:ea typeface="HGP創英角ｺﾞｼｯｸUB" panose="020B0900000000000000" pitchFamily="50" charset="-128"/>
                  </a:rPr>
                  <a:t>土砂災害</a:t>
                </a:r>
              </a:p>
            </p:txBody>
          </p:sp>
        </p:grpSp>
        <p:sp>
          <p:nvSpPr>
            <p:cNvPr id="23" name="テキスト ボックス 22"/>
            <p:cNvSpPr txBox="1"/>
            <p:nvPr/>
          </p:nvSpPr>
          <p:spPr>
            <a:xfrm>
              <a:off x="575187" y="196152"/>
              <a:ext cx="2007448" cy="215444"/>
            </a:xfrm>
            <a:prstGeom prst="rect">
              <a:avLst/>
            </a:prstGeom>
            <a:noFill/>
          </p:spPr>
          <p:txBody>
            <a:bodyPr wrap="square" lIns="0" tIns="0" rIns="0" bIns="0" rtlCol="0" anchor="ctr" anchorCtr="0">
              <a:spAutoFit/>
            </a:bodyPr>
            <a:lstStyle/>
            <a:p>
              <a:pPr algn="dist"/>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rPr>
                <a:t>ど</a:t>
              </a:r>
              <a:r>
                <a:rPr kumimoji="1" lang="ja-JP" altLang="en-US" sz="200" dirty="0">
                  <a:solidFill>
                    <a:schemeClr val="bg1"/>
                  </a:solidFill>
                  <a:latin typeface="HGP創英角ｺﾞｼｯｸUB" panose="020B0900000000000000" pitchFamily="50" charset="-128"/>
                  <a:ea typeface="HGP創英角ｺﾞｼｯｸUB" panose="020B0900000000000000" pitchFamily="50" charset="-128"/>
                </a:rPr>
                <a:t>　</a:t>
              </a:r>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rPr>
                <a:t>しゃさいがい</a:t>
              </a:r>
            </a:p>
          </p:txBody>
        </p:sp>
      </p:grpSp>
      <p:grpSp>
        <p:nvGrpSpPr>
          <p:cNvPr id="48" name="グループ化 47"/>
          <p:cNvGrpSpPr/>
          <p:nvPr/>
        </p:nvGrpSpPr>
        <p:grpSpPr>
          <a:xfrm>
            <a:off x="653158" y="941245"/>
            <a:ext cx="4191282" cy="1028686"/>
            <a:chOff x="489254" y="1330526"/>
            <a:chExt cx="4191282" cy="1028686"/>
          </a:xfrm>
        </p:grpSpPr>
        <p:sp>
          <p:nvSpPr>
            <p:cNvPr id="49" name="正方形/長方形 48"/>
            <p:cNvSpPr/>
            <p:nvPr/>
          </p:nvSpPr>
          <p:spPr>
            <a:xfrm>
              <a:off x="489254" y="1644139"/>
              <a:ext cx="4078786" cy="71507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二等辺三角形 50"/>
            <p:cNvSpPr/>
            <p:nvPr/>
          </p:nvSpPr>
          <p:spPr>
            <a:xfrm>
              <a:off x="2334515" y="1330526"/>
              <a:ext cx="333375" cy="345981"/>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テキスト ボックス 49"/>
            <p:cNvSpPr txBox="1"/>
            <p:nvPr/>
          </p:nvSpPr>
          <p:spPr>
            <a:xfrm>
              <a:off x="527042" y="1548594"/>
              <a:ext cx="4153494" cy="745140"/>
            </a:xfrm>
            <a:prstGeom prst="rect">
              <a:avLst/>
            </a:prstGeom>
            <a:noFill/>
          </p:spPr>
          <p:txBody>
            <a:bodyPr wrap="square" rtlCol="0">
              <a:spAutoFit/>
            </a:bodyPr>
            <a:lstStyle/>
            <a:p>
              <a:pPr algn="ctr">
                <a:lnSpc>
                  <a:spcPts val="6000"/>
                </a:lnSpc>
              </a:pPr>
              <a:r>
                <a:rPr kumimoji="1" lang="ja-JP" altLang="en-US" sz="3500" dirty="0">
                  <a:effectLst/>
                  <a:latin typeface="HGP創英角ｺﾞｼｯｸUB" panose="020B0900000000000000" pitchFamily="50" charset="-128"/>
                  <a:ea typeface="HGP創英角ｺﾞｼｯｸUB" panose="020B0900000000000000" pitchFamily="50" charset="-128"/>
                </a:rPr>
                <a:t>どうなっている？</a:t>
              </a:r>
              <a:endParaRPr kumimoji="1" lang="en-US" altLang="ja-JP" sz="3500" dirty="0">
                <a:effectLst/>
                <a:latin typeface="HGP創英角ｺﾞｼｯｸUB" panose="020B0900000000000000" pitchFamily="50" charset="-128"/>
                <a:ea typeface="HGP創英角ｺﾞｼｯｸUB" panose="020B0900000000000000" pitchFamily="50" charset="-128"/>
              </a:endParaRPr>
            </a:p>
          </p:txBody>
        </p:sp>
      </p:grpSp>
      <p:sp>
        <p:nvSpPr>
          <p:cNvPr id="6" name="テキスト ボックス 5">
            <a:extLst>
              <a:ext uri="{FF2B5EF4-FFF2-40B4-BE49-F238E27FC236}">
                <a16:creationId xmlns:a16="http://schemas.microsoft.com/office/drawing/2014/main" id="{299EB532-529D-5BE5-8EF1-B8EFF94C1A7E}"/>
              </a:ext>
            </a:extLst>
          </p:cNvPr>
          <p:cNvSpPr txBox="1"/>
          <p:nvPr/>
        </p:nvSpPr>
        <p:spPr>
          <a:xfrm>
            <a:off x="1779843" y="6436380"/>
            <a:ext cx="576000" cy="200055"/>
          </a:xfrm>
          <a:prstGeom prst="rect">
            <a:avLst/>
          </a:prstGeom>
          <a:noFill/>
        </p:spPr>
        <p:txBody>
          <a:bodyPr wrap="square" rtlCol="0">
            <a:spAutoFit/>
          </a:bodyPr>
          <a:lstStyle/>
          <a:p>
            <a:pPr algn="ctr"/>
            <a:r>
              <a:rPr lang="ja-JP" altLang="en-US" sz="700" dirty="0">
                <a:effectLst>
                  <a:glow rad="127000">
                    <a:schemeClr val="bg1"/>
                  </a:glow>
                </a:effectLst>
                <a:latin typeface="HGP創英角ｺﾞｼｯｸUB" panose="020B0900000000000000" pitchFamily="50" charset="-128"/>
                <a:ea typeface="HGP創英角ｺﾞｼｯｸUB" panose="020B0900000000000000" pitchFamily="50" charset="-128"/>
              </a:rPr>
              <a:t>おお　あざ</a:t>
            </a:r>
          </a:p>
        </p:txBody>
      </p:sp>
      <p:sp>
        <p:nvSpPr>
          <p:cNvPr id="11" name="テキスト ボックス 10">
            <a:extLst>
              <a:ext uri="{FF2B5EF4-FFF2-40B4-BE49-F238E27FC236}">
                <a16:creationId xmlns:a16="http://schemas.microsoft.com/office/drawing/2014/main" id="{BAA5405D-937C-0F04-B6EB-8CD35142E4D6}"/>
              </a:ext>
            </a:extLst>
          </p:cNvPr>
          <p:cNvSpPr txBox="1"/>
          <p:nvPr/>
        </p:nvSpPr>
        <p:spPr>
          <a:xfrm>
            <a:off x="1020598" y="6381208"/>
            <a:ext cx="648000" cy="215444"/>
          </a:xfrm>
          <a:prstGeom prst="rect">
            <a:avLst/>
          </a:prstGeom>
          <a:noFill/>
        </p:spPr>
        <p:txBody>
          <a:bodyPr wrap="square" rtlCol="0">
            <a:spAutoFit/>
          </a:bodyPr>
          <a:lstStyle/>
          <a:p>
            <a:pPr algn="ctr"/>
            <a:r>
              <a:rPr lang="ja-JP" altLang="en-US" sz="800" dirty="0">
                <a:effectLst>
                  <a:glow rad="127000">
                    <a:schemeClr val="bg1"/>
                  </a:glow>
                </a:effectLst>
                <a:latin typeface="HGP創英角ｺﾞｼｯｸUB" panose="020B0900000000000000" pitchFamily="50" charset="-128"/>
                <a:ea typeface="HGP創英角ｺﾞｼｯｸUB" panose="020B0900000000000000" pitchFamily="50" charset="-128"/>
              </a:rPr>
              <a:t>つま  ごい</a:t>
            </a:r>
            <a:endParaRPr kumimoji="1" lang="ja-JP" altLang="en-US" sz="800" dirty="0">
              <a:latin typeface="HGP創英角ｺﾞｼｯｸUB" panose="020B0900000000000000" pitchFamily="50" charset="-128"/>
              <a:ea typeface="HGP創英角ｺﾞｼｯｸUB" panose="020B0900000000000000" pitchFamily="50" charset="-128"/>
            </a:endParaRPr>
          </a:p>
        </p:txBody>
      </p:sp>
      <p:sp>
        <p:nvSpPr>
          <p:cNvPr id="12" name="テキスト ボックス 11">
            <a:extLst>
              <a:ext uri="{FF2B5EF4-FFF2-40B4-BE49-F238E27FC236}">
                <a16:creationId xmlns:a16="http://schemas.microsoft.com/office/drawing/2014/main" id="{97A16344-F19D-A3C3-05C1-FEA19C9D2940}"/>
              </a:ext>
            </a:extLst>
          </p:cNvPr>
          <p:cNvSpPr txBox="1"/>
          <p:nvPr/>
        </p:nvSpPr>
        <p:spPr>
          <a:xfrm>
            <a:off x="2240965" y="6436380"/>
            <a:ext cx="864000" cy="200055"/>
          </a:xfrm>
          <a:prstGeom prst="rect">
            <a:avLst/>
          </a:prstGeom>
          <a:noFill/>
        </p:spPr>
        <p:txBody>
          <a:bodyPr wrap="square" rtlCol="0">
            <a:spAutoFit/>
          </a:bodyPr>
          <a:lstStyle/>
          <a:p>
            <a:pPr algn="dist"/>
            <a:r>
              <a:rPr lang="ja-JP" altLang="en-US" sz="700" dirty="0">
                <a:effectLst>
                  <a:glow rad="127000">
                    <a:schemeClr val="bg1"/>
                  </a:glow>
                </a:effectLst>
                <a:latin typeface="HGP創英角ｺﾞｼｯｸUB" panose="020B0900000000000000" pitchFamily="50" charset="-128"/>
                <a:ea typeface="HGP創英角ｺﾞｼｯｸUB" panose="020B0900000000000000" pitchFamily="50" charset="-128"/>
              </a:rPr>
              <a:t>た　しろ　ち　　く</a:t>
            </a:r>
          </a:p>
        </p:txBody>
      </p:sp>
      <p:sp>
        <p:nvSpPr>
          <p:cNvPr id="13" name="テキスト ボックス 12">
            <a:extLst>
              <a:ext uri="{FF2B5EF4-FFF2-40B4-BE49-F238E27FC236}">
                <a16:creationId xmlns:a16="http://schemas.microsoft.com/office/drawing/2014/main" id="{9FC61A71-BE5C-91C1-82F3-CFA4984F2A4B}"/>
              </a:ext>
            </a:extLst>
          </p:cNvPr>
          <p:cNvSpPr txBox="1"/>
          <p:nvPr/>
        </p:nvSpPr>
        <p:spPr>
          <a:xfrm>
            <a:off x="214923" y="6381208"/>
            <a:ext cx="612000" cy="215444"/>
          </a:xfrm>
          <a:prstGeom prst="rect">
            <a:avLst/>
          </a:prstGeom>
          <a:noFill/>
        </p:spPr>
        <p:txBody>
          <a:bodyPr wrap="square" rtlCol="0">
            <a:spAutoFit/>
          </a:bodyPr>
          <a:lstStyle/>
          <a:p>
            <a:pPr algn="ctr"/>
            <a:r>
              <a:rPr lang="ja-JP" altLang="en-US" sz="800" dirty="0">
                <a:effectLst>
                  <a:glow rad="127000">
                    <a:schemeClr val="bg1"/>
                  </a:glow>
                </a:effectLst>
                <a:latin typeface="HGP創英角ｺﾞｼｯｸUB" panose="020B0900000000000000" pitchFamily="50" charset="-128"/>
                <a:ea typeface="HGP創英角ｺﾞｼｯｸUB" panose="020B0900000000000000" pitchFamily="50" charset="-128"/>
              </a:rPr>
              <a:t>ぐん　　ま</a:t>
            </a:r>
          </a:p>
        </p:txBody>
      </p:sp>
    </p:spTree>
    <p:extLst>
      <p:ext uri="{BB962C8B-B14F-4D97-AF65-F5344CB8AC3E}">
        <p14:creationId xmlns:p14="http://schemas.microsoft.com/office/powerpoint/2010/main" val="628126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up)">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tx1"/>
          </a:solid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defRPr kumimoji="1" sz="2400" dirty="0" smtClean="0">
            <a:latin typeface="HGP創英角ｺﾞｼｯｸUB" panose="020B0900000000000000" pitchFamily="50" charset="-128"/>
            <a:ea typeface="HGP創英角ｺﾞｼｯｸUB" panose="020B0900000000000000" pitchFamily="50" charset="-128"/>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B3E7916579E48942A578B93BD249C02F" ma:contentTypeVersion="16" ma:contentTypeDescription="新しいドキュメントを作成します。" ma:contentTypeScope="" ma:versionID="e3500df3e02be88cd0b0a75125f9e041">
  <xsd:schema xmlns:xsd="http://www.w3.org/2001/XMLSchema" xmlns:xs="http://www.w3.org/2001/XMLSchema" xmlns:p="http://schemas.microsoft.com/office/2006/metadata/properties" xmlns:ns2="1f739fab-6d78-413b-bdfb-b8e4b081b506" xmlns:ns3="0cfd19f7-9a31-48f1-a827-fb01c45dd146" targetNamespace="http://schemas.microsoft.com/office/2006/metadata/properties" ma:root="true" ma:fieldsID="f9858e75859dbc383ee1944317de7c7e" ns2:_="" ns3:_="">
    <xsd:import namespace="1f739fab-6d78-413b-bdfb-b8e4b081b506"/>
    <xsd:import namespace="0cfd19f7-9a31-48f1-a827-fb01c45dd14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lcf76f155ced4ddcb4097134ff3c332f" minOccurs="0"/>
                <xsd:element ref="ns2:TaxCatchAll" minOccurs="0"/>
                <xsd:element ref="ns3:MediaServiceGenerationTime" minOccurs="0"/>
                <xsd:element ref="ns3:MediaServiceEventHashCode" minOccurs="0"/>
                <xsd:element ref="ns3:MediaServiceDateTaken" minOccurs="0"/>
                <xsd:element ref="ns3:MediaLengthInSeconds" minOccurs="0"/>
                <xsd:element ref="ns3:MediaServiceLocation" minOccurs="0"/>
                <xsd:element ref="ns3:MediaServiceOCR"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739fab-6d78-413b-bdfb-b8e4b081b506" elementFormDefault="qualified">
    <xsd:import namespace="http://schemas.microsoft.com/office/2006/documentManagement/types"/>
    <xsd:import namespace="http://schemas.microsoft.com/office/infopath/2007/PartnerControls"/>
    <xsd:element name="SharedWithUsers" ma:index="8"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共有相手の詳細情報" ma:internalName="SharedWithDetails" ma:readOnly="true">
      <xsd:simpleType>
        <xsd:restriction base="dms:Note">
          <xsd:maxLength value="255"/>
        </xsd:restriction>
      </xsd:simpleType>
    </xsd:element>
    <xsd:element name="TaxCatchAll" ma:index="14" nillable="true" ma:displayName="Taxonomy Catch All Column" ma:hidden="true" ma:list="{3a6e941f-3e61-44d3-bb0b-72ca50aa7e42}" ma:internalName="TaxCatchAll" ma:showField="CatchAllData" ma:web="1f739fab-6d78-413b-bdfb-b8e4b081b50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cfd19f7-9a31-48f1-a827-fb01c45dd14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画像タグ" ma:readOnly="false" ma:fieldId="{5cf76f15-5ced-4ddc-b409-7134ff3c332f}" ma:taxonomyMulti="true" ma:sspId="462c662f-fcd5-4c16-8282-839128f5194f"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dexed="true"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1f739fab-6d78-413b-bdfb-b8e4b081b506" xsi:nil="true"/>
    <lcf76f155ced4ddcb4097134ff3c332f xmlns="0cfd19f7-9a31-48f1-a827-fb01c45dd14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BCD7E9B-3541-4A65-AAFB-723205017407}"/>
</file>

<file path=customXml/itemProps2.xml><?xml version="1.0" encoding="utf-8"?>
<ds:datastoreItem xmlns:ds="http://schemas.openxmlformats.org/officeDocument/2006/customXml" ds:itemID="{C0238498-80B6-4CFA-834B-69CE4FD58C64}"/>
</file>

<file path=customXml/itemProps3.xml><?xml version="1.0" encoding="utf-8"?>
<ds:datastoreItem xmlns:ds="http://schemas.openxmlformats.org/officeDocument/2006/customXml" ds:itemID="{8B0D0FB3-FEAC-4850-B588-DA074B2944C3}"/>
</file>

<file path=docProps/app.xml><?xml version="1.0" encoding="utf-8"?>
<Properties xmlns="http://schemas.openxmlformats.org/officeDocument/2006/extended-properties" xmlns:vt="http://schemas.openxmlformats.org/officeDocument/2006/docPropsVTypes">
  <Template>Office Theme</Template>
  <TotalTime>0</TotalTime>
  <Words>2409</Words>
  <Application>Microsoft Office PowerPoint</Application>
  <PresentationFormat>画面に合わせる (4:3)</PresentationFormat>
  <Paragraphs>656</Paragraphs>
  <Slides>55</Slides>
  <Notes>1</Notes>
  <HiddenSlides>0</HiddenSlides>
  <MMClips>3</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55</vt:i4>
      </vt:variant>
    </vt:vector>
  </HeadingPairs>
  <TitlesOfParts>
    <vt:vector size="66" baseType="lpstr">
      <vt:lpstr>HGP創英角ｺﾞｼｯｸUB</vt:lpstr>
      <vt:lpstr>MS PGothic</vt:lpstr>
      <vt:lpstr>MS PGothic</vt:lpstr>
      <vt:lpstr>メイリオ</vt:lpstr>
      <vt:lpstr>小塚明朝 Pr6N R</vt:lpstr>
      <vt:lpstr>游ゴシック</vt:lpstr>
      <vt:lpstr>Arial</vt:lpstr>
      <vt:lpstr>Calibri</vt:lpstr>
      <vt:lpstr>Calibri Light</vt:lpstr>
      <vt:lpstr>Impact</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2025-07-29T03:34:24Z</dcterms:created>
  <dcterms:modified xsi:type="dcterms:W3CDTF">2025-07-31T07:22:41Z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0x010100B3E7916579E48942A578B93BD249C02F</vt:lpwstr>
  </property>
</Properties>
</file>