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86" r:id="rId1"/>
  </p:sldMasterIdLst>
  <p:notesMasterIdLst>
    <p:notesMasterId r:id="rId22"/>
  </p:notesMasterIdLst>
  <p:sldIdLst>
    <p:sldId id="294" r:id="rId2"/>
    <p:sldId id="332" r:id="rId3"/>
    <p:sldId id="322" r:id="rId4"/>
    <p:sldId id="323" r:id="rId5"/>
    <p:sldId id="327" r:id="rId6"/>
    <p:sldId id="334" r:id="rId7"/>
    <p:sldId id="330" r:id="rId8"/>
    <p:sldId id="338" r:id="rId9"/>
    <p:sldId id="339" r:id="rId10"/>
    <p:sldId id="336" r:id="rId11"/>
    <p:sldId id="335" r:id="rId12"/>
    <p:sldId id="316" r:id="rId13"/>
    <p:sldId id="319" r:id="rId14"/>
    <p:sldId id="318" r:id="rId15"/>
    <p:sldId id="320" r:id="rId16"/>
    <p:sldId id="315" r:id="rId17"/>
    <p:sldId id="331" r:id="rId18"/>
    <p:sldId id="329" r:id="rId19"/>
    <p:sldId id="333" r:id="rId20"/>
    <p:sldId id="297" r:id="rId21"/>
  </p:sldIdLst>
  <p:sldSz cx="6858000" cy="9906000" type="A4"/>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タイトルなしのセクション" id="{34B59398-A6A9-466A-BC9C-A83E548C3FAC}">
          <p14:sldIdLst>
            <p14:sldId id="294"/>
          </p14:sldIdLst>
        </p14:section>
        <p14:section name="タイトルなしのセクション" id="{C9654219-48D7-4773-9FA5-C230DD64234C}">
          <p14:sldIdLst>
            <p14:sldId id="332"/>
          </p14:sldIdLst>
        </p14:section>
        <p14:section name="タイトルなしのセクション" id="{175D3ABE-0D5D-4FBB-9F3A-2128EE500E1F}">
          <p14:sldIdLst>
            <p14:sldId id="322"/>
            <p14:sldId id="323"/>
            <p14:sldId id="327"/>
          </p14:sldIdLst>
        </p14:section>
        <p14:section name="タイトルなしのセクション" id="{55611AC3-ECFF-40AE-8EB3-C55026C4D373}">
          <p14:sldIdLst>
            <p14:sldId id="334"/>
          </p14:sldIdLst>
        </p14:section>
        <p14:section name="タイトルなしのセクション" id="{FB946700-79DD-488C-8F1F-C9AD518DF460}">
          <p14:sldIdLst>
            <p14:sldId id="330"/>
          </p14:sldIdLst>
        </p14:section>
        <p14:section name="タイトルなしのセクション" id="{8255189F-CFAB-4923-91B0-6C1785AF8FCF}">
          <p14:sldIdLst>
            <p14:sldId id="338"/>
            <p14:sldId id="339"/>
            <p14:sldId id="336"/>
            <p14:sldId id="335"/>
            <p14:sldId id="316"/>
          </p14:sldIdLst>
        </p14:section>
        <p14:section name="タイトルなしのセクション" id="{3DDB8453-7EA0-4604-98A2-E55281B694DA}">
          <p14:sldIdLst>
            <p14:sldId id="319"/>
            <p14:sldId id="318"/>
          </p14:sldIdLst>
        </p14:section>
        <p14:section name="タイトルなしのセクション" id="{4618EA4E-0958-4683-8E8D-6634BED38520}">
          <p14:sldIdLst>
            <p14:sldId id="320"/>
          </p14:sldIdLst>
        </p14:section>
        <p14:section name="タイトルなしのセクション" id="{F11BDEEA-1CED-4D43-B0EF-ABE333E92895}">
          <p14:sldIdLst>
            <p14:sldId id="315"/>
          </p14:sldIdLst>
        </p14:section>
        <p14:section name="タイトルなしのセクション" id="{F411CEBE-CCB4-4B00-ACD7-91636FC450D2}">
          <p14:sldIdLst>
            <p14:sldId id="331"/>
          </p14:sldIdLst>
        </p14:section>
        <p14:section name="タイトルなしのセクション" id="{05ACBA2E-5016-49FF-9C81-2C92C257989C}">
          <p14:sldIdLst>
            <p14:sldId id="329"/>
            <p14:sldId id="333"/>
            <p14:sldId id="297"/>
          </p14:sldIdLst>
        </p14:section>
      </p14:sectionLst>
    </p:ex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4546A"/>
    <a:srgbClr val="DADDE1"/>
    <a:srgbClr val="663300"/>
    <a:srgbClr val="385723"/>
    <a:srgbClr val="1D2088"/>
    <a:srgbClr val="548235"/>
    <a:srgbClr val="DDE6D7"/>
    <a:srgbClr val="A9C09A"/>
    <a:srgbClr val="FFF2C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25" autoAdjust="0"/>
    <p:restoredTop sz="94660"/>
  </p:normalViewPr>
  <p:slideViewPr>
    <p:cSldViewPr snapToGrid="0" showGuides="1">
      <p:cViewPr varScale="1">
        <p:scale>
          <a:sx n="45" d="100"/>
          <a:sy n="45" d="100"/>
        </p:scale>
        <p:origin x="2368" y="44"/>
      </p:cViewPr>
      <p:guideLst>
        <p:guide orient="horz" pos="3120"/>
        <p:guide pos="2160"/>
      </p:guideLst>
    </p:cSldViewPr>
  </p:slideViewPr>
  <p:notesTextViewPr>
    <p:cViewPr>
      <p:scale>
        <a:sx n="1" d="1"/>
        <a:sy n="1" d="1"/>
      </p:scale>
      <p:origin x="0" y="0"/>
    </p:cViewPr>
  </p:notesTextViewPr>
  <p:sorterViewPr>
    <p:cViewPr>
      <p:scale>
        <a:sx n="100" d="100"/>
        <a:sy n="100" d="100"/>
      </p:scale>
      <p:origin x="0" y="-187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8/10/relationships/authors" Target="authors.xml"/><Relationship Id="rId30"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0"/>
            <a:ext cx="2919413" cy="495300"/>
          </a:xfrm>
          <a:prstGeom prst="rect">
            <a:avLst/>
          </a:prstGeom>
        </p:spPr>
        <p:txBody>
          <a:bodyPr vert="horz" lIns="91336" tIns="45669" rIns="91336" bIns="45669" rtlCol="0"/>
          <a:lstStyle>
            <a:lvl1pPr algn="l">
              <a:defRPr sz="1200">
                <a:latin typeface="Arial" panose="020B0604020202020204" pitchFamily="34" charset="0"/>
              </a:defRPr>
            </a:lvl1pPr>
          </a:lstStyle>
          <a:p>
            <a:endParaRPr lang="ja-JP" altLang="en-US" dirty="0"/>
          </a:p>
        </p:txBody>
      </p:sp>
      <p:sp>
        <p:nvSpPr>
          <p:cNvPr id="3" name="日付プレースホルダー 2"/>
          <p:cNvSpPr>
            <a:spLocks noGrp="1"/>
          </p:cNvSpPr>
          <p:nvPr>
            <p:ph type="dt" idx="1"/>
          </p:nvPr>
        </p:nvSpPr>
        <p:spPr>
          <a:xfrm>
            <a:off x="3814763" y="0"/>
            <a:ext cx="2919412" cy="495300"/>
          </a:xfrm>
          <a:prstGeom prst="rect">
            <a:avLst/>
          </a:prstGeom>
        </p:spPr>
        <p:txBody>
          <a:bodyPr vert="horz" lIns="91336" tIns="45669" rIns="91336" bIns="45669" rtlCol="0"/>
          <a:lstStyle>
            <a:lvl1pPr algn="r">
              <a:defRPr sz="1200">
                <a:latin typeface="Arial" panose="020B0604020202020204" pitchFamily="34" charset="0"/>
              </a:defRPr>
            </a:lvl1pPr>
          </a:lstStyle>
          <a:p>
            <a:fld id="{8196F0E1-0397-4CD9-AFCA-FCDFCDA26AC3}" type="datetimeFigureOut">
              <a:rPr lang="ja-JP" altLang="en-US" smtClean="0"/>
              <a:pPr/>
              <a:t>2025/7/31</a:t>
            </a:fld>
            <a:endParaRPr lang="ja-JP" altLang="en-US" dirty="0"/>
          </a:p>
        </p:txBody>
      </p:sp>
      <p:sp>
        <p:nvSpPr>
          <p:cNvPr id="4" name="スライド イメージ プレースホルダー 3"/>
          <p:cNvSpPr>
            <a:spLocks noGrp="1" noRot="1" noChangeAspect="1"/>
          </p:cNvSpPr>
          <p:nvPr>
            <p:ph type="sldImg" idx="2"/>
          </p:nvPr>
        </p:nvSpPr>
        <p:spPr>
          <a:xfrm>
            <a:off x="2216150" y="1233488"/>
            <a:ext cx="2303463" cy="3328987"/>
          </a:xfrm>
          <a:prstGeom prst="rect">
            <a:avLst/>
          </a:prstGeom>
          <a:noFill/>
          <a:ln w="12700">
            <a:solidFill>
              <a:prstClr val="black"/>
            </a:solidFill>
          </a:ln>
        </p:spPr>
        <p:txBody>
          <a:bodyPr vert="horz" lIns="91336" tIns="45669" rIns="91336" bIns="45669" rtlCol="0" anchor="ctr"/>
          <a:lstStyle/>
          <a:p>
            <a:endParaRPr lang="ja-JP" altLang="en-US" dirty="0"/>
          </a:p>
        </p:txBody>
      </p:sp>
      <p:sp>
        <p:nvSpPr>
          <p:cNvPr id="5" name="ノート プレースホルダー 4"/>
          <p:cNvSpPr>
            <a:spLocks noGrp="1"/>
          </p:cNvSpPr>
          <p:nvPr>
            <p:ph type="body" sz="quarter" idx="3"/>
          </p:nvPr>
        </p:nvSpPr>
        <p:spPr>
          <a:xfrm>
            <a:off x="673107" y="4748213"/>
            <a:ext cx="5389563" cy="3884612"/>
          </a:xfrm>
          <a:prstGeom prst="rect">
            <a:avLst/>
          </a:prstGeom>
        </p:spPr>
        <p:txBody>
          <a:bodyPr vert="horz" lIns="91336" tIns="45669" rIns="91336" bIns="45669"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7" y="9371014"/>
            <a:ext cx="2919413" cy="495300"/>
          </a:xfrm>
          <a:prstGeom prst="rect">
            <a:avLst/>
          </a:prstGeom>
        </p:spPr>
        <p:txBody>
          <a:bodyPr vert="horz" lIns="91336" tIns="45669" rIns="91336" bIns="45669" rtlCol="0" anchor="b"/>
          <a:lstStyle>
            <a:lvl1pPr algn="l">
              <a:defRPr sz="1200">
                <a:latin typeface="Arial" panose="020B0604020202020204" pitchFamily="34" charset="0"/>
              </a:defRPr>
            </a:lvl1pPr>
          </a:lstStyle>
          <a:p>
            <a:endParaRPr lang="ja-JP" altLang="en-US" dirty="0"/>
          </a:p>
        </p:txBody>
      </p:sp>
      <p:sp>
        <p:nvSpPr>
          <p:cNvPr id="7" name="スライド番号プレースホルダー 6"/>
          <p:cNvSpPr>
            <a:spLocks noGrp="1"/>
          </p:cNvSpPr>
          <p:nvPr>
            <p:ph type="sldNum" sz="quarter" idx="5"/>
          </p:nvPr>
        </p:nvSpPr>
        <p:spPr>
          <a:xfrm>
            <a:off x="3814763" y="9371014"/>
            <a:ext cx="2919412" cy="495300"/>
          </a:xfrm>
          <a:prstGeom prst="rect">
            <a:avLst/>
          </a:prstGeom>
        </p:spPr>
        <p:txBody>
          <a:bodyPr vert="horz" lIns="91336" tIns="45669" rIns="91336" bIns="45669" rtlCol="0" anchor="b"/>
          <a:lstStyle>
            <a:lvl1pPr algn="r">
              <a:defRPr sz="1200">
                <a:latin typeface="Arial" panose="020B0604020202020204" pitchFamily="34" charset="0"/>
              </a:defRPr>
            </a:lvl1pPr>
          </a:lstStyle>
          <a:p>
            <a:fld id="{621F3350-0239-47E1-B0C5-5BCBACB3547F}" type="slidenum">
              <a:rPr lang="ja-JP" altLang="en-US" smtClean="0"/>
              <a:pPr/>
              <a:t>‹#›</a:t>
            </a:fld>
            <a:endParaRPr lang="ja-JP" altLang="en-US" dirty="0"/>
          </a:p>
        </p:txBody>
      </p:sp>
    </p:spTree>
    <p:extLst>
      <p:ext uri="{BB962C8B-B14F-4D97-AF65-F5344CB8AC3E}">
        <p14:creationId xmlns:p14="http://schemas.microsoft.com/office/powerpoint/2010/main" val="325560111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Arial" panose="020B0604020202020204" pitchFamily="34" charset="0"/>
        <a:ea typeface="+mn-ea"/>
        <a:cs typeface="+mn-cs"/>
      </a:defRPr>
    </a:lvl1pPr>
    <a:lvl2pPr marL="457200" algn="l" defTabSz="914400" rtl="0" eaLnBrk="1" latinLnBrk="0" hangingPunct="1">
      <a:defRPr kumimoji="1" sz="1200" kern="1200">
        <a:solidFill>
          <a:schemeClr val="tx1"/>
        </a:solidFill>
        <a:latin typeface="Arial" panose="020B0604020202020204" pitchFamily="34" charset="0"/>
        <a:ea typeface="+mn-ea"/>
        <a:cs typeface="+mn-cs"/>
      </a:defRPr>
    </a:lvl2pPr>
    <a:lvl3pPr marL="914400" algn="l" defTabSz="914400" rtl="0" eaLnBrk="1" latinLnBrk="0" hangingPunct="1">
      <a:defRPr kumimoji="1" sz="1200" kern="1200">
        <a:solidFill>
          <a:schemeClr val="tx1"/>
        </a:solidFill>
        <a:latin typeface="Arial" panose="020B0604020202020204" pitchFamily="34" charset="0"/>
        <a:ea typeface="+mn-ea"/>
        <a:cs typeface="+mn-cs"/>
      </a:defRPr>
    </a:lvl3pPr>
    <a:lvl4pPr marL="1371600" algn="l" defTabSz="914400" rtl="0" eaLnBrk="1" latinLnBrk="0" hangingPunct="1">
      <a:defRPr kumimoji="1" sz="1200" kern="1200">
        <a:solidFill>
          <a:schemeClr val="tx1"/>
        </a:solidFill>
        <a:latin typeface="Arial" panose="020B0604020202020204" pitchFamily="34" charset="0"/>
        <a:ea typeface="+mn-ea"/>
        <a:cs typeface="+mn-cs"/>
      </a:defRPr>
    </a:lvl4pPr>
    <a:lvl5pPr marL="1828800" algn="l" defTabSz="914400" rtl="0" eaLnBrk="1" latinLnBrk="0" hangingPunct="1">
      <a:defRPr kumimoji="1" sz="1200" kern="1200">
        <a:solidFill>
          <a:schemeClr val="tx1"/>
        </a:solidFill>
        <a:latin typeface="Arial" panose="020B0604020202020204" pitchFamily="34"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0</a:t>
            </a:fld>
            <a:endParaRPr lang="ja-JP" altLang="en-US" dirty="0"/>
          </a:p>
        </p:txBody>
      </p:sp>
    </p:spTree>
    <p:extLst>
      <p:ext uri="{BB962C8B-B14F-4D97-AF65-F5344CB8AC3E}">
        <p14:creationId xmlns:p14="http://schemas.microsoft.com/office/powerpoint/2010/main" val="3997269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9</a:t>
            </a:fld>
            <a:endParaRPr lang="ja-JP" altLang="en-US" dirty="0"/>
          </a:p>
        </p:txBody>
      </p:sp>
    </p:spTree>
    <p:extLst>
      <p:ext uri="{BB962C8B-B14F-4D97-AF65-F5344CB8AC3E}">
        <p14:creationId xmlns:p14="http://schemas.microsoft.com/office/powerpoint/2010/main" val="3332848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10</a:t>
            </a:fld>
            <a:endParaRPr lang="ja-JP" altLang="en-US" dirty="0"/>
          </a:p>
        </p:txBody>
      </p:sp>
    </p:spTree>
    <p:extLst>
      <p:ext uri="{BB962C8B-B14F-4D97-AF65-F5344CB8AC3E}">
        <p14:creationId xmlns:p14="http://schemas.microsoft.com/office/powerpoint/2010/main" val="1431204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11</a:t>
            </a:fld>
            <a:endParaRPr lang="ja-JP" altLang="en-US" dirty="0"/>
          </a:p>
        </p:txBody>
      </p:sp>
    </p:spTree>
    <p:extLst>
      <p:ext uri="{BB962C8B-B14F-4D97-AF65-F5344CB8AC3E}">
        <p14:creationId xmlns:p14="http://schemas.microsoft.com/office/powerpoint/2010/main" val="2145177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12</a:t>
            </a:fld>
            <a:endParaRPr lang="ja-JP" altLang="en-US" dirty="0"/>
          </a:p>
        </p:txBody>
      </p:sp>
    </p:spTree>
    <p:extLst>
      <p:ext uri="{BB962C8B-B14F-4D97-AF65-F5344CB8AC3E}">
        <p14:creationId xmlns:p14="http://schemas.microsoft.com/office/powerpoint/2010/main" val="558888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13</a:t>
            </a:fld>
            <a:endParaRPr lang="ja-JP" altLang="en-US" dirty="0"/>
          </a:p>
        </p:txBody>
      </p:sp>
    </p:spTree>
    <p:extLst>
      <p:ext uri="{BB962C8B-B14F-4D97-AF65-F5344CB8AC3E}">
        <p14:creationId xmlns:p14="http://schemas.microsoft.com/office/powerpoint/2010/main" val="4272136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14</a:t>
            </a:fld>
            <a:endParaRPr lang="ja-JP" altLang="en-US" dirty="0"/>
          </a:p>
        </p:txBody>
      </p:sp>
    </p:spTree>
    <p:extLst>
      <p:ext uri="{BB962C8B-B14F-4D97-AF65-F5344CB8AC3E}">
        <p14:creationId xmlns:p14="http://schemas.microsoft.com/office/powerpoint/2010/main" val="1802913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15</a:t>
            </a:fld>
            <a:endParaRPr lang="ja-JP" altLang="en-US" dirty="0"/>
          </a:p>
        </p:txBody>
      </p:sp>
    </p:spTree>
    <p:extLst>
      <p:ext uri="{BB962C8B-B14F-4D97-AF65-F5344CB8AC3E}">
        <p14:creationId xmlns:p14="http://schemas.microsoft.com/office/powerpoint/2010/main" val="2918425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16</a:t>
            </a:fld>
            <a:endParaRPr lang="ja-JP" altLang="en-US" dirty="0"/>
          </a:p>
        </p:txBody>
      </p:sp>
    </p:spTree>
    <p:extLst>
      <p:ext uri="{BB962C8B-B14F-4D97-AF65-F5344CB8AC3E}">
        <p14:creationId xmlns:p14="http://schemas.microsoft.com/office/powerpoint/2010/main" val="4043208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17</a:t>
            </a:fld>
            <a:endParaRPr lang="ja-JP" altLang="en-US" dirty="0"/>
          </a:p>
        </p:txBody>
      </p:sp>
    </p:spTree>
    <p:extLst>
      <p:ext uri="{BB962C8B-B14F-4D97-AF65-F5344CB8AC3E}">
        <p14:creationId xmlns:p14="http://schemas.microsoft.com/office/powerpoint/2010/main" val="19768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18</a:t>
            </a:fld>
            <a:endParaRPr lang="ja-JP" altLang="en-US" dirty="0"/>
          </a:p>
        </p:txBody>
      </p:sp>
    </p:spTree>
    <p:extLst>
      <p:ext uri="{BB962C8B-B14F-4D97-AF65-F5344CB8AC3E}">
        <p14:creationId xmlns:p14="http://schemas.microsoft.com/office/powerpoint/2010/main" val="616985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a:t>
            </a:fld>
            <a:endParaRPr lang="ja-JP" altLang="en-US" dirty="0"/>
          </a:p>
        </p:txBody>
      </p:sp>
    </p:spTree>
    <p:extLst>
      <p:ext uri="{BB962C8B-B14F-4D97-AF65-F5344CB8AC3E}">
        <p14:creationId xmlns:p14="http://schemas.microsoft.com/office/powerpoint/2010/main" val="1833997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19</a:t>
            </a:fld>
            <a:endParaRPr lang="ja-JP" altLang="en-US" dirty="0"/>
          </a:p>
        </p:txBody>
      </p:sp>
    </p:spTree>
    <p:extLst>
      <p:ext uri="{BB962C8B-B14F-4D97-AF65-F5344CB8AC3E}">
        <p14:creationId xmlns:p14="http://schemas.microsoft.com/office/powerpoint/2010/main" val="2219819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2</a:t>
            </a:fld>
            <a:endParaRPr lang="ja-JP" altLang="en-US" dirty="0"/>
          </a:p>
        </p:txBody>
      </p:sp>
    </p:spTree>
    <p:extLst>
      <p:ext uri="{BB962C8B-B14F-4D97-AF65-F5344CB8AC3E}">
        <p14:creationId xmlns:p14="http://schemas.microsoft.com/office/powerpoint/2010/main" val="378950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3</a:t>
            </a:fld>
            <a:endParaRPr lang="ja-JP" altLang="en-US" dirty="0"/>
          </a:p>
        </p:txBody>
      </p:sp>
    </p:spTree>
    <p:extLst>
      <p:ext uri="{BB962C8B-B14F-4D97-AF65-F5344CB8AC3E}">
        <p14:creationId xmlns:p14="http://schemas.microsoft.com/office/powerpoint/2010/main" val="2057972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4</a:t>
            </a:fld>
            <a:endParaRPr lang="ja-JP" altLang="en-US" dirty="0"/>
          </a:p>
        </p:txBody>
      </p:sp>
    </p:spTree>
    <p:extLst>
      <p:ext uri="{BB962C8B-B14F-4D97-AF65-F5344CB8AC3E}">
        <p14:creationId xmlns:p14="http://schemas.microsoft.com/office/powerpoint/2010/main" val="2663570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5</a:t>
            </a:fld>
            <a:endParaRPr lang="ja-JP" altLang="en-US" dirty="0"/>
          </a:p>
        </p:txBody>
      </p:sp>
    </p:spTree>
    <p:extLst>
      <p:ext uri="{BB962C8B-B14F-4D97-AF65-F5344CB8AC3E}">
        <p14:creationId xmlns:p14="http://schemas.microsoft.com/office/powerpoint/2010/main" val="113822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6</a:t>
            </a:fld>
            <a:endParaRPr lang="ja-JP" altLang="en-US" dirty="0"/>
          </a:p>
        </p:txBody>
      </p:sp>
    </p:spTree>
    <p:extLst>
      <p:ext uri="{BB962C8B-B14F-4D97-AF65-F5344CB8AC3E}">
        <p14:creationId xmlns:p14="http://schemas.microsoft.com/office/powerpoint/2010/main" val="3077180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7</a:t>
            </a:fld>
            <a:endParaRPr lang="ja-JP" altLang="en-US" dirty="0"/>
          </a:p>
        </p:txBody>
      </p:sp>
    </p:spTree>
    <p:extLst>
      <p:ext uri="{BB962C8B-B14F-4D97-AF65-F5344CB8AC3E}">
        <p14:creationId xmlns:p14="http://schemas.microsoft.com/office/powerpoint/2010/main" val="1502510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621F3350-0239-47E1-B0C5-5BCBACB3547F}" type="slidenum">
              <a:rPr lang="ja-JP" altLang="en-US" smtClean="0"/>
              <a:pPr/>
              <a:t>8</a:t>
            </a:fld>
            <a:endParaRPr lang="ja-JP" altLang="en-US" dirty="0"/>
          </a:p>
        </p:txBody>
      </p:sp>
    </p:spTree>
    <p:extLst>
      <p:ext uri="{BB962C8B-B14F-4D97-AF65-F5344CB8AC3E}">
        <p14:creationId xmlns:p14="http://schemas.microsoft.com/office/powerpoint/2010/main" val="935650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群馬】タイトル">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35784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見開き・左">
    <p:spTree>
      <p:nvGrpSpPr>
        <p:cNvPr id="1" name=""/>
        <p:cNvGrpSpPr/>
        <p:nvPr/>
      </p:nvGrpSpPr>
      <p:grpSpPr>
        <a:xfrm>
          <a:off x="0" y="0"/>
          <a:ext cx="0" cy="0"/>
          <a:chOff x="0" y="0"/>
          <a:chExt cx="0" cy="0"/>
        </a:xfrm>
      </p:grpSpPr>
      <p:sp>
        <p:nvSpPr>
          <p:cNvPr id="7" name="スライド番号プレースホルダー 6">
            <a:extLst>
              <a:ext uri="{FF2B5EF4-FFF2-40B4-BE49-F238E27FC236}">
                <a16:creationId xmlns:a16="http://schemas.microsoft.com/office/drawing/2014/main" id="{55E16F4E-EF8F-F8BF-BFBA-8B445A3A157E}"/>
              </a:ext>
            </a:extLst>
          </p:cNvPr>
          <p:cNvSpPr>
            <a:spLocks noGrp="1"/>
          </p:cNvSpPr>
          <p:nvPr>
            <p:ph type="sldNum" sz="quarter" idx="12"/>
          </p:nvPr>
        </p:nvSpPr>
        <p:spPr>
          <a:xfrm>
            <a:off x="2997000" y="9618000"/>
            <a:ext cx="864000" cy="288000"/>
          </a:xfrm>
          <a:prstGeom prst="rect">
            <a:avLst/>
          </a:prstGeom>
        </p:spPr>
        <p:txBody>
          <a:bodyPr/>
          <a:lstStyle>
            <a:lvl1pPr algn="ctr">
              <a:defRPr sz="1050">
                <a:solidFill>
                  <a:srgbClr val="44546A"/>
                </a:solidFill>
                <a:latin typeface="Arial" panose="020B0604020202020204" pitchFamily="34" charset="0"/>
                <a:cs typeface="Arial" panose="020B0604020202020204" pitchFamily="34" charset="0"/>
              </a:defRPr>
            </a:lvl1pPr>
          </a:lstStyle>
          <a:p>
            <a:fld id="{83FB9B40-9F37-4912-942D-D9667BF0688C}" type="slidenum">
              <a:rPr lang="ja-JP" altLang="en-US" smtClean="0"/>
              <a:pPr/>
              <a:t>‹#›</a:t>
            </a:fld>
            <a:endParaRPr lang="ja-JP" altLang="en-US"/>
          </a:p>
        </p:txBody>
      </p:sp>
    </p:spTree>
    <p:extLst>
      <p:ext uri="{BB962C8B-B14F-4D97-AF65-F5344CB8AC3E}">
        <p14:creationId xmlns:p14="http://schemas.microsoft.com/office/powerpoint/2010/main" val="395873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群馬】見開き・右">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994000" y="9618000"/>
            <a:ext cx="864000" cy="288000"/>
          </a:xfrm>
          <a:prstGeom prst="rect">
            <a:avLst/>
          </a:prstGeom>
        </p:spPr>
        <p:txBody>
          <a:bodyPr/>
          <a:lstStyle>
            <a:lvl1pPr>
              <a:defRPr sz="1050">
                <a:solidFill>
                  <a:srgbClr val="44546A"/>
                </a:solidFill>
                <a:latin typeface="Arial" panose="020B0604020202020204" pitchFamily="34" charset="0"/>
                <a:cs typeface="Arial" panose="020B0604020202020204" pitchFamily="34" charset="0"/>
              </a:defRPr>
            </a:lvl1pPr>
          </a:lstStyle>
          <a:p>
            <a:fld id="{83FB9B40-9F37-4912-942D-D9667BF0688C}" type="slidenum">
              <a:rPr lang="ja-JP" altLang="en-US" smtClean="0"/>
              <a:pPr/>
              <a:t>‹#›</a:t>
            </a:fld>
            <a:endParaRPr lang="ja-JP" altLang="en-US"/>
          </a:p>
        </p:txBody>
      </p:sp>
    </p:spTree>
    <p:extLst>
      <p:ext uri="{BB962C8B-B14F-4D97-AF65-F5344CB8AC3E}">
        <p14:creationId xmlns:p14="http://schemas.microsoft.com/office/powerpoint/2010/main" val="247278910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群馬】裏表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088180"/>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extLst>
      <p:ext uri="{BB962C8B-B14F-4D97-AF65-F5344CB8AC3E}">
        <p14:creationId xmlns:p14="http://schemas.microsoft.com/office/powerpoint/2010/main" val="3339523086"/>
      </p:ext>
    </p:extLst>
  </p:cSld>
  <p:clrMap bg1="lt1" tx1="dk1" bg2="lt2" tx2="dk2" accent1="accent1" accent2="accent2" accent3="accent3" accent4="accent4" accent5="accent5" accent6="accent6" hlink="hlink" folHlink="folHlink"/>
  <p:sldLayoutIdLst>
    <p:sldLayoutId id="2147483687" r:id="rId1"/>
    <p:sldLayoutId id="2147483698" r:id="rId2"/>
    <p:sldLayoutId id="2147483693" r:id="rId3"/>
    <p:sldLayoutId id="2147483700" r:id="rId4"/>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20" userDrawn="1">
          <p15:clr>
            <a:srgbClr val="F26B43"/>
          </p15:clr>
        </p15:guide>
        <p15:guide id="2" pos="2160" userDrawn="1">
          <p15:clr>
            <a:srgbClr val="F26B43"/>
          </p15:clr>
        </p15:guide>
        <p15:guide id="3" pos="232" userDrawn="1">
          <p15:clr>
            <a:srgbClr val="5ACBF0"/>
          </p15:clr>
        </p15:guide>
        <p15:guide id="4" pos="4088" userDrawn="1">
          <p15:clr>
            <a:srgbClr val="5ACBF0"/>
          </p15:clr>
        </p15:guide>
        <p15:guide id="5" orient="horz" pos="245" userDrawn="1">
          <p15:clr>
            <a:srgbClr val="5ACBF0"/>
          </p15:clr>
        </p15:guide>
        <p15:guide id="6" orient="horz" pos="5995"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eg"/><Relationship Id="rId7" Type="http://schemas.openxmlformats.org/officeDocument/2006/relationships/image" Target="../media/image6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グラフィックス 37">
            <a:extLst>
              <a:ext uri="{FF2B5EF4-FFF2-40B4-BE49-F238E27FC236}">
                <a16:creationId xmlns:a16="http://schemas.microsoft.com/office/drawing/2014/main" id="{DCF3EDAB-0BF7-BA13-3447-FACCE37C798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980593" y="2741545"/>
            <a:ext cx="1331251" cy="1416390"/>
          </a:xfrm>
          <a:prstGeom prst="rect">
            <a:avLst/>
          </a:prstGeom>
        </p:spPr>
      </p:pic>
      <p:sp>
        <p:nvSpPr>
          <p:cNvPr id="18" name="平行四辺形 17">
            <a:extLst>
              <a:ext uri="{FF2B5EF4-FFF2-40B4-BE49-F238E27FC236}">
                <a16:creationId xmlns:a16="http://schemas.microsoft.com/office/drawing/2014/main" id="{A275A9D5-5E91-4C6B-1123-DBF1A349E0AE}"/>
              </a:ext>
            </a:extLst>
          </p:cNvPr>
          <p:cNvSpPr/>
          <p:nvPr/>
        </p:nvSpPr>
        <p:spPr>
          <a:xfrm rot="16200000" flipH="1" flipV="1">
            <a:off x="5783283" y="3049999"/>
            <a:ext cx="448234" cy="362941"/>
          </a:xfrm>
          <a:prstGeom prst="parallelogram">
            <a:avLst>
              <a:gd name="adj" fmla="val 55149"/>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正方形/長方形 213">
            <a:extLst>
              <a:ext uri="{FF2B5EF4-FFF2-40B4-BE49-F238E27FC236}">
                <a16:creationId xmlns:a16="http://schemas.microsoft.com/office/drawing/2014/main" id="{8AC49F8E-3C81-C202-A741-A6A99F2852A6}"/>
              </a:ext>
            </a:extLst>
          </p:cNvPr>
          <p:cNvSpPr/>
          <p:nvPr/>
        </p:nvSpPr>
        <p:spPr>
          <a:xfrm>
            <a:off x="1" y="286518"/>
            <a:ext cx="6858000" cy="1794815"/>
          </a:xfrm>
          <a:prstGeom prst="rect">
            <a:avLst/>
          </a:prstGeom>
          <a:solidFill>
            <a:srgbClr val="DADDE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Times New Roman"/>
              <a:ea typeface="ＭＳ 明朝"/>
              <a:cs typeface="+mn-cs"/>
            </a:endParaRPr>
          </a:p>
        </p:txBody>
      </p:sp>
      <p:sp>
        <p:nvSpPr>
          <p:cNvPr id="136" name="テキスト ボックス 135">
            <a:extLst>
              <a:ext uri="{FF2B5EF4-FFF2-40B4-BE49-F238E27FC236}">
                <a16:creationId xmlns:a16="http://schemas.microsoft.com/office/drawing/2014/main" id="{9F446698-CB1A-2BC5-C4B0-EE82741435A7}"/>
              </a:ext>
            </a:extLst>
          </p:cNvPr>
          <p:cNvSpPr txBox="1"/>
          <p:nvPr/>
        </p:nvSpPr>
        <p:spPr>
          <a:xfrm>
            <a:off x="1911232" y="496357"/>
            <a:ext cx="3068148" cy="369332"/>
          </a:xfrm>
          <a:prstGeom prst="rect">
            <a:avLst/>
          </a:prstGeom>
          <a:noFill/>
        </p:spPr>
        <p:txBody>
          <a:bodyPr wrap="none" lIns="0" tIns="0" rIns="0" bIns="0" rtlCol="0">
            <a:spAutoFit/>
          </a:bodyPr>
          <a:lstStyle/>
          <a:p>
            <a:r>
              <a:rPr kumimoji="1" lang="ja-JP" altLang="en-US" sz="2400" spc="-300" dirty="0">
                <a:solidFill>
                  <a:srgbClr val="44546A"/>
                </a:solidFill>
                <a:latin typeface="HGP行書体" panose="03000600000000000000" pitchFamily="66" charset="-128"/>
                <a:ea typeface="HGP行書体" panose="03000600000000000000" pitchFamily="66" charset="-128"/>
              </a:rPr>
              <a:t>災害に関する視聴覚資料集</a:t>
            </a:r>
          </a:p>
        </p:txBody>
      </p:sp>
      <p:sp>
        <p:nvSpPr>
          <p:cNvPr id="149" name="正方形/長方形 148">
            <a:extLst>
              <a:ext uri="{FF2B5EF4-FFF2-40B4-BE49-F238E27FC236}">
                <a16:creationId xmlns:a16="http://schemas.microsoft.com/office/drawing/2014/main" id="{26A7C2D7-3280-6309-A315-6A2CB782FE78}"/>
              </a:ext>
            </a:extLst>
          </p:cNvPr>
          <p:cNvSpPr/>
          <p:nvPr/>
        </p:nvSpPr>
        <p:spPr>
          <a:xfrm>
            <a:off x="405000" y="2361942"/>
            <a:ext cx="4558568" cy="938719"/>
          </a:xfrm>
          <a:prstGeom prst="rect">
            <a:avLst/>
          </a:prstGeom>
        </p:spPr>
        <p:txBody>
          <a:bodyPr wrap="square" lIns="0" tIns="0" rIns="0" bIns="0">
            <a:spAutoFit/>
          </a:bodyPr>
          <a:lstStyle/>
          <a:p>
            <a:pPr marL="171450" indent="-171450">
              <a:spcBef>
                <a:spcPts val="600"/>
              </a:spcBef>
              <a:buFont typeface="Arial" panose="020B0604020202020204" pitchFamily="34" charset="0"/>
              <a:buChar char="•"/>
            </a:pPr>
            <a:r>
              <a:rPr lang="ja-JP" altLang="en-US" sz="1400" dirty="0">
                <a:solidFill>
                  <a:srgbClr val="44546A"/>
                </a:solidFill>
                <a:latin typeface="ＭＳ Ｐゴシック" panose="020B0600070205080204" pitchFamily="50" charset="-128"/>
                <a:ea typeface="ＭＳ Ｐゴシック" panose="020B0600070205080204" pitchFamily="50" charset="-128"/>
              </a:rPr>
              <a:t>群馬県内で防災教育で実施するうえで、役立つ写真・映像を災害別に、地区ごとに整理しています。</a:t>
            </a:r>
            <a:endParaRPr lang="en-US" altLang="ja-JP" sz="1400" dirty="0">
              <a:solidFill>
                <a:srgbClr val="44546A"/>
              </a:solidFill>
              <a:latin typeface="ＭＳ Ｐゴシック" panose="020B0600070205080204" pitchFamily="50" charset="-128"/>
              <a:ea typeface="ＭＳ Ｐゴシック" panose="020B0600070205080204" pitchFamily="50" charset="-128"/>
            </a:endParaRPr>
          </a:p>
          <a:p>
            <a:pPr marL="171450" indent="-171450">
              <a:spcBef>
                <a:spcPts val="600"/>
              </a:spcBef>
              <a:buFont typeface="Arial" panose="020B0604020202020204" pitchFamily="34" charset="0"/>
              <a:buChar char="•"/>
            </a:pPr>
            <a:r>
              <a:rPr lang="ja-JP" altLang="en-US" sz="1400" dirty="0">
                <a:solidFill>
                  <a:srgbClr val="44546A"/>
                </a:solidFill>
                <a:latin typeface="ＭＳ Ｐゴシック" panose="020B0600070205080204" pitchFamily="50" charset="-128"/>
                <a:ea typeface="ＭＳ Ｐゴシック" panose="020B0600070205080204" pitchFamily="50" charset="-128"/>
              </a:rPr>
              <a:t>本紙はカタログのようにご覧いただき、ファイル名を参考に、電子媒体からデータをご活用ください。</a:t>
            </a:r>
            <a:endParaRPr lang="en-US" altLang="ja-JP" sz="1400" dirty="0">
              <a:solidFill>
                <a:srgbClr val="44546A"/>
              </a:solidFill>
              <a:latin typeface="ＭＳ Ｐゴシック" panose="020B0600070205080204" pitchFamily="50" charset="-128"/>
              <a:ea typeface="ＭＳ Ｐゴシック" panose="020B0600070205080204" pitchFamily="50" charset="-128"/>
            </a:endParaRPr>
          </a:p>
        </p:txBody>
      </p:sp>
      <p:sp>
        <p:nvSpPr>
          <p:cNvPr id="156" name="四角形: 角を丸くする 155">
            <a:extLst>
              <a:ext uri="{FF2B5EF4-FFF2-40B4-BE49-F238E27FC236}">
                <a16:creationId xmlns:a16="http://schemas.microsoft.com/office/drawing/2014/main" id="{3F4DEF99-F117-5942-3816-737C09FEF62C}"/>
              </a:ext>
            </a:extLst>
          </p:cNvPr>
          <p:cNvSpPr/>
          <p:nvPr/>
        </p:nvSpPr>
        <p:spPr>
          <a:xfrm>
            <a:off x="5422481" y="545262"/>
            <a:ext cx="1224000" cy="288000"/>
          </a:xfrm>
          <a:prstGeom prst="roundRect">
            <a:avLst>
              <a:gd name="adj" fmla="val 50000"/>
            </a:avLst>
          </a:prstGeom>
          <a:solidFill>
            <a:srgbClr val="44546A"/>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cs typeface="+mn-cs"/>
              </a:rPr>
              <a:t>資料</a:t>
            </a:r>
            <a:r>
              <a:rPr lang="ja-JP" altLang="en-US" dirty="0">
                <a:solidFill>
                  <a:schemeClr val="bg1"/>
                </a:solidFill>
                <a:effectLst/>
                <a:latin typeface="HGP創英角ｺﾞｼｯｸUB" panose="020B0900000000000000" pitchFamily="50" charset="-128"/>
                <a:ea typeface="HGP創英角ｺﾞｼｯｸUB" panose="020B0900000000000000" pitchFamily="50" charset="-128"/>
              </a:rPr>
              <a:t>編</a:t>
            </a:r>
            <a:endParaRPr kumimoji="1" lang="ja-JP" altLang="en-US" dirty="0">
              <a:solidFill>
                <a:schemeClr val="bg1"/>
              </a:solidFill>
              <a:effectLst/>
            </a:endParaRPr>
          </a:p>
        </p:txBody>
      </p:sp>
      <p:grpSp>
        <p:nvGrpSpPr>
          <p:cNvPr id="190" name="グループ化 189">
            <a:extLst>
              <a:ext uri="{FF2B5EF4-FFF2-40B4-BE49-F238E27FC236}">
                <a16:creationId xmlns:a16="http://schemas.microsoft.com/office/drawing/2014/main" id="{D58809AF-3296-A31F-4002-E96E35B01807}"/>
              </a:ext>
            </a:extLst>
          </p:cNvPr>
          <p:cNvGrpSpPr/>
          <p:nvPr/>
        </p:nvGrpSpPr>
        <p:grpSpPr>
          <a:xfrm>
            <a:off x="308902" y="425236"/>
            <a:ext cx="1410802" cy="1517378"/>
            <a:chOff x="502494" y="492955"/>
            <a:chExt cx="1410802" cy="1517378"/>
          </a:xfrm>
        </p:grpSpPr>
        <p:sp>
          <p:nvSpPr>
            <p:cNvPr id="191" name="Freeform 4">
              <a:extLst>
                <a:ext uri="{FF2B5EF4-FFF2-40B4-BE49-F238E27FC236}">
                  <a16:creationId xmlns:a16="http://schemas.microsoft.com/office/drawing/2014/main" id="{D79E82AC-8015-1BC0-5513-FF978C598631}"/>
                </a:ext>
              </a:extLst>
            </p:cNvPr>
            <p:cNvSpPr>
              <a:spLocks/>
            </p:cNvSpPr>
            <p:nvPr/>
          </p:nvSpPr>
          <p:spPr bwMode="auto">
            <a:xfrm>
              <a:off x="502494" y="492955"/>
              <a:ext cx="1410802" cy="1517378"/>
            </a:xfrm>
            <a:custGeom>
              <a:avLst/>
              <a:gdLst>
                <a:gd name="T0" fmla="*/ 2147483647 w 3148"/>
                <a:gd name="T1" fmla="*/ 2147483647 h 3233"/>
                <a:gd name="T2" fmla="*/ 2147483647 w 3148"/>
                <a:gd name="T3" fmla="*/ 2147483647 h 3233"/>
                <a:gd name="T4" fmla="*/ 2147483647 w 3148"/>
                <a:gd name="T5" fmla="*/ 2147483647 h 3233"/>
                <a:gd name="T6" fmla="*/ 2147483647 w 3148"/>
                <a:gd name="T7" fmla="*/ 2147483647 h 3233"/>
                <a:gd name="T8" fmla="*/ 2147483647 w 3148"/>
                <a:gd name="T9" fmla="*/ 2147483647 h 3233"/>
                <a:gd name="T10" fmla="*/ 2147483647 w 3148"/>
                <a:gd name="T11" fmla="*/ 2147483647 h 3233"/>
                <a:gd name="T12" fmla="*/ 2147483647 w 3148"/>
                <a:gd name="T13" fmla="*/ 2147483647 h 3233"/>
                <a:gd name="T14" fmla="*/ 2147483647 w 3148"/>
                <a:gd name="T15" fmla="*/ 2147483647 h 3233"/>
                <a:gd name="T16" fmla="*/ 2147483647 w 3148"/>
                <a:gd name="T17" fmla="*/ 2147483647 h 3233"/>
                <a:gd name="T18" fmla="*/ 2147483647 w 3148"/>
                <a:gd name="T19" fmla="*/ 2147483647 h 3233"/>
                <a:gd name="T20" fmla="*/ 2147483647 w 3148"/>
                <a:gd name="T21" fmla="*/ 2147483647 h 3233"/>
                <a:gd name="T22" fmla="*/ 2147483647 w 3148"/>
                <a:gd name="T23" fmla="*/ 2147483647 h 3233"/>
                <a:gd name="T24" fmla="*/ 2147483647 w 3148"/>
                <a:gd name="T25" fmla="*/ 2147483647 h 3233"/>
                <a:gd name="T26" fmla="*/ 2147483647 w 3148"/>
                <a:gd name="T27" fmla="*/ 2147483647 h 3233"/>
                <a:gd name="T28" fmla="*/ 2147483647 w 3148"/>
                <a:gd name="T29" fmla="*/ 2147483647 h 3233"/>
                <a:gd name="T30" fmla="*/ 2147483647 w 3148"/>
                <a:gd name="T31" fmla="*/ 2147483647 h 3233"/>
                <a:gd name="T32" fmla="*/ 2147483647 w 3148"/>
                <a:gd name="T33" fmla="*/ 2147483647 h 3233"/>
                <a:gd name="T34" fmla="*/ 2147483647 w 3148"/>
                <a:gd name="T35" fmla="*/ 2147483647 h 3233"/>
                <a:gd name="T36" fmla="*/ 2147483647 w 3148"/>
                <a:gd name="T37" fmla="*/ 2147483647 h 3233"/>
                <a:gd name="T38" fmla="*/ 2147483647 w 3148"/>
                <a:gd name="T39" fmla="*/ 2147483647 h 3233"/>
                <a:gd name="T40" fmla="*/ 2147483647 w 3148"/>
                <a:gd name="T41" fmla="*/ 2147483647 h 3233"/>
                <a:gd name="T42" fmla="*/ 2147483647 w 3148"/>
                <a:gd name="T43" fmla="*/ 2147483647 h 3233"/>
                <a:gd name="T44" fmla="*/ 2147483647 w 3148"/>
                <a:gd name="T45" fmla="*/ 2147483647 h 3233"/>
                <a:gd name="T46" fmla="*/ 2147483647 w 3148"/>
                <a:gd name="T47" fmla="*/ 2147483647 h 3233"/>
                <a:gd name="T48" fmla="*/ 2147483647 w 3148"/>
                <a:gd name="T49" fmla="*/ 2147483647 h 3233"/>
                <a:gd name="T50" fmla="*/ 2147483647 w 3148"/>
                <a:gd name="T51" fmla="*/ 2147483647 h 3233"/>
                <a:gd name="T52" fmla="*/ 2147483647 w 3148"/>
                <a:gd name="T53" fmla="*/ 2147483647 h 3233"/>
                <a:gd name="T54" fmla="*/ 2147483647 w 3148"/>
                <a:gd name="T55" fmla="*/ 2147483647 h 3233"/>
                <a:gd name="T56" fmla="*/ 2147483647 w 3148"/>
                <a:gd name="T57" fmla="*/ 2147483647 h 3233"/>
                <a:gd name="T58" fmla="*/ 2147483647 w 3148"/>
                <a:gd name="T59" fmla="*/ 2147483647 h 3233"/>
                <a:gd name="T60" fmla="*/ 2147483647 w 3148"/>
                <a:gd name="T61" fmla="*/ 2147483647 h 3233"/>
                <a:gd name="T62" fmla="*/ 2147483647 w 3148"/>
                <a:gd name="T63" fmla="*/ 2147483647 h 3233"/>
                <a:gd name="T64" fmla="*/ 2147483647 w 3148"/>
                <a:gd name="T65" fmla="*/ 2147483647 h 3233"/>
                <a:gd name="T66" fmla="*/ 2147483647 w 3148"/>
                <a:gd name="T67" fmla="*/ 2147483647 h 3233"/>
                <a:gd name="T68" fmla="*/ 2147483647 w 3148"/>
                <a:gd name="T69" fmla="*/ 2147483647 h 3233"/>
                <a:gd name="T70" fmla="*/ 2147483647 w 3148"/>
                <a:gd name="T71" fmla="*/ 2147483647 h 3233"/>
                <a:gd name="T72" fmla="*/ 2147483647 w 3148"/>
                <a:gd name="T73" fmla="*/ 2147483647 h 3233"/>
                <a:gd name="T74" fmla="*/ 2147483647 w 3148"/>
                <a:gd name="T75" fmla="*/ 2147483647 h 3233"/>
                <a:gd name="T76" fmla="*/ 2147483647 w 3148"/>
                <a:gd name="T77" fmla="*/ 2147483647 h 3233"/>
                <a:gd name="T78" fmla="*/ 2147483647 w 3148"/>
                <a:gd name="T79" fmla="*/ 2147483647 h 3233"/>
                <a:gd name="T80" fmla="*/ 2147483647 w 3148"/>
                <a:gd name="T81" fmla="*/ 2147483647 h 3233"/>
                <a:gd name="T82" fmla="*/ 2147483647 w 3148"/>
                <a:gd name="T83" fmla="*/ 2147483647 h 3233"/>
                <a:gd name="T84" fmla="*/ 2147483647 w 3148"/>
                <a:gd name="T85" fmla="*/ 2147483647 h 3233"/>
                <a:gd name="T86" fmla="*/ 2147483647 w 3148"/>
                <a:gd name="T87" fmla="*/ 2147483647 h 3233"/>
                <a:gd name="T88" fmla="*/ 2147483647 w 3148"/>
                <a:gd name="T89" fmla="*/ 2147483647 h 3233"/>
                <a:gd name="T90" fmla="*/ 2147483647 w 3148"/>
                <a:gd name="T91" fmla="*/ 2147483647 h 3233"/>
                <a:gd name="T92" fmla="*/ 2147483647 w 3148"/>
                <a:gd name="T93" fmla="*/ 2147483647 h 3233"/>
                <a:gd name="T94" fmla="*/ 2147483647 w 3148"/>
                <a:gd name="T95" fmla="*/ 2147483647 h 3233"/>
                <a:gd name="T96" fmla="*/ 2147483647 w 3148"/>
                <a:gd name="T97" fmla="*/ 2147483647 h 3233"/>
                <a:gd name="T98" fmla="*/ 2147483647 w 3148"/>
                <a:gd name="T99" fmla="*/ 2147483647 h 3233"/>
                <a:gd name="T100" fmla="*/ 2147483647 w 3148"/>
                <a:gd name="T101" fmla="*/ 2147483647 h 3233"/>
                <a:gd name="T102" fmla="*/ 2147483647 w 3148"/>
                <a:gd name="T103" fmla="*/ 2147483647 h 3233"/>
                <a:gd name="T104" fmla="*/ 2147483647 w 3148"/>
                <a:gd name="T105" fmla="*/ 2147483647 h 3233"/>
                <a:gd name="T106" fmla="*/ 2147483647 w 3148"/>
                <a:gd name="T107" fmla="*/ 2147483647 h 3233"/>
                <a:gd name="T108" fmla="*/ 2147483647 w 3148"/>
                <a:gd name="T109" fmla="*/ 2147483647 h 3233"/>
                <a:gd name="T110" fmla="*/ 2147483647 w 3148"/>
                <a:gd name="T111" fmla="*/ 2147483647 h 3233"/>
                <a:gd name="T112" fmla="*/ 2147483647 w 3148"/>
                <a:gd name="T113" fmla="*/ 2147483647 h 3233"/>
                <a:gd name="T114" fmla="*/ 2147483647 w 3148"/>
                <a:gd name="T115" fmla="*/ 2147483647 h 3233"/>
                <a:gd name="T116" fmla="*/ 2147483647 w 3148"/>
                <a:gd name="T117" fmla="*/ 2147483647 h 3233"/>
                <a:gd name="T118" fmla="*/ 2147483647 w 3148"/>
                <a:gd name="T119" fmla="*/ 2147483647 h 3233"/>
                <a:gd name="T120" fmla="*/ 2147483647 w 3148"/>
                <a:gd name="T121" fmla="*/ 2147483647 h 3233"/>
                <a:gd name="T122" fmla="*/ 2147483647 w 3148"/>
                <a:gd name="T123" fmla="*/ 2147483647 h 3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48" h="3233">
                  <a:moveTo>
                    <a:pt x="978" y="921"/>
                  </a:moveTo>
                  <a:lnTo>
                    <a:pt x="925" y="906"/>
                  </a:lnTo>
                  <a:lnTo>
                    <a:pt x="869" y="898"/>
                  </a:lnTo>
                  <a:lnTo>
                    <a:pt x="827" y="867"/>
                  </a:lnTo>
                  <a:lnTo>
                    <a:pt x="777" y="955"/>
                  </a:lnTo>
                  <a:lnTo>
                    <a:pt x="737" y="957"/>
                  </a:lnTo>
                  <a:lnTo>
                    <a:pt x="691" y="969"/>
                  </a:lnTo>
                  <a:lnTo>
                    <a:pt x="564" y="996"/>
                  </a:lnTo>
                  <a:lnTo>
                    <a:pt x="527" y="1032"/>
                  </a:lnTo>
                  <a:lnTo>
                    <a:pt x="485" y="1023"/>
                  </a:lnTo>
                  <a:lnTo>
                    <a:pt x="445" y="1051"/>
                  </a:lnTo>
                  <a:lnTo>
                    <a:pt x="378" y="1046"/>
                  </a:lnTo>
                  <a:lnTo>
                    <a:pt x="297" y="1088"/>
                  </a:lnTo>
                  <a:lnTo>
                    <a:pt x="293" y="1134"/>
                  </a:lnTo>
                  <a:lnTo>
                    <a:pt x="316" y="1165"/>
                  </a:lnTo>
                  <a:lnTo>
                    <a:pt x="280" y="1216"/>
                  </a:lnTo>
                  <a:lnTo>
                    <a:pt x="178" y="1215"/>
                  </a:lnTo>
                  <a:lnTo>
                    <a:pt x="146" y="1262"/>
                  </a:lnTo>
                  <a:lnTo>
                    <a:pt x="127" y="1318"/>
                  </a:lnTo>
                  <a:lnTo>
                    <a:pt x="75" y="1333"/>
                  </a:lnTo>
                  <a:lnTo>
                    <a:pt x="75" y="1385"/>
                  </a:lnTo>
                  <a:lnTo>
                    <a:pt x="40" y="1445"/>
                  </a:lnTo>
                  <a:lnTo>
                    <a:pt x="52" y="1475"/>
                  </a:lnTo>
                  <a:lnTo>
                    <a:pt x="29" y="1525"/>
                  </a:lnTo>
                  <a:lnTo>
                    <a:pt x="29" y="1575"/>
                  </a:lnTo>
                  <a:lnTo>
                    <a:pt x="10" y="1608"/>
                  </a:lnTo>
                  <a:lnTo>
                    <a:pt x="0" y="1710"/>
                  </a:lnTo>
                  <a:lnTo>
                    <a:pt x="8" y="1809"/>
                  </a:lnTo>
                  <a:lnTo>
                    <a:pt x="6" y="1863"/>
                  </a:lnTo>
                  <a:lnTo>
                    <a:pt x="65" y="1890"/>
                  </a:lnTo>
                  <a:lnTo>
                    <a:pt x="115" y="1900"/>
                  </a:lnTo>
                  <a:lnTo>
                    <a:pt x="134" y="1934"/>
                  </a:lnTo>
                  <a:lnTo>
                    <a:pt x="192" y="1951"/>
                  </a:lnTo>
                  <a:lnTo>
                    <a:pt x="215" y="1921"/>
                  </a:lnTo>
                  <a:lnTo>
                    <a:pt x="247" y="1921"/>
                  </a:lnTo>
                  <a:lnTo>
                    <a:pt x="274" y="1949"/>
                  </a:lnTo>
                  <a:lnTo>
                    <a:pt x="343" y="1963"/>
                  </a:lnTo>
                  <a:lnTo>
                    <a:pt x="389" y="1905"/>
                  </a:lnTo>
                  <a:lnTo>
                    <a:pt x="485" y="1900"/>
                  </a:lnTo>
                  <a:lnTo>
                    <a:pt x="547" y="1917"/>
                  </a:lnTo>
                  <a:lnTo>
                    <a:pt x="595" y="1915"/>
                  </a:lnTo>
                  <a:lnTo>
                    <a:pt x="610" y="1949"/>
                  </a:lnTo>
                  <a:lnTo>
                    <a:pt x="606" y="2024"/>
                  </a:lnTo>
                  <a:lnTo>
                    <a:pt x="620" y="2070"/>
                  </a:lnTo>
                  <a:lnTo>
                    <a:pt x="604" y="2143"/>
                  </a:lnTo>
                  <a:lnTo>
                    <a:pt x="616" y="2201"/>
                  </a:lnTo>
                  <a:lnTo>
                    <a:pt x="606" y="2231"/>
                  </a:lnTo>
                  <a:lnTo>
                    <a:pt x="606" y="2293"/>
                  </a:lnTo>
                  <a:lnTo>
                    <a:pt x="545" y="2308"/>
                  </a:lnTo>
                  <a:lnTo>
                    <a:pt x="495" y="2322"/>
                  </a:lnTo>
                  <a:lnTo>
                    <a:pt x="504" y="2368"/>
                  </a:lnTo>
                  <a:lnTo>
                    <a:pt x="504" y="2414"/>
                  </a:lnTo>
                  <a:lnTo>
                    <a:pt x="526" y="2491"/>
                  </a:lnTo>
                  <a:lnTo>
                    <a:pt x="552" y="2508"/>
                  </a:lnTo>
                  <a:lnTo>
                    <a:pt x="537" y="2550"/>
                  </a:lnTo>
                  <a:lnTo>
                    <a:pt x="539" y="2585"/>
                  </a:lnTo>
                  <a:lnTo>
                    <a:pt x="564" y="2650"/>
                  </a:lnTo>
                  <a:lnTo>
                    <a:pt x="524" y="2656"/>
                  </a:lnTo>
                  <a:lnTo>
                    <a:pt x="481" y="2680"/>
                  </a:lnTo>
                  <a:lnTo>
                    <a:pt x="447" y="2646"/>
                  </a:lnTo>
                  <a:lnTo>
                    <a:pt x="428" y="2677"/>
                  </a:lnTo>
                  <a:lnTo>
                    <a:pt x="453" y="2713"/>
                  </a:lnTo>
                  <a:lnTo>
                    <a:pt x="470" y="2767"/>
                  </a:lnTo>
                  <a:lnTo>
                    <a:pt x="560" y="2790"/>
                  </a:lnTo>
                  <a:lnTo>
                    <a:pt x="581" y="2849"/>
                  </a:lnTo>
                  <a:lnTo>
                    <a:pt x="564" y="2916"/>
                  </a:lnTo>
                  <a:lnTo>
                    <a:pt x="589" y="2970"/>
                  </a:lnTo>
                  <a:lnTo>
                    <a:pt x="583" y="3020"/>
                  </a:lnTo>
                  <a:lnTo>
                    <a:pt x="554" y="3072"/>
                  </a:lnTo>
                  <a:lnTo>
                    <a:pt x="562" y="3097"/>
                  </a:lnTo>
                  <a:lnTo>
                    <a:pt x="623" y="3145"/>
                  </a:lnTo>
                  <a:lnTo>
                    <a:pt x="671" y="3143"/>
                  </a:lnTo>
                  <a:lnTo>
                    <a:pt x="691" y="3210"/>
                  </a:lnTo>
                  <a:lnTo>
                    <a:pt x="735" y="3233"/>
                  </a:lnTo>
                  <a:lnTo>
                    <a:pt x="783" y="3193"/>
                  </a:lnTo>
                  <a:lnTo>
                    <a:pt x="808" y="3179"/>
                  </a:lnTo>
                  <a:lnTo>
                    <a:pt x="869" y="3080"/>
                  </a:lnTo>
                  <a:lnTo>
                    <a:pt x="905" y="3064"/>
                  </a:lnTo>
                  <a:lnTo>
                    <a:pt x="950" y="3101"/>
                  </a:lnTo>
                  <a:lnTo>
                    <a:pt x="1044" y="3074"/>
                  </a:lnTo>
                  <a:lnTo>
                    <a:pt x="1080" y="3043"/>
                  </a:lnTo>
                  <a:lnTo>
                    <a:pt x="1090" y="3016"/>
                  </a:lnTo>
                  <a:lnTo>
                    <a:pt x="1113" y="2997"/>
                  </a:lnTo>
                  <a:lnTo>
                    <a:pt x="1128" y="2972"/>
                  </a:lnTo>
                  <a:lnTo>
                    <a:pt x="1207" y="2930"/>
                  </a:lnTo>
                  <a:lnTo>
                    <a:pt x="1272" y="2913"/>
                  </a:lnTo>
                  <a:lnTo>
                    <a:pt x="1318" y="2920"/>
                  </a:lnTo>
                  <a:lnTo>
                    <a:pt x="1362" y="2878"/>
                  </a:lnTo>
                  <a:lnTo>
                    <a:pt x="1368" y="2834"/>
                  </a:lnTo>
                  <a:lnTo>
                    <a:pt x="1431" y="2859"/>
                  </a:lnTo>
                  <a:lnTo>
                    <a:pt x="1485" y="2826"/>
                  </a:lnTo>
                  <a:lnTo>
                    <a:pt x="1515" y="2801"/>
                  </a:lnTo>
                  <a:lnTo>
                    <a:pt x="1590" y="2803"/>
                  </a:lnTo>
                  <a:lnTo>
                    <a:pt x="1604" y="2774"/>
                  </a:lnTo>
                  <a:lnTo>
                    <a:pt x="1621" y="2736"/>
                  </a:lnTo>
                  <a:lnTo>
                    <a:pt x="1659" y="2717"/>
                  </a:lnTo>
                  <a:lnTo>
                    <a:pt x="1654" y="2682"/>
                  </a:lnTo>
                  <a:lnTo>
                    <a:pt x="1667" y="2636"/>
                  </a:lnTo>
                  <a:lnTo>
                    <a:pt x="1663" y="2604"/>
                  </a:lnTo>
                  <a:lnTo>
                    <a:pt x="1703" y="2565"/>
                  </a:lnTo>
                  <a:lnTo>
                    <a:pt x="1732" y="2506"/>
                  </a:lnTo>
                  <a:lnTo>
                    <a:pt x="1736" y="2462"/>
                  </a:lnTo>
                  <a:lnTo>
                    <a:pt x="1769" y="2396"/>
                  </a:lnTo>
                  <a:lnTo>
                    <a:pt x="1803" y="2341"/>
                  </a:lnTo>
                  <a:lnTo>
                    <a:pt x="1821" y="2301"/>
                  </a:lnTo>
                  <a:lnTo>
                    <a:pt x="1867" y="2341"/>
                  </a:lnTo>
                  <a:lnTo>
                    <a:pt x="1920" y="2354"/>
                  </a:lnTo>
                  <a:lnTo>
                    <a:pt x="1989" y="2402"/>
                  </a:lnTo>
                  <a:lnTo>
                    <a:pt x="2058" y="2410"/>
                  </a:lnTo>
                  <a:lnTo>
                    <a:pt x="2087" y="2431"/>
                  </a:lnTo>
                  <a:lnTo>
                    <a:pt x="2156" y="2439"/>
                  </a:lnTo>
                  <a:lnTo>
                    <a:pt x="2170" y="2429"/>
                  </a:lnTo>
                  <a:lnTo>
                    <a:pt x="2187" y="2429"/>
                  </a:lnTo>
                  <a:lnTo>
                    <a:pt x="2254" y="2458"/>
                  </a:lnTo>
                  <a:lnTo>
                    <a:pt x="2281" y="2483"/>
                  </a:lnTo>
                  <a:lnTo>
                    <a:pt x="2314" y="2481"/>
                  </a:lnTo>
                  <a:lnTo>
                    <a:pt x="2314" y="2469"/>
                  </a:lnTo>
                  <a:lnTo>
                    <a:pt x="2346" y="2460"/>
                  </a:lnTo>
                  <a:lnTo>
                    <a:pt x="2375" y="2435"/>
                  </a:lnTo>
                  <a:lnTo>
                    <a:pt x="2429" y="2452"/>
                  </a:lnTo>
                  <a:lnTo>
                    <a:pt x="2498" y="2512"/>
                  </a:lnTo>
                  <a:lnTo>
                    <a:pt x="2538" y="2537"/>
                  </a:lnTo>
                  <a:lnTo>
                    <a:pt x="2551" y="2558"/>
                  </a:lnTo>
                  <a:lnTo>
                    <a:pt x="2601" y="2598"/>
                  </a:lnTo>
                  <a:lnTo>
                    <a:pt x="2645" y="2623"/>
                  </a:lnTo>
                  <a:lnTo>
                    <a:pt x="2680" y="2615"/>
                  </a:lnTo>
                  <a:lnTo>
                    <a:pt x="2738" y="2606"/>
                  </a:lnTo>
                  <a:lnTo>
                    <a:pt x="2797" y="2613"/>
                  </a:lnTo>
                  <a:lnTo>
                    <a:pt x="2856" y="2596"/>
                  </a:lnTo>
                  <a:lnTo>
                    <a:pt x="2958" y="2571"/>
                  </a:lnTo>
                  <a:lnTo>
                    <a:pt x="2993" y="2575"/>
                  </a:lnTo>
                  <a:lnTo>
                    <a:pt x="3021" y="2613"/>
                  </a:lnTo>
                  <a:lnTo>
                    <a:pt x="3039" y="2625"/>
                  </a:lnTo>
                  <a:lnTo>
                    <a:pt x="3062" y="2604"/>
                  </a:lnTo>
                  <a:lnTo>
                    <a:pt x="3108" y="2596"/>
                  </a:lnTo>
                  <a:lnTo>
                    <a:pt x="3115" y="2558"/>
                  </a:lnTo>
                  <a:lnTo>
                    <a:pt x="3148" y="2554"/>
                  </a:lnTo>
                  <a:lnTo>
                    <a:pt x="3131" y="2523"/>
                  </a:lnTo>
                  <a:lnTo>
                    <a:pt x="3142" y="2510"/>
                  </a:lnTo>
                  <a:lnTo>
                    <a:pt x="3106" y="2454"/>
                  </a:lnTo>
                  <a:lnTo>
                    <a:pt x="3089" y="2464"/>
                  </a:lnTo>
                  <a:lnTo>
                    <a:pt x="3060" y="2416"/>
                  </a:lnTo>
                  <a:lnTo>
                    <a:pt x="3081" y="2404"/>
                  </a:lnTo>
                  <a:lnTo>
                    <a:pt x="3050" y="2372"/>
                  </a:lnTo>
                  <a:lnTo>
                    <a:pt x="3020" y="2381"/>
                  </a:lnTo>
                  <a:lnTo>
                    <a:pt x="2956" y="2373"/>
                  </a:lnTo>
                  <a:lnTo>
                    <a:pt x="2901" y="2373"/>
                  </a:lnTo>
                  <a:lnTo>
                    <a:pt x="2879" y="2341"/>
                  </a:lnTo>
                  <a:lnTo>
                    <a:pt x="2801" y="2339"/>
                  </a:lnTo>
                  <a:lnTo>
                    <a:pt x="2701" y="2350"/>
                  </a:lnTo>
                  <a:lnTo>
                    <a:pt x="2676" y="2366"/>
                  </a:lnTo>
                  <a:lnTo>
                    <a:pt x="2644" y="2360"/>
                  </a:lnTo>
                  <a:lnTo>
                    <a:pt x="2653" y="2341"/>
                  </a:lnTo>
                  <a:lnTo>
                    <a:pt x="2632" y="2314"/>
                  </a:lnTo>
                  <a:lnTo>
                    <a:pt x="2599" y="2325"/>
                  </a:lnTo>
                  <a:lnTo>
                    <a:pt x="2584" y="2312"/>
                  </a:lnTo>
                  <a:lnTo>
                    <a:pt x="2590" y="2272"/>
                  </a:lnTo>
                  <a:lnTo>
                    <a:pt x="2565" y="2278"/>
                  </a:lnTo>
                  <a:lnTo>
                    <a:pt x="2509" y="2220"/>
                  </a:lnTo>
                  <a:lnTo>
                    <a:pt x="2527" y="2214"/>
                  </a:lnTo>
                  <a:lnTo>
                    <a:pt x="2530" y="2195"/>
                  </a:lnTo>
                  <a:lnTo>
                    <a:pt x="2477" y="2160"/>
                  </a:lnTo>
                  <a:lnTo>
                    <a:pt x="2454" y="2124"/>
                  </a:lnTo>
                  <a:lnTo>
                    <a:pt x="2423" y="2086"/>
                  </a:lnTo>
                  <a:lnTo>
                    <a:pt x="2423" y="2043"/>
                  </a:lnTo>
                  <a:lnTo>
                    <a:pt x="2434" y="1995"/>
                  </a:lnTo>
                  <a:lnTo>
                    <a:pt x="2440" y="1944"/>
                  </a:lnTo>
                  <a:lnTo>
                    <a:pt x="2502" y="1875"/>
                  </a:lnTo>
                  <a:lnTo>
                    <a:pt x="2525" y="1807"/>
                  </a:lnTo>
                  <a:lnTo>
                    <a:pt x="2567" y="1806"/>
                  </a:lnTo>
                  <a:lnTo>
                    <a:pt x="2590" y="1777"/>
                  </a:lnTo>
                  <a:lnTo>
                    <a:pt x="2551" y="1710"/>
                  </a:lnTo>
                  <a:lnTo>
                    <a:pt x="2561" y="1681"/>
                  </a:lnTo>
                  <a:lnTo>
                    <a:pt x="2553" y="1660"/>
                  </a:lnTo>
                  <a:lnTo>
                    <a:pt x="2592" y="1608"/>
                  </a:lnTo>
                  <a:lnTo>
                    <a:pt x="2584" y="1593"/>
                  </a:lnTo>
                  <a:lnTo>
                    <a:pt x="2594" y="1529"/>
                  </a:lnTo>
                  <a:lnTo>
                    <a:pt x="2649" y="1523"/>
                  </a:lnTo>
                  <a:lnTo>
                    <a:pt x="2672" y="1493"/>
                  </a:lnTo>
                  <a:lnTo>
                    <a:pt x="2703" y="1470"/>
                  </a:lnTo>
                  <a:lnTo>
                    <a:pt x="2678" y="1418"/>
                  </a:lnTo>
                  <a:lnTo>
                    <a:pt x="2663" y="1355"/>
                  </a:lnTo>
                  <a:lnTo>
                    <a:pt x="2628" y="1358"/>
                  </a:lnTo>
                  <a:lnTo>
                    <a:pt x="2559" y="1372"/>
                  </a:lnTo>
                  <a:lnTo>
                    <a:pt x="2528" y="1362"/>
                  </a:lnTo>
                  <a:lnTo>
                    <a:pt x="2490" y="1374"/>
                  </a:lnTo>
                  <a:lnTo>
                    <a:pt x="2461" y="1347"/>
                  </a:lnTo>
                  <a:lnTo>
                    <a:pt x="2385" y="1332"/>
                  </a:lnTo>
                  <a:lnTo>
                    <a:pt x="2358" y="1295"/>
                  </a:lnTo>
                  <a:lnTo>
                    <a:pt x="2329" y="1286"/>
                  </a:lnTo>
                  <a:lnTo>
                    <a:pt x="2333" y="1188"/>
                  </a:lnTo>
                  <a:lnTo>
                    <a:pt x="2348" y="1157"/>
                  </a:lnTo>
                  <a:lnTo>
                    <a:pt x="2352" y="1111"/>
                  </a:lnTo>
                  <a:lnTo>
                    <a:pt x="2396" y="1042"/>
                  </a:lnTo>
                  <a:lnTo>
                    <a:pt x="2404" y="1017"/>
                  </a:lnTo>
                  <a:lnTo>
                    <a:pt x="2431" y="942"/>
                  </a:lnTo>
                  <a:lnTo>
                    <a:pt x="2390" y="894"/>
                  </a:lnTo>
                  <a:lnTo>
                    <a:pt x="2398" y="837"/>
                  </a:lnTo>
                  <a:lnTo>
                    <a:pt x="2444" y="798"/>
                  </a:lnTo>
                  <a:lnTo>
                    <a:pt x="2459" y="758"/>
                  </a:lnTo>
                  <a:lnTo>
                    <a:pt x="2498" y="714"/>
                  </a:lnTo>
                  <a:lnTo>
                    <a:pt x="2490" y="687"/>
                  </a:lnTo>
                  <a:lnTo>
                    <a:pt x="2434" y="666"/>
                  </a:lnTo>
                  <a:lnTo>
                    <a:pt x="2413" y="631"/>
                  </a:lnTo>
                  <a:lnTo>
                    <a:pt x="2385" y="625"/>
                  </a:lnTo>
                  <a:lnTo>
                    <a:pt x="2394" y="597"/>
                  </a:lnTo>
                  <a:lnTo>
                    <a:pt x="2396" y="543"/>
                  </a:lnTo>
                  <a:lnTo>
                    <a:pt x="2429" y="520"/>
                  </a:lnTo>
                  <a:lnTo>
                    <a:pt x="2436" y="489"/>
                  </a:lnTo>
                  <a:lnTo>
                    <a:pt x="2479" y="464"/>
                  </a:lnTo>
                  <a:lnTo>
                    <a:pt x="2490" y="447"/>
                  </a:lnTo>
                  <a:lnTo>
                    <a:pt x="2429" y="418"/>
                  </a:lnTo>
                  <a:lnTo>
                    <a:pt x="2383" y="409"/>
                  </a:lnTo>
                  <a:lnTo>
                    <a:pt x="2367" y="393"/>
                  </a:lnTo>
                  <a:lnTo>
                    <a:pt x="2342" y="407"/>
                  </a:lnTo>
                  <a:lnTo>
                    <a:pt x="2283" y="393"/>
                  </a:lnTo>
                  <a:lnTo>
                    <a:pt x="2254" y="372"/>
                  </a:lnTo>
                  <a:lnTo>
                    <a:pt x="2210" y="376"/>
                  </a:lnTo>
                  <a:lnTo>
                    <a:pt x="2179" y="347"/>
                  </a:lnTo>
                  <a:lnTo>
                    <a:pt x="2152" y="363"/>
                  </a:lnTo>
                  <a:lnTo>
                    <a:pt x="2101" y="353"/>
                  </a:lnTo>
                  <a:lnTo>
                    <a:pt x="2108" y="307"/>
                  </a:lnTo>
                  <a:lnTo>
                    <a:pt x="2078" y="288"/>
                  </a:lnTo>
                  <a:lnTo>
                    <a:pt x="2035" y="301"/>
                  </a:lnTo>
                  <a:lnTo>
                    <a:pt x="1976" y="272"/>
                  </a:lnTo>
                  <a:lnTo>
                    <a:pt x="1980" y="224"/>
                  </a:lnTo>
                  <a:lnTo>
                    <a:pt x="1974" y="178"/>
                  </a:lnTo>
                  <a:lnTo>
                    <a:pt x="1888" y="134"/>
                  </a:lnTo>
                  <a:lnTo>
                    <a:pt x="1834" y="46"/>
                  </a:lnTo>
                  <a:lnTo>
                    <a:pt x="1796" y="0"/>
                  </a:lnTo>
                  <a:lnTo>
                    <a:pt x="1759" y="4"/>
                  </a:lnTo>
                  <a:lnTo>
                    <a:pt x="1728" y="119"/>
                  </a:lnTo>
                  <a:lnTo>
                    <a:pt x="1656" y="167"/>
                  </a:lnTo>
                  <a:lnTo>
                    <a:pt x="1625" y="199"/>
                  </a:lnTo>
                  <a:lnTo>
                    <a:pt x="1562" y="190"/>
                  </a:lnTo>
                  <a:lnTo>
                    <a:pt x="1521" y="221"/>
                  </a:lnTo>
                  <a:lnTo>
                    <a:pt x="1439" y="213"/>
                  </a:lnTo>
                  <a:lnTo>
                    <a:pt x="1431" y="315"/>
                  </a:lnTo>
                  <a:lnTo>
                    <a:pt x="1435" y="370"/>
                  </a:lnTo>
                  <a:lnTo>
                    <a:pt x="1469" y="443"/>
                  </a:lnTo>
                  <a:lnTo>
                    <a:pt x="1450" y="501"/>
                  </a:lnTo>
                  <a:lnTo>
                    <a:pt x="1421" y="485"/>
                  </a:lnTo>
                  <a:lnTo>
                    <a:pt x="1347" y="485"/>
                  </a:lnTo>
                  <a:lnTo>
                    <a:pt x="1320" y="554"/>
                  </a:lnTo>
                  <a:lnTo>
                    <a:pt x="1320" y="679"/>
                  </a:lnTo>
                  <a:lnTo>
                    <a:pt x="1243" y="689"/>
                  </a:lnTo>
                  <a:lnTo>
                    <a:pt x="1157" y="727"/>
                  </a:lnTo>
                  <a:lnTo>
                    <a:pt x="1076" y="706"/>
                  </a:lnTo>
                  <a:lnTo>
                    <a:pt x="1074" y="856"/>
                  </a:lnTo>
                  <a:lnTo>
                    <a:pt x="1005" y="879"/>
                  </a:lnTo>
                  <a:lnTo>
                    <a:pt x="978" y="921"/>
                  </a:lnTo>
                </a:path>
              </a:pathLst>
            </a:custGeom>
            <a:solidFill>
              <a:srgbClr val="44546A"/>
            </a:solidFill>
            <a:ln w="28575" cmpd="sng">
              <a:noFill/>
              <a:prstDash val="solid"/>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endParaRPr>
            </a:p>
          </p:txBody>
        </p:sp>
        <p:sp>
          <p:nvSpPr>
            <p:cNvPr id="192" name="正方形/長方形 191">
              <a:extLst>
                <a:ext uri="{FF2B5EF4-FFF2-40B4-BE49-F238E27FC236}">
                  <a16:creationId xmlns:a16="http://schemas.microsoft.com/office/drawing/2014/main" id="{6891CA58-6089-8151-01CA-BEF43856DC42}"/>
                </a:ext>
              </a:extLst>
            </p:cNvPr>
            <p:cNvSpPr/>
            <p:nvPr/>
          </p:nvSpPr>
          <p:spPr>
            <a:xfrm>
              <a:off x="668065" y="829464"/>
              <a:ext cx="923330" cy="830997"/>
            </a:xfrm>
            <a:prstGeom prst="rect">
              <a:avLst/>
            </a:prstGeom>
          </p:spPr>
          <p:txBody>
            <a:bodyPr wrap="non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w="31750" cap="rnd">
                    <a:solidFill>
                      <a:srgbClr val="44546A"/>
                    </a:solidFill>
                  </a:ln>
                  <a:solidFill>
                    <a:schemeClr val="bg1"/>
                  </a:solidFill>
                  <a:effectLst/>
                  <a:uLnTx/>
                  <a:uFillTx/>
                  <a:latin typeface="HGP創英角ｺﾞｼｯｸUB" panose="020B0900000000000000" pitchFamily="50" charset="-128"/>
                  <a:ea typeface="HGP創英角ｺﾞｼｯｸUB" panose="020B0900000000000000" pitchFamily="50" charset="-128"/>
                </a:rPr>
                <a:t>群馬県</a:t>
              </a:r>
              <a:endParaRPr kumimoji="0" lang="en-US" altLang="zh-TW" sz="1800" b="0" i="0" u="none" strike="noStrike" kern="0" cap="none" spc="0" normalizeH="0" baseline="0" noProof="0" dirty="0">
                <a:ln w="31750" cap="rnd">
                  <a:solidFill>
                    <a:srgbClr val="44546A"/>
                  </a:solid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w="31750" cap="rnd">
                    <a:solidFill>
                      <a:srgbClr val="44546A"/>
                    </a:solidFill>
                  </a:ln>
                  <a:solidFill>
                    <a:schemeClr val="bg1"/>
                  </a:solidFill>
                  <a:effectLst/>
                  <a:uLnTx/>
                  <a:uFillTx/>
                  <a:latin typeface="HGP創英角ｺﾞｼｯｸUB" panose="020B0900000000000000" pitchFamily="50" charset="-128"/>
                  <a:ea typeface="HGP創英角ｺﾞｼｯｸUB" panose="020B0900000000000000" pitchFamily="50" charset="-128"/>
                </a:rPr>
                <a:t>防災教育</a:t>
              </a:r>
              <a:endParaRPr kumimoji="0" lang="en-US" altLang="zh-TW" sz="1800" b="0" i="0" u="none" strike="noStrike" kern="0" cap="none" spc="0" normalizeH="0" baseline="0" noProof="0" dirty="0">
                <a:ln w="31750" cap="rnd">
                  <a:solidFill>
                    <a:srgbClr val="44546A"/>
                  </a:solid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w="31750" cap="rnd">
                    <a:solidFill>
                      <a:srgbClr val="44546A"/>
                    </a:solidFill>
                  </a:ln>
                  <a:solidFill>
                    <a:schemeClr val="bg1"/>
                  </a:solidFill>
                  <a:effectLst/>
                  <a:uLnTx/>
                  <a:uFillTx/>
                  <a:latin typeface="HGP創英角ｺﾞｼｯｸUB" panose="020B0900000000000000" pitchFamily="50" charset="-128"/>
                  <a:ea typeface="HGP創英角ｺﾞｼｯｸUB" panose="020B0900000000000000" pitchFamily="50" charset="-128"/>
                </a:rPr>
                <a:t>資料</a:t>
              </a:r>
            </a:p>
          </p:txBody>
        </p:sp>
        <p:sp>
          <p:nvSpPr>
            <p:cNvPr id="193" name="正方形/長方形 192">
              <a:extLst>
                <a:ext uri="{FF2B5EF4-FFF2-40B4-BE49-F238E27FC236}">
                  <a16:creationId xmlns:a16="http://schemas.microsoft.com/office/drawing/2014/main" id="{F52F87D6-B643-659E-E9CE-51692ABC5DCC}"/>
                </a:ext>
              </a:extLst>
            </p:cNvPr>
            <p:cNvSpPr/>
            <p:nvPr/>
          </p:nvSpPr>
          <p:spPr>
            <a:xfrm>
              <a:off x="668065" y="829464"/>
              <a:ext cx="923330" cy="830997"/>
            </a:xfrm>
            <a:prstGeom prst="rect">
              <a:avLst/>
            </a:prstGeom>
          </p:spPr>
          <p:txBody>
            <a:bodyPr wrap="non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群馬県</a:t>
              </a:r>
              <a:endParaRPr kumimoji="0" lang="en-US" altLang="zh-TW" sz="1800" b="0" i="0" u="none" strike="noStrike" kern="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防災教育</a:t>
              </a:r>
              <a:endParaRPr kumimoji="0" lang="en-US" altLang="zh-TW" sz="1800" b="0" i="0" u="none" strike="noStrike" kern="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800" b="0" i="0" u="none" strike="noStrike" kern="0" cap="none" spc="0" normalizeH="0" baseline="0" noProof="0" dirty="0">
                  <a:ln>
                    <a:noFill/>
                  </a:ln>
                  <a:solidFill>
                    <a:schemeClr val="bg1"/>
                  </a:solidFill>
                  <a:effectLst/>
                  <a:uLnTx/>
                  <a:uFillTx/>
                  <a:latin typeface="HGP創英角ｺﾞｼｯｸUB" panose="020B0900000000000000" pitchFamily="50" charset="-128"/>
                  <a:ea typeface="HGP創英角ｺﾞｼｯｸUB" panose="020B0900000000000000" pitchFamily="50" charset="-128"/>
                </a:rPr>
                <a:t>資料</a:t>
              </a:r>
            </a:p>
          </p:txBody>
        </p:sp>
      </p:grpSp>
      <p:grpSp>
        <p:nvGrpSpPr>
          <p:cNvPr id="4" name="グループ化 3">
            <a:extLst>
              <a:ext uri="{FF2B5EF4-FFF2-40B4-BE49-F238E27FC236}">
                <a16:creationId xmlns:a16="http://schemas.microsoft.com/office/drawing/2014/main" id="{4C244C6B-8DC5-81ED-F18D-52106162EF01}"/>
              </a:ext>
            </a:extLst>
          </p:cNvPr>
          <p:cNvGrpSpPr/>
          <p:nvPr/>
        </p:nvGrpSpPr>
        <p:grpSpPr>
          <a:xfrm>
            <a:off x="2062612" y="1004600"/>
            <a:ext cx="3692956" cy="847877"/>
            <a:chOff x="2828692" y="345720"/>
            <a:chExt cx="3810279" cy="862212"/>
          </a:xfrm>
        </p:grpSpPr>
        <p:grpSp>
          <p:nvGrpSpPr>
            <p:cNvPr id="5" name="グループ化 4">
              <a:extLst>
                <a:ext uri="{FF2B5EF4-FFF2-40B4-BE49-F238E27FC236}">
                  <a16:creationId xmlns:a16="http://schemas.microsoft.com/office/drawing/2014/main" id="{F6032872-B6FE-500D-C620-A99B411FC733}"/>
                </a:ext>
              </a:extLst>
            </p:cNvPr>
            <p:cNvGrpSpPr/>
            <p:nvPr/>
          </p:nvGrpSpPr>
          <p:grpSpPr>
            <a:xfrm>
              <a:off x="2828692" y="345720"/>
              <a:ext cx="3041285" cy="853035"/>
              <a:chOff x="3087908" y="294920"/>
              <a:chExt cx="2695102" cy="929792"/>
            </a:xfrm>
          </p:grpSpPr>
          <p:sp>
            <p:nvSpPr>
              <p:cNvPr id="10" name="テキスト ボックス 9">
                <a:extLst>
                  <a:ext uri="{FF2B5EF4-FFF2-40B4-BE49-F238E27FC236}">
                    <a16:creationId xmlns:a16="http://schemas.microsoft.com/office/drawing/2014/main" id="{50B7DF9E-91C7-5EA5-445E-F01DD835373E}"/>
                  </a:ext>
                </a:extLst>
              </p:cNvPr>
              <p:cNvSpPr txBox="1"/>
              <p:nvPr/>
            </p:nvSpPr>
            <p:spPr>
              <a:xfrm>
                <a:off x="5015752" y="294920"/>
                <a:ext cx="767258" cy="929792"/>
              </a:xfrm>
              <a:prstGeom prst="rect">
                <a:avLst/>
              </a:prstGeom>
              <a:noFill/>
              <a:ln>
                <a:noFill/>
              </a:ln>
            </p:spPr>
            <p:txBody>
              <a:bodyPr wrap="none" lIns="0" tIns="0" rIns="0" bIns="0">
                <a:prstTxWarp prst="textPlain">
                  <a:avLst/>
                </a:prstTxWarp>
                <a:spAutoFit/>
              </a:bodyPr>
              <a:lstStyle/>
              <a:p>
                <a:r>
                  <a:rPr lang="ja-JP" altLang="en-US" sz="6000" dirty="0">
                    <a:ln w="0">
                      <a:noFill/>
                    </a:ln>
                    <a:solidFill>
                      <a:srgbClr val="44546A"/>
                    </a:solidFill>
                    <a:latin typeface="HGP行書体" panose="03000600000000000000" pitchFamily="66" charset="-128"/>
                    <a:ea typeface="HGP行書体" panose="03000600000000000000" pitchFamily="66" charset="-128"/>
                  </a:rPr>
                  <a:t>災</a:t>
                </a:r>
              </a:p>
            </p:txBody>
          </p:sp>
          <p:sp>
            <p:nvSpPr>
              <p:cNvPr id="11" name="テキスト ボックス 10">
                <a:extLst>
                  <a:ext uri="{FF2B5EF4-FFF2-40B4-BE49-F238E27FC236}">
                    <a16:creationId xmlns:a16="http://schemas.microsoft.com/office/drawing/2014/main" id="{EC8ECE58-E675-8494-EBB7-40374EB220C9}"/>
                  </a:ext>
                </a:extLst>
              </p:cNvPr>
              <p:cNvSpPr txBox="1"/>
              <p:nvPr/>
            </p:nvSpPr>
            <p:spPr>
              <a:xfrm>
                <a:off x="4537055" y="718672"/>
                <a:ext cx="417579" cy="506037"/>
              </a:xfrm>
              <a:prstGeom prst="rect">
                <a:avLst/>
              </a:prstGeom>
              <a:noFill/>
              <a:ln>
                <a:noFill/>
              </a:ln>
            </p:spPr>
            <p:txBody>
              <a:bodyPr wrap="none" lIns="0" tIns="0" rIns="0" bIns="0">
                <a:prstTxWarp prst="textPlain">
                  <a:avLst/>
                </a:prstTxWarp>
                <a:spAutoFit/>
              </a:bodyPr>
              <a:lstStyle/>
              <a:p>
                <a:r>
                  <a:rPr lang="ja-JP" altLang="en-US" sz="6000" dirty="0">
                    <a:ln w="0">
                      <a:noFill/>
                    </a:ln>
                    <a:solidFill>
                      <a:srgbClr val="44546A"/>
                    </a:solidFill>
                    <a:latin typeface="HGP行書体" panose="03000600000000000000" pitchFamily="66" charset="-128"/>
                    <a:ea typeface="HGP行書体" panose="03000600000000000000" pitchFamily="66" charset="-128"/>
                  </a:rPr>
                  <a:t>の</a:t>
                </a:r>
              </a:p>
            </p:txBody>
          </p:sp>
          <p:sp>
            <p:nvSpPr>
              <p:cNvPr id="12" name="テキスト ボックス 11">
                <a:extLst>
                  <a:ext uri="{FF2B5EF4-FFF2-40B4-BE49-F238E27FC236}">
                    <a16:creationId xmlns:a16="http://schemas.microsoft.com/office/drawing/2014/main" id="{9EEF79F9-01A9-6EC5-724C-46DAB64A50CB}"/>
                  </a:ext>
                </a:extLst>
              </p:cNvPr>
              <p:cNvSpPr txBox="1"/>
              <p:nvPr/>
            </p:nvSpPr>
            <p:spPr>
              <a:xfrm>
                <a:off x="3734706" y="294920"/>
                <a:ext cx="767258" cy="929791"/>
              </a:xfrm>
              <a:prstGeom prst="rect">
                <a:avLst/>
              </a:prstGeom>
              <a:noFill/>
              <a:ln>
                <a:noFill/>
              </a:ln>
            </p:spPr>
            <p:txBody>
              <a:bodyPr wrap="none" lIns="0" tIns="0" rIns="0" bIns="0">
                <a:prstTxWarp prst="textPlain">
                  <a:avLst/>
                </a:prstTxWarp>
                <a:spAutoFit/>
              </a:bodyPr>
              <a:lstStyle/>
              <a:p>
                <a:r>
                  <a:rPr lang="ja-JP" altLang="en-US" sz="6000" dirty="0">
                    <a:ln w="0">
                      <a:noFill/>
                    </a:ln>
                    <a:solidFill>
                      <a:srgbClr val="44546A"/>
                    </a:solidFill>
                    <a:latin typeface="HGP行書体" panose="03000600000000000000" pitchFamily="66" charset="-128"/>
                    <a:ea typeface="HGP行書体" panose="03000600000000000000" pitchFamily="66" charset="-128"/>
                  </a:rPr>
                  <a:t>馬</a:t>
                </a:r>
              </a:p>
            </p:txBody>
          </p:sp>
          <p:sp>
            <p:nvSpPr>
              <p:cNvPr id="13" name="テキスト ボックス 12">
                <a:extLst>
                  <a:ext uri="{FF2B5EF4-FFF2-40B4-BE49-F238E27FC236}">
                    <a16:creationId xmlns:a16="http://schemas.microsoft.com/office/drawing/2014/main" id="{29EAE7CE-2E9A-048C-186B-3ED35BFED6B6}"/>
                  </a:ext>
                </a:extLst>
              </p:cNvPr>
              <p:cNvSpPr txBox="1"/>
              <p:nvPr/>
            </p:nvSpPr>
            <p:spPr>
              <a:xfrm>
                <a:off x="3087908" y="294920"/>
                <a:ext cx="767258" cy="929791"/>
              </a:xfrm>
              <a:prstGeom prst="rect">
                <a:avLst/>
              </a:prstGeom>
              <a:noFill/>
              <a:ln>
                <a:noFill/>
              </a:ln>
            </p:spPr>
            <p:txBody>
              <a:bodyPr wrap="none" lIns="0" tIns="0" rIns="0" bIns="0">
                <a:prstTxWarp prst="textPlain">
                  <a:avLst/>
                </a:prstTxWarp>
                <a:spAutoFit/>
              </a:bodyPr>
              <a:lstStyle/>
              <a:p>
                <a:r>
                  <a:rPr lang="ja-JP" altLang="en-US" sz="6000" dirty="0">
                    <a:ln w="0">
                      <a:noFill/>
                    </a:ln>
                    <a:solidFill>
                      <a:srgbClr val="44546A"/>
                    </a:solidFill>
                    <a:latin typeface="HGP行書体" panose="03000600000000000000" pitchFamily="66" charset="-128"/>
                    <a:ea typeface="HGP行書体" panose="03000600000000000000" pitchFamily="66" charset="-128"/>
                  </a:rPr>
                  <a:t>群</a:t>
                </a:r>
              </a:p>
            </p:txBody>
          </p:sp>
        </p:grpSp>
        <p:sp>
          <p:nvSpPr>
            <p:cNvPr id="9" name="テキスト ボックス 8">
              <a:extLst>
                <a:ext uri="{FF2B5EF4-FFF2-40B4-BE49-F238E27FC236}">
                  <a16:creationId xmlns:a16="http://schemas.microsoft.com/office/drawing/2014/main" id="{D21D6429-BB14-558F-51FE-89206C0C068D}"/>
                </a:ext>
              </a:extLst>
            </p:cNvPr>
            <p:cNvSpPr txBox="1">
              <a:spLocks/>
            </p:cNvSpPr>
            <p:nvPr/>
          </p:nvSpPr>
          <p:spPr>
            <a:xfrm>
              <a:off x="5821810" y="354896"/>
              <a:ext cx="817161" cy="853036"/>
            </a:xfrm>
            <a:prstGeom prst="rect">
              <a:avLst/>
            </a:prstGeom>
            <a:noFill/>
            <a:ln>
              <a:noFill/>
            </a:ln>
          </p:spPr>
          <p:txBody>
            <a:bodyPr wrap="none" lIns="0" tIns="0" rIns="0" bIns="0">
              <a:prstTxWarp prst="textPlain">
                <a:avLst/>
              </a:prstTxWarp>
              <a:spAutoFit/>
            </a:bodyPr>
            <a:lstStyle/>
            <a:p>
              <a:r>
                <a:rPr lang="ja-JP" altLang="en-US" sz="6000" dirty="0">
                  <a:ln w="0">
                    <a:noFill/>
                  </a:ln>
                  <a:solidFill>
                    <a:srgbClr val="44546A"/>
                  </a:solidFill>
                  <a:latin typeface="HGP行書体" panose="03000600000000000000" pitchFamily="66" charset="-128"/>
                  <a:ea typeface="HGP行書体" panose="03000600000000000000" pitchFamily="66" charset="-128"/>
                </a:rPr>
                <a:t>害</a:t>
              </a:r>
            </a:p>
          </p:txBody>
        </p:sp>
      </p:grpSp>
      <p:graphicFrame>
        <p:nvGraphicFramePr>
          <p:cNvPr id="53" name="表 52">
            <a:extLst>
              <a:ext uri="{FF2B5EF4-FFF2-40B4-BE49-F238E27FC236}">
                <a16:creationId xmlns:a16="http://schemas.microsoft.com/office/drawing/2014/main" id="{C1743841-C992-C676-0819-F6FDBA3FB5E9}"/>
              </a:ext>
            </a:extLst>
          </p:cNvPr>
          <p:cNvGraphicFramePr>
            <a:graphicFrameLocks noGrp="1"/>
          </p:cNvGraphicFramePr>
          <p:nvPr>
            <p:extLst>
              <p:ext uri="{D42A27DB-BD31-4B8C-83A1-F6EECF244321}">
                <p14:modId xmlns:p14="http://schemas.microsoft.com/office/powerpoint/2010/main" val="3709798731"/>
              </p:ext>
            </p:extLst>
          </p:nvPr>
        </p:nvGraphicFramePr>
        <p:xfrm>
          <a:off x="297000" y="4195624"/>
          <a:ext cx="6264000" cy="4872832"/>
        </p:xfrm>
        <a:graphic>
          <a:graphicData uri="http://schemas.openxmlformats.org/drawingml/2006/table">
            <a:tbl>
              <a:tblPr firstRow="1" bandRow="1">
                <a:tableStyleId>{2D5ABB26-0587-4C30-8999-92F81FD0307C}</a:tableStyleId>
              </a:tblPr>
              <a:tblGrid>
                <a:gridCol w="432000">
                  <a:extLst>
                    <a:ext uri="{9D8B030D-6E8A-4147-A177-3AD203B41FA5}">
                      <a16:colId xmlns:a16="http://schemas.microsoft.com/office/drawing/2014/main" val="2971564173"/>
                    </a:ext>
                  </a:extLst>
                </a:gridCol>
                <a:gridCol w="572750">
                  <a:extLst>
                    <a:ext uri="{9D8B030D-6E8A-4147-A177-3AD203B41FA5}">
                      <a16:colId xmlns:a16="http://schemas.microsoft.com/office/drawing/2014/main" val="3781561904"/>
                    </a:ext>
                  </a:extLst>
                </a:gridCol>
                <a:gridCol w="4476750">
                  <a:extLst>
                    <a:ext uri="{9D8B030D-6E8A-4147-A177-3AD203B41FA5}">
                      <a16:colId xmlns:a16="http://schemas.microsoft.com/office/drawing/2014/main" val="1849446214"/>
                    </a:ext>
                  </a:extLst>
                </a:gridCol>
                <a:gridCol w="782500">
                  <a:extLst>
                    <a:ext uri="{9D8B030D-6E8A-4147-A177-3AD203B41FA5}">
                      <a16:colId xmlns:a16="http://schemas.microsoft.com/office/drawing/2014/main" val="870001572"/>
                    </a:ext>
                  </a:extLst>
                </a:gridCol>
              </a:tblGrid>
              <a:tr h="0">
                <a:tc>
                  <a:txBody>
                    <a:bodyPr/>
                    <a:lstStyle/>
                    <a:p>
                      <a:pPr algn="ctr"/>
                      <a:r>
                        <a:rPr kumimoji="1" lang="en-US" altLang="ja-JP" sz="1400" dirty="0">
                          <a:latin typeface="+mj-lt"/>
                          <a:ea typeface="ＭＳ Ｐゴシック" panose="020B0600070205080204" pitchFamily="50" charset="-128"/>
                        </a:rPr>
                        <a:t>No.</a:t>
                      </a:r>
                      <a:endParaRPr kumimoji="1" lang="ja-JP" altLang="en-US" sz="1400" dirty="0">
                        <a:latin typeface="+mj-lt"/>
                        <a:ea typeface="ＭＳ Ｐゴシック" panose="020B0600070205080204" pitchFamily="50" charset="-128"/>
                      </a:endParaRPr>
                    </a:p>
                  </a:txBody>
                  <a:tcPr marL="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DE1"/>
                    </a:solidFill>
                  </a:tcPr>
                </a:tc>
                <a:tc gridSpan="2">
                  <a:txBody>
                    <a:bodyPr/>
                    <a:lstStyle/>
                    <a:p>
                      <a:pPr algn="ctr"/>
                      <a:r>
                        <a:rPr kumimoji="1" lang="ja-JP" altLang="en-US" sz="1400" dirty="0">
                          <a:latin typeface="+mj-lt"/>
                          <a:ea typeface="ＭＳ Ｐゴシック" panose="020B0600070205080204" pitchFamily="50" charset="-128"/>
                        </a:rPr>
                        <a:t>補助資料名</a:t>
                      </a:r>
                    </a:p>
                  </a:txBody>
                  <a:tcPr marL="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DE1"/>
                    </a:solidFill>
                  </a:tcPr>
                </a:tc>
                <a:tc hMerge="1">
                  <a:txBody>
                    <a:bodyPr/>
                    <a:lstStyle/>
                    <a:p>
                      <a:pPr algn="ctr"/>
                      <a:endParaRPr kumimoji="1" lang="ja-JP" altLang="en-US" sz="1400" dirty="0">
                        <a:latin typeface="+mj-lt"/>
                        <a:ea typeface="ＭＳ Ｐゴシック" panose="020B0600070205080204" pitchFamily="50" charset="-128"/>
                      </a:endParaRPr>
                    </a:p>
                  </a:txBody>
                  <a:tcPr marL="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DE1"/>
                    </a:solidFill>
                  </a:tcPr>
                </a:tc>
                <a:tc>
                  <a:txBody>
                    <a:bodyPr/>
                    <a:lstStyle/>
                    <a:p>
                      <a:pPr algn="ctr"/>
                      <a:r>
                        <a:rPr kumimoji="1" lang="ja-JP" altLang="en-US" sz="1400" dirty="0">
                          <a:latin typeface="+mj-lt"/>
                          <a:ea typeface="ＭＳ Ｐゴシック" panose="020B0600070205080204" pitchFamily="50" charset="-128"/>
                        </a:rPr>
                        <a:t>掲載</a:t>
                      </a:r>
                      <a:endParaRPr kumimoji="1" lang="en-US" altLang="ja-JP" sz="1400" dirty="0">
                        <a:latin typeface="+mj-lt"/>
                        <a:ea typeface="ＭＳ Ｐゴシック" panose="020B0600070205080204" pitchFamily="50" charset="-128"/>
                      </a:endParaRPr>
                    </a:p>
                    <a:p>
                      <a:pPr algn="ctr"/>
                      <a:r>
                        <a:rPr kumimoji="1" lang="ja-JP" altLang="en-US" sz="1400" dirty="0">
                          <a:latin typeface="+mj-lt"/>
                          <a:ea typeface="ＭＳ Ｐゴシック" panose="020B0600070205080204" pitchFamily="50" charset="-128"/>
                        </a:rPr>
                        <a:t>ページ</a:t>
                      </a:r>
                    </a:p>
                  </a:txBody>
                  <a:tcPr marL="0" marR="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DE1"/>
                    </a:solidFill>
                  </a:tcPr>
                </a:tc>
                <a:extLst>
                  <a:ext uri="{0D108BD9-81ED-4DB2-BD59-A6C34878D82A}">
                    <a16:rowId xmlns:a16="http://schemas.microsoft.com/office/drawing/2014/main" val="3479237694"/>
                  </a:ext>
                </a:extLst>
              </a:tr>
              <a:tr h="334856">
                <a:tc>
                  <a:txBody>
                    <a:bodyPr/>
                    <a:lstStyle/>
                    <a:p>
                      <a:pPr algn="ctr"/>
                      <a:r>
                        <a:rPr kumimoji="1" lang="en-US" altLang="ja-JP" sz="1400" dirty="0">
                          <a:latin typeface="+mj-lt"/>
                          <a:ea typeface="ＭＳ Ｐゴシック" panose="020B0600070205080204" pitchFamily="50" charset="-128"/>
                        </a:rPr>
                        <a:t>Ⅰ</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l"/>
                      <a:r>
                        <a:rPr kumimoji="1" lang="ja-JP" altLang="en-US" sz="1600" dirty="0">
                          <a:latin typeface="+mj-lt"/>
                          <a:ea typeface="ＭＳ Ｐゴシック" panose="020B0600070205080204" pitchFamily="50" charset="-128"/>
                        </a:rPr>
                        <a:t>群馬県に影響を及ぼした災害事象</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latin typeface="+mj-lt"/>
                          <a:ea typeface="ＭＳ Ｐゴシック" panose="020B0600070205080204" pitchFamily="50" charset="-128"/>
                        </a:rPr>
                        <a:t>1</a:t>
                      </a:r>
                      <a:r>
                        <a:rPr kumimoji="1" lang="ja-JP" altLang="en-US" sz="1400" dirty="0">
                          <a:latin typeface="+mj-lt"/>
                          <a:ea typeface="ＭＳ Ｐゴシック" panose="020B0600070205080204" pitchFamily="50" charset="-128"/>
                        </a:rPr>
                        <a:t>～</a:t>
                      </a:r>
                      <a:r>
                        <a:rPr kumimoji="1" lang="en-US" altLang="ja-JP" sz="1400" dirty="0">
                          <a:latin typeface="+mj-lt"/>
                          <a:ea typeface="ＭＳ Ｐゴシック" panose="020B0600070205080204" pitchFamily="50" charset="-128"/>
                        </a:rPr>
                        <a:t>4</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7065387"/>
                  </a:ext>
                </a:extLst>
              </a:tr>
              <a:tr h="334856">
                <a:tc>
                  <a:txBody>
                    <a:bodyPr/>
                    <a:lstStyle/>
                    <a:p>
                      <a:pPr algn="ctr"/>
                      <a:r>
                        <a:rPr kumimoji="1" lang="en-US" altLang="ja-JP" sz="1400" dirty="0">
                          <a:latin typeface="+mj-lt"/>
                          <a:ea typeface="ＭＳ Ｐゴシック" panose="020B0600070205080204" pitchFamily="50" charset="-128"/>
                        </a:rPr>
                        <a:t>Ⅱ</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l"/>
                      <a:r>
                        <a:rPr kumimoji="1" lang="ja-JP" altLang="en-US" sz="1600" dirty="0">
                          <a:latin typeface="+mj-lt"/>
                          <a:ea typeface="ＭＳ Ｐゴシック" panose="020B0600070205080204" pitchFamily="50" charset="-128"/>
                        </a:rPr>
                        <a:t>地域別の記録</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a:r>
                        <a:rPr kumimoji="1" lang="en-US" altLang="ja-JP" sz="1400" dirty="0">
                          <a:latin typeface="+mj-lt"/>
                          <a:ea typeface="ＭＳ Ｐゴシック" panose="020B0600070205080204" pitchFamily="50" charset="-128"/>
                        </a:rPr>
                        <a:t>5</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8232444"/>
                  </a:ext>
                </a:extLst>
              </a:tr>
              <a:tr h="540000">
                <a:tc>
                  <a:txBody>
                    <a:bodyPr/>
                    <a:lstStyle/>
                    <a:p>
                      <a:pPr algn="ct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a:latin typeface="+mj-lt"/>
                          <a:ea typeface="ＭＳ Ｐゴシック" panose="020B0600070205080204" pitchFamily="50" charset="-128"/>
                        </a:rPr>
                        <a:t>伊勢崎市、榛東村、玉村町、前橋市</a:t>
                      </a: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latin typeface="+mj-lt"/>
                          <a:ea typeface="ＭＳ Ｐゴシック" panose="020B0600070205080204" pitchFamily="50" charset="-128"/>
                        </a:rPr>
                        <a:t>6</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4634734"/>
                  </a:ext>
                </a:extLst>
              </a:tr>
              <a:tr h="540000">
                <a:tc>
                  <a:txBody>
                    <a:bodyPr/>
                    <a:lstStyle/>
                    <a:p>
                      <a:pPr algn="ct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l"/>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dirty="0">
                          <a:latin typeface="+mj-lt"/>
                          <a:ea typeface="ＭＳ Ｐゴシック" panose="020B0600070205080204" pitchFamily="50" charset="-128"/>
                        </a:rPr>
                        <a:t>高崎市、安中市、藤岡市、神流町、上野村、下仁田町、</a:t>
                      </a:r>
                      <a:endParaRPr kumimoji="1" lang="en-US" altLang="ja-JP" sz="1400" dirty="0">
                        <a:latin typeface="+mj-lt"/>
                        <a:ea typeface="ＭＳ Ｐゴシック" panose="020B0600070205080204" pitchFamily="50" charset="-128"/>
                      </a:endParaRPr>
                    </a:p>
                    <a:p>
                      <a:r>
                        <a:rPr kumimoji="1" lang="ja-JP" altLang="en-US" sz="1400" dirty="0">
                          <a:latin typeface="+mj-lt"/>
                          <a:ea typeface="ＭＳ Ｐゴシック" panose="020B0600070205080204" pitchFamily="50" charset="-128"/>
                        </a:rPr>
                        <a:t>甘楽町、富岡市、南牧村</a:t>
                      </a: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latin typeface="+mj-lt"/>
                          <a:ea typeface="ＭＳ Ｐゴシック" panose="020B0600070205080204" pitchFamily="50" charset="-128"/>
                        </a:rPr>
                        <a:t>7</a:t>
                      </a:r>
                      <a:r>
                        <a:rPr kumimoji="1" lang="ja-JP" altLang="en-US" sz="1400" dirty="0">
                          <a:latin typeface="+mj-lt"/>
                          <a:ea typeface="ＭＳ Ｐゴシック" panose="020B0600070205080204" pitchFamily="50" charset="-128"/>
                        </a:rPr>
                        <a:t>～</a:t>
                      </a:r>
                      <a:r>
                        <a:rPr kumimoji="1" lang="en-US" altLang="ja-JP" sz="1400" dirty="0">
                          <a:latin typeface="+mj-lt"/>
                          <a:ea typeface="ＭＳ Ｐゴシック" panose="020B0600070205080204" pitchFamily="50" charset="-128"/>
                        </a:rPr>
                        <a:t>11</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442364"/>
                  </a:ext>
                </a:extLst>
              </a:tr>
              <a:tr h="540000">
                <a:tc>
                  <a:txBody>
                    <a:bodyPr/>
                    <a:lstStyle/>
                    <a:p>
                      <a:pPr algn="ct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lt"/>
                          <a:ea typeface="ＭＳ Ｐゴシック" panose="020B0600070205080204" pitchFamily="50" charset="-128"/>
                        </a:rPr>
                        <a:t>中之条町、高山村、東吾妻町、嬬恋村、長野原町、</a:t>
                      </a:r>
                      <a:endParaRPr kumimoji="1" lang="en-US" altLang="ja-JP" sz="1400" dirty="0">
                        <a:latin typeface="+mj-lt"/>
                        <a:ea typeface="ＭＳ Ｐゴシック" panose="020B060007020508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lt"/>
                          <a:ea typeface="ＭＳ Ｐゴシック" panose="020B0600070205080204" pitchFamily="50" charset="-128"/>
                        </a:rPr>
                        <a:t>草津町</a:t>
                      </a: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latin typeface="+mj-lt"/>
                          <a:ea typeface="ＭＳ Ｐゴシック" panose="020B0600070205080204" pitchFamily="50" charset="-128"/>
                        </a:rPr>
                        <a:t>12</a:t>
                      </a:r>
                      <a:r>
                        <a:rPr kumimoji="1" lang="ja-JP" altLang="en-US" sz="1400" dirty="0">
                          <a:latin typeface="+mj-lt"/>
                          <a:ea typeface="ＭＳ Ｐゴシック" panose="020B0600070205080204" pitchFamily="50" charset="-128"/>
                        </a:rPr>
                        <a:t>～</a:t>
                      </a:r>
                      <a:r>
                        <a:rPr kumimoji="1" lang="en-US" altLang="ja-JP" sz="1400" dirty="0">
                          <a:latin typeface="+mj-lt"/>
                          <a:ea typeface="ＭＳ Ｐゴシック" panose="020B0600070205080204" pitchFamily="50" charset="-128"/>
                        </a:rPr>
                        <a:t>13</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3241415"/>
                  </a:ext>
                </a:extLst>
              </a:tr>
              <a:tr h="540000">
                <a:tc>
                  <a:txBody>
                    <a:bodyPr/>
                    <a:lstStyle/>
                    <a:p>
                      <a:pPr algn="ct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600" dirty="0">
                        <a:latin typeface="+mj-lt"/>
                        <a:ea typeface="ＭＳ Ｐゴシック" panose="020B060007020508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lt"/>
                          <a:ea typeface="ＭＳ Ｐゴシック" panose="020B0600070205080204" pitchFamily="50" charset="-128"/>
                        </a:rPr>
                        <a:t>桐生市、太田市、明和町、千代田町、大泉町、邑楽町</a:t>
                      </a: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latin typeface="+mj-lt"/>
                          <a:ea typeface="ＭＳ Ｐゴシック" panose="020B0600070205080204" pitchFamily="50" charset="-128"/>
                        </a:rPr>
                        <a:t>14</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9788805"/>
                  </a:ext>
                </a:extLst>
              </a:tr>
              <a:tr h="540000">
                <a:tc>
                  <a:txBody>
                    <a:bodyPr/>
                    <a:lstStyle/>
                    <a:p>
                      <a:pPr algn="ct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6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lt"/>
                          <a:ea typeface="ＭＳ Ｐゴシック" panose="020B0600070205080204" pitchFamily="50" charset="-128"/>
                        </a:rPr>
                        <a:t>みなかみ町</a:t>
                      </a:r>
                    </a:p>
                  </a:txBody>
                  <a:tcPr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latin typeface="+mj-lt"/>
                          <a:ea typeface="ＭＳ Ｐゴシック" panose="020B0600070205080204" pitchFamily="50" charset="-128"/>
                        </a:rPr>
                        <a:t>15</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7652444"/>
                  </a:ext>
                </a:extLst>
              </a:tr>
              <a:tr h="334800">
                <a:tc>
                  <a:txBody>
                    <a:bodyPr/>
                    <a:lstStyle/>
                    <a:p>
                      <a:pPr algn="ctr"/>
                      <a:r>
                        <a:rPr kumimoji="1" lang="en-US" altLang="ja-JP" sz="1400" dirty="0">
                          <a:latin typeface="+mj-lt"/>
                          <a:ea typeface="ＭＳ Ｐゴシック" panose="020B0600070205080204" pitchFamily="50" charset="-128"/>
                        </a:rPr>
                        <a:t>Ⅲ</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dirty="0">
                          <a:latin typeface="+mj-lt"/>
                          <a:ea typeface="ＭＳ Ｐゴシック" panose="020B0600070205080204" pitchFamily="50" charset="-128"/>
                        </a:rPr>
                        <a:t>その他</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latin typeface="+mj-lt"/>
                          <a:ea typeface="ＭＳ Ｐゴシック" panose="020B0600070205080204" pitchFamily="50" charset="-128"/>
                        </a:rPr>
                        <a:t>16</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0212832"/>
                  </a:ext>
                </a:extLst>
              </a:tr>
              <a:tr h="334800">
                <a:tc>
                  <a:txBody>
                    <a:bodyPr/>
                    <a:lstStyle/>
                    <a:p>
                      <a:pPr algn="ct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j-lt"/>
                          <a:ea typeface="ＭＳ Ｐゴシック" panose="020B0600070205080204" pitchFamily="50" charset="-128"/>
                        </a:rPr>
                        <a:t>汎用</a:t>
                      </a:r>
                      <a:endParaRPr kumimoji="1" lang="en-US" altLang="ja-JP" sz="1000" dirty="0">
                        <a:latin typeface="+mj-lt"/>
                        <a:ea typeface="ＭＳ Ｐゴシック" panose="020B0600070205080204" pitchFamily="50"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j-lt"/>
                          <a:ea typeface="ＭＳ Ｐゴシック" panose="020B0600070205080204" pitchFamily="50" charset="-128"/>
                        </a:rPr>
                        <a:t>資料</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lt"/>
                          <a:ea typeface="ＭＳ Ｐゴシック" panose="020B0600070205080204" pitchFamily="50" charset="-128"/>
                        </a:rPr>
                        <a:t>土砂災害現象動画</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latin typeface="+mj-lt"/>
                          <a:ea typeface="ＭＳ Ｐゴシック" panose="020B0600070205080204" pitchFamily="50" charset="-128"/>
                        </a:rPr>
                        <a:t>17</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1491973"/>
                  </a:ext>
                </a:extLst>
              </a:tr>
              <a:tr h="334800">
                <a:tc>
                  <a:txBody>
                    <a:bodyPr/>
                    <a:lstStyle/>
                    <a:p>
                      <a:pPr algn="ct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j-lt"/>
                          <a:ea typeface="ＭＳ Ｐゴシック" panose="020B0600070205080204" pitchFamily="50" charset="-128"/>
                        </a:rPr>
                        <a:t>汎用</a:t>
                      </a:r>
                      <a:endParaRPr kumimoji="1" lang="en-US" altLang="ja-JP" sz="1000" dirty="0">
                        <a:latin typeface="+mj-lt"/>
                        <a:ea typeface="ＭＳ Ｐゴシック" panose="020B0600070205080204" pitchFamily="50" charset="-128"/>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00" dirty="0">
                          <a:latin typeface="+mj-lt"/>
                          <a:ea typeface="ＭＳ Ｐゴシック" panose="020B0600070205080204" pitchFamily="50" charset="-128"/>
                        </a:rPr>
                        <a:t>資料</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dirty="0">
                          <a:latin typeface="+mj-lt"/>
                          <a:ea typeface="ＭＳ Ｐゴシック" panose="020B0600070205080204" pitchFamily="50" charset="-128"/>
                        </a:rPr>
                        <a:t>洪水災害動画</a:t>
                      </a: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400" dirty="0">
                          <a:latin typeface="+mj-lt"/>
                          <a:ea typeface="ＭＳ Ｐゴシック" panose="020B0600070205080204" pitchFamily="50" charset="-128"/>
                        </a:rPr>
                        <a:t>18</a:t>
                      </a:r>
                      <a:endParaRPr kumimoji="1" lang="ja-JP" altLang="en-US" sz="1400" dirty="0">
                        <a:latin typeface="+mj-lt"/>
                        <a:ea typeface="ＭＳ Ｐゴシック" panose="020B0600070205080204" pitchFamily="50" charset="-128"/>
                      </a:endParaRPr>
                    </a:p>
                  </a:txBody>
                  <a:tcPr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1010624"/>
                  </a:ext>
                </a:extLst>
              </a:tr>
            </a:tbl>
          </a:graphicData>
        </a:graphic>
      </p:graphicFrame>
      <p:grpSp>
        <p:nvGrpSpPr>
          <p:cNvPr id="41" name="グループ化 40">
            <a:extLst>
              <a:ext uri="{FF2B5EF4-FFF2-40B4-BE49-F238E27FC236}">
                <a16:creationId xmlns:a16="http://schemas.microsoft.com/office/drawing/2014/main" id="{90E6D923-981B-B5D9-C7CE-B5AC0AAB549E}"/>
              </a:ext>
            </a:extLst>
          </p:cNvPr>
          <p:cNvGrpSpPr/>
          <p:nvPr/>
        </p:nvGrpSpPr>
        <p:grpSpPr>
          <a:xfrm rot="1481770">
            <a:off x="5652351" y="2022336"/>
            <a:ext cx="967489" cy="1134952"/>
            <a:chOff x="5090373" y="1605578"/>
            <a:chExt cx="1659176" cy="1946362"/>
          </a:xfrm>
        </p:grpSpPr>
        <p:pic>
          <p:nvPicPr>
            <p:cNvPr id="39" name="グラフィックス 38">
              <a:extLst>
                <a:ext uri="{FF2B5EF4-FFF2-40B4-BE49-F238E27FC236}">
                  <a16:creationId xmlns:a16="http://schemas.microsoft.com/office/drawing/2014/main" id="{7684B833-2F0E-1F83-106B-45C8977C9368}"/>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 r="59286" b="45375"/>
            <a:stretch/>
          </p:blipFill>
          <p:spPr>
            <a:xfrm rot="900000">
              <a:off x="5090373" y="1605578"/>
              <a:ext cx="1659176" cy="1946362"/>
            </a:xfrm>
            <a:prstGeom prst="rect">
              <a:avLst/>
            </a:prstGeom>
          </p:spPr>
        </p:pic>
        <p:sp>
          <p:nvSpPr>
            <p:cNvPr id="40" name="楕円 39">
              <a:extLst>
                <a:ext uri="{FF2B5EF4-FFF2-40B4-BE49-F238E27FC236}">
                  <a16:creationId xmlns:a16="http://schemas.microsoft.com/office/drawing/2014/main" id="{58215C85-B160-1991-D535-442C0EE4E90D}"/>
                </a:ext>
              </a:extLst>
            </p:cNvPr>
            <p:cNvSpPr/>
            <p:nvPr/>
          </p:nvSpPr>
          <p:spPr>
            <a:xfrm>
              <a:off x="5254168" y="2105062"/>
              <a:ext cx="1098006" cy="109800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 name="図 5">
            <a:extLst>
              <a:ext uri="{FF2B5EF4-FFF2-40B4-BE49-F238E27FC236}">
                <a16:creationId xmlns:a16="http://schemas.microsoft.com/office/drawing/2014/main" id="{371341A3-9158-85F3-24A1-B0184D8742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8296" y="2207161"/>
            <a:ext cx="815157" cy="708785"/>
          </a:xfrm>
          <a:prstGeom prst="rect">
            <a:avLst/>
          </a:prstGeom>
        </p:spPr>
      </p:pic>
      <p:grpSp>
        <p:nvGrpSpPr>
          <p:cNvPr id="44" name="グループ化 43">
            <a:extLst>
              <a:ext uri="{FF2B5EF4-FFF2-40B4-BE49-F238E27FC236}">
                <a16:creationId xmlns:a16="http://schemas.microsoft.com/office/drawing/2014/main" id="{DC9DF42D-7FD3-A681-71D6-3D11262B8D49}"/>
              </a:ext>
            </a:extLst>
          </p:cNvPr>
          <p:cNvGrpSpPr/>
          <p:nvPr/>
        </p:nvGrpSpPr>
        <p:grpSpPr>
          <a:xfrm>
            <a:off x="5361972" y="2135901"/>
            <a:ext cx="538594" cy="464305"/>
            <a:chOff x="7143750" y="2357164"/>
            <a:chExt cx="654050" cy="563836"/>
          </a:xfrm>
        </p:grpSpPr>
        <p:sp>
          <p:nvSpPr>
            <p:cNvPr id="42" name="二等辺三角形 41">
              <a:extLst>
                <a:ext uri="{FF2B5EF4-FFF2-40B4-BE49-F238E27FC236}">
                  <a16:creationId xmlns:a16="http://schemas.microsoft.com/office/drawing/2014/main" id="{33C89A2A-00E3-469D-40AA-E72D0C76DF6D}"/>
                </a:ext>
              </a:extLst>
            </p:cNvPr>
            <p:cNvSpPr/>
            <p:nvPr/>
          </p:nvSpPr>
          <p:spPr>
            <a:xfrm>
              <a:off x="7143750" y="2357164"/>
              <a:ext cx="654050" cy="563836"/>
            </a:xfrm>
            <a:prstGeom prst="triangle">
              <a:avLst/>
            </a:prstGeom>
            <a:solidFill>
              <a:srgbClr val="FFFF00"/>
            </a:solidFill>
            <a:ln w="38100" cap="rnd">
              <a:solidFill>
                <a:schemeClr val="tx1"/>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0B92181C-CC82-23C4-147E-78C2753DC0D9}"/>
                </a:ext>
              </a:extLst>
            </p:cNvPr>
            <p:cNvSpPr txBox="1"/>
            <p:nvPr/>
          </p:nvSpPr>
          <p:spPr>
            <a:xfrm>
              <a:off x="7283899" y="2426759"/>
              <a:ext cx="373754" cy="448504"/>
            </a:xfrm>
            <a:prstGeom prst="rect">
              <a:avLst/>
            </a:prstGeom>
            <a:noFill/>
          </p:spPr>
          <p:txBody>
            <a:bodyPr wrap="none" lIns="0" tIns="0" rIns="0" bIns="0" rtlCol="0">
              <a:spAutoFit/>
            </a:bodyPr>
            <a:lstStyle/>
            <a:p>
              <a:pPr algn="ctr"/>
              <a:r>
                <a:rPr kumimoji="1" lang="ja-JP" altLang="en-US" sz="2400" dirty="0">
                  <a:latin typeface="HGP創英角ｺﾞｼｯｸUB" panose="020B0900000000000000" pitchFamily="50" charset="-128"/>
                  <a:ea typeface="HGP創英角ｺﾞｼｯｸUB" panose="020B0900000000000000" pitchFamily="50" charset="-128"/>
                </a:rPr>
                <a:t>！</a:t>
              </a:r>
            </a:p>
          </p:txBody>
        </p:sp>
      </p:grpSp>
      <p:grpSp>
        <p:nvGrpSpPr>
          <p:cNvPr id="30" name="Group 20">
            <a:extLst>
              <a:ext uri="{FF2B5EF4-FFF2-40B4-BE49-F238E27FC236}">
                <a16:creationId xmlns:a16="http://schemas.microsoft.com/office/drawing/2014/main" id="{B5422D96-1844-B811-8D5E-636EF7E93BEE}"/>
              </a:ext>
            </a:extLst>
          </p:cNvPr>
          <p:cNvGrpSpPr>
            <a:grpSpLocks noChangeAspect="1"/>
          </p:cNvGrpSpPr>
          <p:nvPr/>
        </p:nvGrpSpPr>
        <p:grpSpPr bwMode="auto">
          <a:xfrm>
            <a:off x="2783362" y="9150632"/>
            <a:ext cx="526893" cy="503075"/>
            <a:chOff x="701" y="1724"/>
            <a:chExt cx="2920" cy="2788"/>
          </a:xfrm>
          <a:solidFill>
            <a:schemeClr val="tx1"/>
          </a:solidFill>
        </p:grpSpPr>
        <p:sp>
          <p:nvSpPr>
            <p:cNvPr id="225" name="Freeform 21">
              <a:extLst>
                <a:ext uri="{FF2B5EF4-FFF2-40B4-BE49-F238E27FC236}">
                  <a16:creationId xmlns:a16="http://schemas.microsoft.com/office/drawing/2014/main" id="{0DC12A0A-64D0-CF3E-0F98-A23FF99C8EB0}"/>
                </a:ext>
              </a:extLst>
            </p:cNvPr>
            <p:cNvSpPr>
              <a:spLocks/>
            </p:cNvSpPr>
            <p:nvPr/>
          </p:nvSpPr>
          <p:spPr bwMode="auto">
            <a:xfrm>
              <a:off x="2236" y="2926"/>
              <a:ext cx="1385" cy="1586"/>
            </a:xfrm>
            <a:custGeom>
              <a:avLst/>
              <a:gdLst>
                <a:gd name="T0" fmla="*/ 385 w 583"/>
                <a:gd name="T1" fmla="*/ 0 h 667"/>
                <a:gd name="T2" fmla="*/ 554 w 583"/>
                <a:gd name="T3" fmla="*/ 293 h 667"/>
                <a:gd name="T4" fmla="*/ 430 w 583"/>
                <a:gd name="T5" fmla="*/ 293 h 667"/>
                <a:gd name="T6" fmla="*/ 583 w 583"/>
                <a:gd name="T7" fmla="*/ 559 h 667"/>
                <a:gd name="T8" fmla="*/ 276 w 583"/>
                <a:gd name="T9" fmla="*/ 559 h 667"/>
                <a:gd name="T10" fmla="*/ 338 w 583"/>
                <a:gd name="T11" fmla="*/ 667 h 667"/>
                <a:gd name="T12" fmla="*/ 0 w 583"/>
                <a:gd name="T13" fmla="*/ 667 h 667"/>
                <a:gd name="T14" fmla="*/ 0 w 583"/>
                <a:gd name="T15" fmla="*/ 613 h 667"/>
                <a:gd name="T16" fmla="*/ 338 w 583"/>
                <a:gd name="T17" fmla="*/ 27 h 667"/>
                <a:gd name="T18" fmla="*/ 385 w 583"/>
                <a:gd name="T19"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667">
                  <a:moveTo>
                    <a:pt x="385" y="0"/>
                  </a:moveTo>
                  <a:cubicBezTo>
                    <a:pt x="554" y="293"/>
                    <a:pt x="554" y="293"/>
                    <a:pt x="554" y="293"/>
                  </a:cubicBezTo>
                  <a:cubicBezTo>
                    <a:pt x="430" y="293"/>
                    <a:pt x="430" y="293"/>
                    <a:pt x="430" y="293"/>
                  </a:cubicBezTo>
                  <a:cubicBezTo>
                    <a:pt x="583" y="559"/>
                    <a:pt x="583" y="559"/>
                    <a:pt x="583" y="559"/>
                  </a:cubicBezTo>
                  <a:cubicBezTo>
                    <a:pt x="276" y="559"/>
                    <a:pt x="276" y="559"/>
                    <a:pt x="276" y="559"/>
                  </a:cubicBezTo>
                  <a:cubicBezTo>
                    <a:pt x="338" y="667"/>
                    <a:pt x="338" y="667"/>
                    <a:pt x="338" y="667"/>
                  </a:cubicBezTo>
                  <a:cubicBezTo>
                    <a:pt x="0" y="667"/>
                    <a:pt x="0" y="667"/>
                    <a:pt x="0" y="667"/>
                  </a:cubicBezTo>
                  <a:cubicBezTo>
                    <a:pt x="0" y="613"/>
                    <a:pt x="0" y="613"/>
                    <a:pt x="0" y="613"/>
                  </a:cubicBezTo>
                  <a:cubicBezTo>
                    <a:pt x="282" y="597"/>
                    <a:pt x="464" y="279"/>
                    <a:pt x="338" y="27"/>
                  </a:cubicBezTo>
                  <a:lnTo>
                    <a:pt x="3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6" name="Freeform 22">
              <a:extLst>
                <a:ext uri="{FF2B5EF4-FFF2-40B4-BE49-F238E27FC236}">
                  <a16:creationId xmlns:a16="http://schemas.microsoft.com/office/drawing/2014/main" id="{D751B30E-44A3-492C-87DA-8FB1C63C483D}"/>
                </a:ext>
              </a:extLst>
            </p:cNvPr>
            <p:cNvSpPr>
              <a:spLocks/>
            </p:cNvSpPr>
            <p:nvPr/>
          </p:nvSpPr>
          <p:spPr bwMode="auto">
            <a:xfrm>
              <a:off x="701" y="2926"/>
              <a:ext cx="1385" cy="1586"/>
            </a:xfrm>
            <a:custGeom>
              <a:avLst/>
              <a:gdLst>
                <a:gd name="T0" fmla="*/ 198 w 583"/>
                <a:gd name="T1" fmla="*/ 0 h 667"/>
                <a:gd name="T2" fmla="*/ 29 w 583"/>
                <a:gd name="T3" fmla="*/ 293 h 667"/>
                <a:gd name="T4" fmla="*/ 153 w 583"/>
                <a:gd name="T5" fmla="*/ 293 h 667"/>
                <a:gd name="T6" fmla="*/ 0 w 583"/>
                <a:gd name="T7" fmla="*/ 559 h 667"/>
                <a:gd name="T8" fmla="*/ 307 w 583"/>
                <a:gd name="T9" fmla="*/ 559 h 667"/>
                <a:gd name="T10" fmla="*/ 245 w 583"/>
                <a:gd name="T11" fmla="*/ 667 h 667"/>
                <a:gd name="T12" fmla="*/ 583 w 583"/>
                <a:gd name="T13" fmla="*/ 667 h 667"/>
                <a:gd name="T14" fmla="*/ 583 w 583"/>
                <a:gd name="T15" fmla="*/ 613 h 667"/>
                <a:gd name="T16" fmla="*/ 245 w 583"/>
                <a:gd name="T17" fmla="*/ 27 h 667"/>
                <a:gd name="T18" fmla="*/ 198 w 583"/>
                <a:gd name="T19"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667">
                  <a:moveTo>
                    <a:pt x="198" y="0"/>
                  </a:moveTo>
                  <a:cubicBezTo>
                    <a:pt x="29" y="293"/>
                    <a:pt x="29" y="293"/>
                    <a:pt x="29" y="293"/>
                  </a:cubicBezTo>
                  <a:cubicBezTo>
                    <a:pt x="153" y="293"/>
                    <a:pt x="153" y="293"/>
                    <a:pt x="153" y="293"/>
                  </a:cubicBezTo>
                  <a:cubicBezTo>
                    <a:pt x="0" y="559"/>
                    <a:pt x="0" y="559"/>
                    <a:pt x="0" y="559"/>
                  </a:cubicBezTo>
                  <a:cubicBezTo>
                    <a:pt x="307" y="559"/>
                    <a:pt x="307" y="559"/>
                    <a:pt x="307" y="559"/>
                  </a:cubicBezTo>
                  <a:cubicBezTo>
                    <a:pt x="245" y="667"/>
                    <a:pt x="245" y="667"/>
                    <a:pt x="245" y="667"/>
                  </a:cubicBezTo>
                  <a:cubicBezTo>
                    <a:pt x="583" y="667"/>
                    <a:pt x="583" y="667"/>
                    <a:pt x="583" y="667"/>
                  </a:cubicBezTo>
                  <a:cubicBezTo>
                    <a:pt x="583" y="613"/>
                    <a:pt x="583" y="613"/>
                    <a:pt x="583" y="613"/>
                  </a:cubicBezTo>
                  <a:cubicBezTo>
                    <a:pt x="301" y="597"/>
                    <a:pt x="119" y="279"/>
                    <a:pt x="245" y="27"/>
                  </a:cubicBezTo>
                  <a:lnTo>
                    <a:pt x="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7" name="Freeform 23">
              <a:extLst>
                <a:ext uri="{FF2B5EF4-FFF2-40B4-BE49-F238E27FC236}">
                  <a16:creationId xmlns:a16="http://schemas.microsoft.com/office/drawing/2014/main" id="{543E6693-D8FE-F1A5-96B7-5010BA6F0385}"/>
                </a:ext>
              </a:extLst>
            </p:cNvPr>
            <p:cNvSpPr>
              <a:spLocks/>
            </p:cNvSpPr>
            <p:nvPr/>
          </p:nvSpPr>
          <p:spPr bwMode="auto">
            <a:xfrm>
              <a:off x="1245" y="1724"/>
              <a:ext cx="1832" cy="1138"/>
            </a:xfrm>
            <a:custGeom>
              <a:avLst/>
              <a:gdLst>
                <a:gd name="T0" fmla="*/ 0 w 771"/>
                <a:gd name="T1" fmla="*/ 452 h 479"/>
                <a:gd name="T2" fmla="*/ 170 w 771"/>
                <a:gd name="T3" fmla="*/ 159 h 479"/>
                <a:gd name="T4" fmla="*/ 232 w 771"/>
                <a:gd name="T5" fmla="*/ 266 h 479"/>
                <a:gd name="T6" fmla="*/ 386 w 771"/>
                <a:gd name="T7" fmla="*/ 0 h 479"/>
                <a:gd name="T8" fmla="*/ 539 w 771"/>
                <a:gd name="T9" fmla="*/ 266 h 479"/>
                <a:gd name="T10" fmla="*/ 601 w 771"/>
                <a:gd name="T11" fmla="*/ 159 h 479"/>
                <a:gd name="T12" fmla="*/ 771 w 771"/>
                <a:gd name="T13" fmla="*/ 452 h 479"/>
                <a:gd name="T14" fmla="*/ 724 w 771"/>
                <a:gd name="T15" fmla="*/ 479 h 479"/>
                <a:gd name="T16" fmla="*/ 47 w 771"/>
                <a:gd name="T17" fmla="*/ 479 h 479"/>
                <a:gd name="T18" fmla="*/ 0 w 771"/>
                <a:gd name="T19" fmla="*/ 452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1" h="479">
                  <a:moveTo>
                    <a:pt x="0" y="452"/>
                  </a:moveTo>
                  <a:cubicBezTo>
                    <a:pt x="170" y="159"/>
                    <a:pt x="170" y="159"/>
                    <a:pt x="170" y="159"/>
                  </a:cubicBezTo>
                  <a:cubicBezTo>
                    <a:pt x="232" y="266"/>
                    <a:pt x="232" y="266"/>
                    <a:pt x="232" y="266"/>
                  </a:cubicBezTo>
                  <a:cubicBezTo>
                    <a:pt x="386" y="0"/>
                    <a:pt x="386" y="0"/>
                    <a:pt x="386" y="0"/>
                  </a:cubicBezTo>
                  <a:cubicBezTo>
                    <a:pt x="539" y="266"/>
                    <a:pt x="539" y="266"/>
                    <a:pt x="539" y="266"/>
                  </a:cubicBezTo>
                  <a:cubicBezTo>
                    <a:pt x="601" y="159"/>
                    <a:pt x="601" y="159"/>
                    <a:pt x="601" y="159"/>
                  </a:cubicBezTo>
                  <a:cubicBezTo>
                    <a:pt x="771" y="452"/>
                    <a:pt x="771" y="452"/>
                    <a:pt x="771" y="452"/>
                  </a:cubicBezTo>
                  <a:cubicBezTo>
                    <a:pt x="724" y="479"/>
                    <a:pt x="724" y="479"/>
                    <a:pt x="724" y="479"/>
                  </a:cubicBezTo>
                  <a:cubicBezTo>
                    <a:pt x="569" y="242"/>
                    <a:pt x="202" y="243"/>
                    <a:pt x="47" y="479"/>
                  </a:cubicBezTo>
                  <a:lnTo>
                    <a:pt x="0" y="4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8" name="Freeform 24">
              <a:extLst>
                <a:ext uri="{FF2B5EF4-FFF2-40B4-BE49-F238E27FC236}">
                  <a16:creationId xmlns:a16="http://schemas.microsoft.com/office/drawing/2014/main" id="{A5D87C94-BCC4-AFEE-5C96-0F72564BA387}"/>
                </a:ext>
              </a:extLst>
            </p:cNvPr>
            <p:cNvSpPr>
              <a:spLocks noEditPoints="1"/>
            </p:cNvSpPr>
            <p:nvPr/>
          </p:nvSpPr>
          <p:spPr bwMode="auto">
            <a:xfrm>
              <a:off x="1419" y="2643"/>
              <a:ext cx="1484" cy="614"/>
            </a:xfrm>
            <a:custGeom>
              <a:avLst/>
              <a:gdLst>
                <a:gd name="T0" fmla="*/ 614 w 625"/>
                <a:gd name="T1" fmla="*/ 191 h 258"/>
                <a:gd name="T2" fmla="*/ 505 w 625"/>
                <a:gd name="T3" fmla="*/ 226 h 258"/>
                <a:gd name="T4" fmla="*/ 505 w 625"/>
                <a:gd name="T5" fmla="*/ 226 h 258"/>
                <a:gd name="T6" fmla="*/ 380 w 625"/>
                <a:gd name="T7" fmla="*/ 176 h 258"/>
                <a:gd name="T8" fmla="*/ 514 w 625"/>
                <a:gd name="T9" fmla="*/ 112 h 258"/>
                <a:gd name="T10" fmla="*/ 505 w 625"/>
                <a:gd name="T11" fmla="*/ 58 h 258"/>
                <a:gd name="T12" fmla="*/ 486 w 625"/>
                <a:gd name="T13" fmla="*/ 45 h 258"/>
                <a:gd name="T14" fmla="*/ 343 w 625"/>
                <a:gd name="T15" fmla="*/ 1 h 258"/>
                <a:gd name="T16" fmla="*/ 315 w 625"/>
                <a:gd name="T17" fmla="*/ 0 h 258"/>
                <a:gd name="T18" fmla="*/ 310 w 625"/>
                <a:gd name="T19" fmla="*/ 0 h 258"/>
                <a:gd name="T20" fmla="*/ 282 w 625"/>
                <a:gd name="T21" fmla="*/ 1 h 258"/>
                <a:gd name="T22" fmla="*/ 149 w 625"/>
                <a:gd name="T23" fmla="*/ 39 h 258"/>
                <a:gd name="T24" fmla="*/ 107 w 625"/>
                <a:gd name="T25" fmla="*/ 73 h 258"/>
                <a:gd name="T26" fmla="*/ 152 w 625"/>
                <a:gd name="T27" fmla="*/ 73 h 258"/>
                <a:gd name="T28" fmla="*/ 288 w 625"/>
                <a:gd name="T29" fmla="*/ 28 h 258"/>
                <a:gd name="T30" fmla="*/ 291 w 625"/>
                <a:gd name="T31" fmla="*/ 58 h 258"/>
                <a:gd name="T32" fmla="*/ 290 w 625"/>
                <a:gd name="T33" fmla="*/ 73 h 258"/>
                <a:gd name="T34" fmla="*/ 219 w 625"/>
                <a:gd name="T35" fmla="*/ 73 h 258"/>
                <a:gd name="T36" fmla="*/ 219 w 625"/>
                <a:gd name="T37" fmla="*/ 105 h 258"/>
                <a:gd name="T38" fmla="*/ 285 w 625"/>
                <a:gd name="T39" fmla="*/ 105 h 258"/>
                <a:gd name="T40" fmla="*/ 267 w 625"/>
                <a:gd name="T41" fmla="*/ 148 h 258"/>
                <a:gd name="T42" fmla="*/ 152 w 625"/>
                <a:gd name="T43" fmla="*/ 105 h 258"/>
                <a:gd name="T44" fmla="*/ 107 w 625"/>
                <a:gd name="T45" fmla="*/ 105 h 258"/>
                <a:gd name="T46" fmla="*/ 244 w 625"/>
                <a:gd name="T47" fmla="*/ 177 h 258"/>
                <a:gd name="T48" fmla="*/ 120 w 625"/>
                <a:gd name="T49" fmla="*/ 226 h 258"/>
                <a:gd name="T50" fmla="*/ 11 w 625"/>
                <a:gd name="T51" fmla="*/ 191 h 258"/>
                <a:gd name="T52" fmla="*/ 0 w 625"/>
                <a:gd name="T53" fmla="*/ 222 h 258"/>
                <a:gd name="T54" fmla="*/ 120 w 625"/>
                <a:gd name="T55" fmla="*/ 258 h 258"/>
                <a:gd name="T56" fmla="*/ 120 w 625"/>
                <a:gd name="T57" fmla="*/ 258 h 258"/>
                <a:gd name="T58" fmla="*/ 282 w 625"/>
                <a:gd name="T59" fmla="*/ 182 h 258"/>
                <a:gd name="T60" fmla="*/ 343 w 625"/>
                <a:gd name="T61" fmla="*/ 182 h 258"/>
                <a:gd name="T62" fmla="*/ 505 w 625"/>
                <a:gd name="T63" fmla="*/ 258 h 258"/>
                <a:gd name="T64" fmla="*/ 625 w 625"/>
                <a:gd name="T65" fmla="*/ 222 h 258"/>
                <a:gd name="T66" fmla="*/ 614 w 625"/>
                <a:gd name="T67" fmla="*/ 191 h 258"/>
                <a:gd name="T68" fmla="*/ 337 w 625"/>
                <a:gd name="T69" fmla="*/ 27 h 258"/>
                <a:gd name="T70" fmla="*/ 488 w 625"/>
                <a:gd name="T71" fmla="*/ 85 h 258"/>
                <a:gd name="T72" fmla="*/ 359 w 625"/>
                <a:gd name="T73" fmla="*/ 149 h 258"/>
                <a:gd name="T74" fmla="*/ 340 w 625"/>
                <a:gd name="T75" fmla="*/ 105 h 258"/>
                <a:gd name="T76" fmla="*/ 406 w 625"/>
                <a:gd name="T77" fmla="*/ 105 h 258"/>
                <a:gd name="T78" fmla="*/ 406 w 625"/>
                <a:gd name="T79" fmla="*/ 73 h 258"/>
                <a:gd name="T80" fmla="*/ 335 w 625"/>
                <a:gd name="T81" fmla="*/ 73 h 258"/>
                <a:gd name="T82" fmla="*/ 334 w 625"/>
                <a:gd name="T83" fmla="*/ 58 h 258"/>
                <a:gd name="T84" fmla="*/ 337 w 625"/>
                <a:gd name="T85" fmla="*/ 27 h 258"/>
                <a:gd name="T86" fmla="*/ 301 w 625"/>
                <a:gd name="T87" fmla="*/ 151 h 258"/>
                <a:gd name="T88" fmla="*/ 313 w 625"/>
                <a:gd name="T89" fmla="*/ 123 h 258"/>
                <a:gd name="T90" fmla="*/ 324 w 625"/>
                <a:gd name="T91" fmla="*/ 152 h 258"/>
                <a:gd name="T92" fmla="*/ 301 w 625"/>
                <a:gd name="T93" fmla="*/ 15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258">
                  <a:moveTo>
                    <a:pt x="614" y="191"/>
                  </a:moveTo>
                  <a:cubicBezTo>
                    <a:pt x="583" y="215"/>
                    <a:pt x="543" y="226"/>
                    <a:pt x="505" y="226"/>
                  </a:cubicBezTo>
                  <a:cubicBezTo>
                    <a:pt x="505" y="226"/>
                    <a:pt x="505" y="226"/>
                    <a:pt x="505" y="226"/>
                  </a:cubicBezTo>
                  <a:cubicBezTo>
                    <a:pt x="460" y="226"/>
                    <a:pt x="413" y="210"/>
                    <a:pt x="380" y="176"/>
                  </a:cubicBezTo>
                  <a:cubicBezTo>
                    <a:pt x="429" y="166"/>
                    <a:pt x="476" y="144"/>
                    <a:pt x="514" y="112"/>
                  </a:cubicBezTo>
                  <a:cubicBezTo>
                    <a:pt x="526" y="95"/>
                    <a:pt x="523" y="70"/>
                    <a:pt x="505" y="58"/>
                  </a:cubicBezTo>
                  <a:cubicBezTo>
                    <a:pt x="499" y="53"/>
                    <a:pt x="493" y="49"/>
                    <a:pt x="486" y="45"/>
                  </a:cubicBezTo>
                  <a:cubicBezTo>
                    <a:pt x="443" y="20"/>
                    <a:pt x="393" y="5"/>
                    <a:pt x="343" y="1"/>
                  </a:cubicBezTo>
                  <a:cubicBezTo>
                    <a:pt x="334" y="0"/>
                    <a:pt x="324" y="0"/>
                    <a:pt x="315" y="0"/>
                  </a:cubicBezTo>
                  <a:cubicBezTo>
                    <a:pt x="313" y="0"/>
                    <a:pt x="312" y="0"/>
                    <a:pt x="310" y="0"/>
                  </a:cubicBezTo>
                  <a:cubicBezTo>
                    <a:pt x="301" y="0"/>
                    <a:pt x="291" y="0"/>
                    <a:pt x="282" y="1"/>
                  </a:cubicBezTo>
                  <a:cubicBezTo>
                    <a:pt x="236" y="5"/>
                    <a:pt x="190" y="18"/>
                    <a:pt x="149" y="39"/>
                  </a:cubicBezTo>
                  <a:cubicBezTo>
                    <a:pt x="134" y="49"/>
                    <a:pt x="120" y="60"/>
                    <a:pt x="107" y="73"/>
                  </a:cubicBezTo>
                  <a:cubicBezTo>
                    <a:pt x="152" y="73"/>
                    <a:pt x="152" y="73"/>
                    <a:pt x="152" y="73"/>
                  </a:cubicBezTo>
                  <a:cubicBezTo>
                    <a:pt x="194" y="47"/>
                    <a:pt x="241" y="31"/>
                    <a:pt x="288" y="28"/>
                  </a:cubicBezTo>
                  <a:cubicBezTo>
                    <a:pt x="290" y="37"/>
                    <a:pt x="291" y="47"/>
                    <a:pt x="291" y="58"/>
                  </a:cubicBezTo>
                  <a:cubicBezTo>
                    <a:pt x="291" y="63"/>
                    <a:pt x="291" y="68"/>
                    <a:pt x="290" y="73"/>
                  </a:cubicBezTo>
                  <a:cubicBezTo>
                    <a:pt x="219" y="73"/>
                    <a:pt x="219" y="73"/>
                    <a:pt x="219" y="73"/>
                  </a:cubicBezTo>
                  <a:cubicBezTo>
                    <a:pt x="219" y="105"/>
                    <a:pt x="219" y="105"/>
                    <a:pt x="219" y="105"/>
                  </a:cubicBezTo>
                  <a:cubicBezTo>
                    <a:pt x="285" y="105"/>
                    <a:pt x="285" y="105"/>
                    <a:pt x="285" y="105"/>
                  </a:cubicBezTo>
                  <a:cubicBezTo>
                    <a:pt x="281" y="121"/>
                    <a:pt x="275" y="135"/>
                    <a:pt x="267" y="148"/>
                  </a:cubicBezTo>
                  <a:cubicBezTo>
                    <a:pt x="225" y="141"/>
                    <a:pt x="185" y="126"/>
                    <a:pt x="152" y="105"/>
                  </a:cubicBezTo>
                  <a:cubicBezTo>
                    <a:pt x="107" y="105"/>
                    <a:pt x="107" y="105"/>
                    <a:pt x="107" y="105"/>
                  </a:cubicBezTo>
                  <a:cubicBezTo>
                    <a:pt x="145" y="142"/>
                    <a:pt x="193" y="166"/>
                    <a:pt x="244" y="177"/>
                  </a:cubicBezTo>
                  <a:cubicBezTo>
                    <a:pt x="211" y="211"/>
                    <a:pt x="164" y="226"/>
                    <a:pt x="120" y="226"/>
                  </a:cubicBezTo>
                  <a:cubicBezTo>
                    <a:pt x="82" y="226"/>
                    <a:pt x="42" y="215"/>
                    <a:pt x="11" y="191"/>
                  </a:cubicBezTo>
                  <a:cubicBezTo>
                    <a:pt x="7" y="201"/>
                    <a:pt x="3" y="211"/>
                    <a:pt x="0" y="222"/>
                  </a:cubicBezTo>
                  <a:cubicBezTo>
                    <a:pt x="35" y="246"/>
                    <a:pt x="78" y="258"/>
                    <a:pt x="120" y="258"/>
                  </a:cubicBezTo>
                  <a:cubicBezTo>
                    <a:pt x="120" y="258"/>
                    <a:pt x="120" y="258"/>
                    <a:pt x="120" y="258"/>
                  </a:cubicBezTo>
                  <a:cubicBezTo>
                    <a:pt x="179" y="258"/>
                    <a:pt x="242" y="234"/>
                    <a:pt x="282" y="182"/>
                  </a:cubicBezTo>
                  <a:cubicBezTo>
                    <a:pt x="302" y="184"/>
                    <a:pt x="322" y="184"/>
                    <a:pt x="343" y="182"/>
                  </a:cubicBezTo>
                  <a:cubicBezTo>
                    <a:pt x="382" y="233"/>
                    <a:pt x="445" y="258"/>
                    <a:pt x="505" y="258"/>
                  </a:cubicBezTo>
                  <a:cubicBezTo>
                    <a:pt x="547" y="258"/>
                    <a:pt x="590" y="246"/>
                    <a:pt x="625" y="222"/>
                  </a:cubicBezTo>
                  <a:cubicBezTo>
                    <a:pt x="622" y="211"/>
                    <a:pt x="618" y="201"/>
                    <a:pt x="614" y="191"/>
                  </a:cubicBezTo>
                  <a:close/>
                  <a:moveTo>
                    <a:pt x="337" y="27"/>
                  </a:moveTo>
                  <a:cubicBezTo>
                    <a:pt x="391" y="32"/>
                    <a:pt x="443" y="51"/>
                    <a:pt x="488" y="85"/>
                  </a:cubicBezTo>
                  <a:cubicBezTo>
                    <a:pt x="457" y="122"/>
                    <a:pt x="410" y="143"/>
                    <a:pt x="359" y="149"/>
                  </a:cubicBezTo>
                  <a:cubicBezTo>
                    <a:pt x="351" y="136"/>
                    <a:pt x="344" y="121"/>
                    <a:pt x="340" y="105"/>
                  </a:cubicBezTo>
                  <a:cubicBezTo>
                    <a:pt x="406" y="105"/>
                    <a:pt x="406" y="105"/>
                    <a:pt x="406" y="105"/>
                  </a:cubicBezTo>
                  <a:cubicBezTo>
                    <a:pt x="406" y="73"/>
                    <a:pt x="406" y="73"/>
                    <a:pt x="406" y="73"/>
                  </a:cubicBezTo>
                  <a:cubicBezTo>
                    <a:pt x="335" y="73"/>
                    <a:pt x="335" y="73"/>
                    <a:pt x="335" y="73"/>
                  </a:cubicBezTo>
                  <a:cubicBezTo>
                    <a:pt x="334" y="68"/>
                    <a:pt x="334" y="63"/>
                    <a:pt x="334" y="58"/>
                  </a:cubicBezTo>
                  <a:cubicBezTo>
                    <a:pt x="334" y="47"/>
                    <a:pt x="335" y="37"/>
                    <a:pt x="337" y="27"/>
                  </a:cubicBezTo>
                  <a:close/>
                  <a:moveTo>
                    <a:pt x="301" y="151"/>
                  </a:moveTo>
                  <a:cubicBezTo>
                    <a:pt x="306" y="142"/>
                    <a:pt x="309" y="133"/>
                    <a:pt x="313" y="123"/>
                  </a:cubicBezTo>
                  <a:cubicBezTo>
                    <a:pt x="316" y="133"/>
                    <a:pt x="320" y="143"/>
                    <a:pt x="324" y="152"/>
                  </a:cubicBezTo>
                  <a:cubicBezTo>
                    <a:pt x="316" y="152"/>
                    <a:pt x="309" y="152"/>
                    <a:pt x="301"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9" name="Freeform 25">
              <a:extLst>
                <a:ext uri="{FF2B5EF4-FFF2-40B4-BE49-F238E27FC236}">
                  <a16:creationId xmlns:a16="http://schemas.microsoft.com/office/drawing/2014/main" id="{9A8966B2-4C70-D7A8-5473-B2168987F3FA}"/>
                </a:ext>
              </a:extLst>
            </p:cNvPr>
            <p:cNvSpPr>
              <a:spLocks noEditPoints="1"/>
            </p:cNvSpPr>
            <p:nvPr/>
          </p:nvSpPr>
          <p:spPr bwMode="auto">
            <a:xfrm>
              <a:off x="1837" y="3235"/>
              <a:ext cx="648" cy="428"/>
            </a:xfrm>
            <a:custGeom>
              <a:avLst/>
              <a:gdLst>
                <a:gd name="T0" fmla="*/ 12 w 273"/>
                <a:gd name="T1" fmla="*/ 0 h 180"/>
                <a:gd name="T2" fmla="*/ 261 w 273"/>
                <a:gd name="T3" fmla="*/ 0 h 180"/>
                <a:gd name="T4" fmla="*/ 12 w 273"/>
                <a:gd name="T5" fmla="*/ 0 h 180"/>
                <a:gd name="T6" fmla="*/ 45 w 273"/>
                <a:gd name="T7" fmla="*/ 31 h 180"/>
                <a:gd name="T8" fmla="*/ 228 w 273"/>
                <a:gd name="T9" fmla="*/ 31 h 180"/>
                <a:gd name="T10" fmla="*/ 45 w 273"/>
                <a:gd name="T11" fmla="*/ 31 h 180"/>
              </a:gdLst>
              <a:ahLst/>
              <a:cxnLst>
                <a:cxn ang="0">
                  <a:pos x="T0" y="T1"/>
                </a:cxn>
                <a:cxn ang="0">
                  <a:pos x="T2" y="T3"/>
                </a:cxn>
                <a:cxn ang="0">
                  <a:pos x="T4" y="T5"/>
                </a:cxn>
                <a:cxn ang="0">
                  <a:pos x="T6" y="T7"/>
                </a:cxn>
                <a:cxn ang="0">
                  <a:pos x="T8" y="T9"/>
                </a:cxn>
                <a:cxn ang="0">
                  <a:pos x="T10" y="T11"/>
                </a:cxn>
              </a:cxnLst>
              <a:rect l="0" t="0" r="r" b="b"/>
              <a:pathLst>
                <a:path w="273" h="180">
                  <a:moveTo>
                    <a:pt x="12" y="0"/>
                  </a:moveTo>
                  <a:cubicBezTo>
                    <a:pt x="0" y="179"/>
                    <a:pt x="273" y="180"/>
                    <a:pt x="261" y="0"/>
                  </a:cubicBezTo>
                  <a:lnTo>
                    <a:pt x="12" y="0"/>
                  </a:lnTo>
                  <a:close/>
                  <a:moveTo>
                    <a:pt x="45" y="31"/>
                  </a:moveTo>
                  <a:cubicBezTo>
                    <a:pt x="228" y="31"/>
                    <a:pt x="228" y="31"/>
                    <a:pt x="228" y="31"/>
                  </a:cubicBezTo>
                  <a:cubicBezTo>
                    <a:pt x="209" y="128"/>
                    <a:pt x="64" y="129"/>
                    <a:pt x="4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0" name="Freeform 26">
              <a:extLst>
                <a:ext uri="{FF2B5EF4-FFF2-40B4-BE49-F238E27FC236}">
                  <a16:creationId xmlns:a16="http://schemas.microsoft.com/office/drawing/2014/main" id="{3B8B7E7D-AAC8-038F-2BFB-FB940D59998D}"/>
                </a:ext>
              </a:extLst>
            </p:cNvPr>
            <p:cNvSpPr>
              <a:spLocks/>
            </p:cNvSpPr>
            <p:nvPr/>
          </p:nvSpPr>
          <p:spPr bwMode="auto">
            <a:xfrm>
              <a:off x="1397" y="3309"/>
              <a:ext cx="1528" cy="870"/>
            </a:xfrm>
            <a:custGeom>
              <a:avLst/>
              <a:gdLst>
                <a:gd name="T0" fmla="*/ 463 w 643"/>
                <a:gd name="T1" fmla="*/ 106 h 366"/>
                <a:gd name="T2" fmla="*/ 508 w 643"/>
                <a:gd name="T3" fmla="*/ 0 h 366"/>
                <a:gd name="T4" fmla="*/ 477 w 643"/>
                <a:gd name="T5" fmla="*/ 0 h 366"/>
                <a:gd name="T6" fmla="*/ 166 w 643"/>
                <a:gd name="T7" fmla="*/ 0 h 366"/>
                <a:gd name="T8" fmla="*/ 135 w 643"/>
                <a:gd name="T9" fmla="*/ 0 h 366"/>
                <a:gd name="T10" fmla="*/ 180 w 643"/>
                <a:gd name="T11" fmla="*/ 106 h 366"/>
                <a:gd name="T12" fmla="*/ 0 w 643"/>
                <a:gd name="T13" fmla="*/ 106 h 366"/>
                <a:gd name="T14" fmla="*/ 3 w 643"/>
                <a:gd name="T15" fmla="*/ 121 h 366"/>
                <a:gd name="T16" fmla="*/ 7 w 643"/>
                <a:gd name="T17" fmla="*/ 137 h 366"/>
                <a:gd name="T18" fmla="*/ 218 w 643"/>
                <a:gd name="T19" fmla="*/ 137 h 366"/>
                <a:gd name="T20" fmla="*/ 306 w 643"/>
                <a:gd name="T21" fmla="*/ 165 h 366"/>
                <a:gd name="T22" fmla="*/ 306 w 643"/>
                <a:gd name="T23" fmla="*/ 184 h 366"/>
                <a:gd name="T24" fmla="*/ 23 w 643"/>
                <a:gd name="T25" fmla="*/ 184 h 366"/>
                <a:gd name="T26" fmla="*/ 31 w 643"/>
                <a:gd name="T27" fmla="*/ 200 h 366"/>
                <a:gd name="T28" fmla="*/ 40 w 643"/>
                <a:gd name="T29" fmla="*/ 215 h 366"/>
                <a:gd name="T30" fmla="*/ 306 w 643"/>
                <a:gd name="T31" fmla="*/ 215 h 366"/>
                <a:gd name="T32" fmla="*/ 306 w 643"/>
                <a:gd name="T33" fmla="*/ 262 h 366"/>
                <a:gd name="T34" fmla="*/ 75 w 643"/>
                <a:gd name="T35" fmla="*/ 262 h 366"/>
                <a:gd name="T36" fmla="*/ 90 w 643"/>
                <a:gd name="T37" fmla="*/ 278 h 366"/>
                <a:gd name="T38" fmla="*/ 108 w 643"/>
                <a:gd name="T39" fmla="*/ 294 h 366"/>
                <a:gd name="T40" fmla="*/ 306 w 643"/>
                <a:gd name="T41" fmla="*/ 294 h 366"/>
                <a:gd name="T42" fmla="*/ 306 w 643"/>
                <a:gd name="T43" fmla="*/ 366 h 366"/>
                <a:gd name="T44" fmla="*/ 322 w 643"/>
                <a:gd name="T45" fmla="*/ 366 h 366"/>
                <a:gd name="T46" fmla="*/ 337 w 643"/>
                <a:gd name="T47" fmla="*/ 366 h 366"/>
                <a:gd name="T48" fmla="*/ 337 w 643"/>
                <a:gd name="T49" fmla="*/ 294 h 366"/>
                <a:gd name="T50" fmla="*/ 535 w 643"/>
                <a:gd name="T51" fmla="*/ 294 h 366"/>
                <a:gd name="T52" fmla="*/ 553 w 643"/>
                <a:gd name="T53" fmla="*/ 278 h 366"/>
                <a:gd name="T54" fmla="*/ 568 w 643"/>
                <a:gd name="T55" fmla="*/ 262 h 366"/>
                <a:gd name="T56" fmla="*/ 337 w 643"/>
                <a:gd name="T57" fmla="*/ 262 h 366"/>
                <a:gd name="T58" fmla="*/ 337 w 643"/>
                <a:gd name="T59" fmla="*/ 215 h 366"/>
                <a:gd name="T60" fmla="*/ 603 w 643"/>
                <a:gd name="T61" fmla="*/ 215 h 366"/>
                <a:gd name="T62" fmla="*/ 612 w 643"/>
                <a:gd name="T63" fmla="*/ 200 h 366"/>
                <a:gd name="T64" fmla="*/ 620 w 643"/>
                <a:gd name="T65" fmla="*/ 184 h 366"/>
                <a:gd name="T66" fmla="*/ 337 w 643"/>
                <a:gd name="T67" fmla="*/ 184 h 366"/>
                <a:gd name="T68" fmla="*/ 337 w 643"/>
                <a:gd name="T69" fmla="*/ 165 h 366"/>
                <a:gd name="T70" fmla="*/ 425 w 643"/>
                <a:gd name="T71" fmla="*/ 137 h 366"/>
                <a:gd name="T72" fmla="*/ 636 w 643"/>
                <a:gd name="T73" fmla="*/ 137 h 366"/>
                <a:gd name="T74" fmla="*/ 640 w 643"/>
                <a:gd name="T75" fmla="*/ 121 h 366"/>
                <a:gd name="T76" fmla="*/ 643 w 643"/>
                <a:gd name="T77" fmla="*/ 106 h 366"/>
                <a:gd name="T78" fmla="*/ 463 w 643"/>
                <a:gd name="T79" fmla="*/ 10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3" h="366">
                  <a:moveTo>
                    <a:pt x="463" y="106"/>
                  </a:moveTo>
                  <a:cubicBezTo>
                    <a:pt x="487" y="79"/>
                    <a:pt x="504" y="44"/>
                    <a:pt x="508" y="0"/>
                  </a:cubicBezTo>
                  <a:cubicBezTo>
                    <a:pt x="477" y="0"/>
                    <a:pt x="477" y="0"/>
                    <a:pt x="477" y="0"/>
                  </a:cubicBezTo>
                  <a:cubicBezTo>
                    <a:pt x="456" y="179"/>
                    <a:pt x="187" y="180"/>
                    <a:pt x="166" y="0"/>
                  </a:cubicBezTo>
                  <a:cubicBezTo>
                    <a:pt x="135" y="0"/>
                    <a:pt x="135" y="0"/>
                    <a:pt x="135" y="0"/>
                  </a:cubicBezTo>
                  <a:cubicBezTo>
                    <a:pt x="139" y="44"/>
                    <a:pt x="156" y="79"/>
                    <a:pt x="180" y="106"/>
                  </a:cubicBezTo>
                  <a:cubicBezTo>
                    <a:pt x="0" y="106"/>
                    <a:pt x="0" y="106"/>
                    <a:pt x="0" y="106"/>
                  </a:cubicBezTo>
                  <a:cubicBezTo>
                    <a:pt x="1" y="111"/>
                    <a:pt x="2" y="116"/>
                    <a:pt x="3" y="121"/>
                  </a:cubicBezTo>
                  <a:cubicBezTo>
                    <a:pt x="4" y="127"/>
                    <a:pt x="5" y="132"/>
                    <a:pt x="7" y="137"/>
                  </a:cubicBezTo>
                  <a:cubicBezTo>
                    <a:pt x="218" y="137"/>
                    <a:pt x="218" y="137"/>
                    <a:pt x="218" y="137"/>
                  </a:cubicBezTo>
                  <a:cubicBezTo>
                    <a:pt x="244" y="153"/>
                    <a:pt x="275" y="162"/>
                    <a:pt x="306" y="165"/>
                  </a:cubicBezTo>
                  <a:cubicBezTo>
                    <a:pt x="306" y="184"/>
                    <a:pt x="306" y="184"/>
                    <a:pt x="306" y="184"/>
                  </a:cubicBezTo>
                  <a:cubicBezTo>
                    <a:pt x="23" y="184"/>
                    <a:pt x="23" y="184"/>
                    <a:pt x="23" y="184"/>
                  </a:cubicBezTo>
                  <a:cubicBezTo>
                    <a:pt x="26" y="189"/>
                    <a:pt x="28" y="195"/>
                    <a:pt x="31" y="200"/>
                  </a:cubicBezTo>
                  <a:cubicBezTo>
                    <a:pt x="34" y="205"/>
                    <a:pt x="37" y="210"/>
                    <a:pt x="40" y="215"/>
                  </a:cubicBezTo>
                  <a:cubicBezTo>
                    <a:pt x="306" y="215"/>
                    <a:pt x="306" y="215"/>
                    <a:pt x="306" y="215"/>
                  </a:cubicBezTo>
                  <a:cubicBezTo>
                    <a:pt x="306" y="262"/>
                    <a:pt x="306" y="262"/>
                    <a:pt x="306" y="262"/>
                  </a:cubicBezTo>
                  <a:cubicBezTo>
                    <a:pt x="75" y="262"/>
                    <a:pt x="75" y="262"/>
                    <a:pt x="75" y="262"/>
                  </a:cubicBezTo>
                  <a:cubicBezTo>
                    <a:pt x="79" y="268"/>
                    <a:pt x="85" y="273"/>
                    <a:pt x="90" y="278"/>
                  </a:cubicBezTo>
                  <a:cubicBezTo>
                    <a:pt x="96" y="283"/>
                    <a:pt x="102" y="289"/>
                    <a:pt x="108" y="294"/>
                  </a:cubicBezTo>
                  <a:cubicBezTo>
                    <a:pt x="306" y="294"/>
                    <a:pt x="306" y="294"/>
                    <a:pt x="306" y="294"/>
                  </a:cubicBezTo>
                  <a:cubicBezTo>
                    <a:pt x="306" y="366"/>
                    <a:pt x="306" y="366"/>
                    <a:pt x="306" y="366"/>
                  </a:cubicBezTo>
                  <a:cubicBezTo>
                    <a:pt x="311" y="366"/>
                    <a:pt x="316" y="366"/>
                    <a:pt x="322" y="366"/>
                  </a:cubicBezTo>
                  <a:cubicBezTo>
                    <a:pt x="327" y="366"/>
                    <a:pt x="332" y="366"/>
                    <a:pt x="337" y="366"/>
                  </a:cubicBezTo>
                  <a:cubicBezTo>
                    <a:pt x="337" y="294"/>
                    <a:pt x="337" y="294"/>
                    <a:pt x="337" y="294"/>
                  </a:cubicBezTo>
                  <a:cubicBezTo>
                    <a:pt x="535" y="294"/>
                    <a:pt x="535" y="294"/>
                    <a:pt x="535" y="294"/>
                  </a:cubicBezTo>
                  <a:cubicBezTo>
                    <a:pt x="541" y="289"/>
                    <a:pt x="547" y="283"/>
                    <a:pt x="553" y="278"/>
                  </a:cubicBezTo>
                  <a:cubicBezTo>
                    <a:pt x="558" y="273"/>
                    <a:pt x="564" y="268"/>
                    <a:pt x="568" y="262"/>
                  </a:cubicBezTo>
                  <a:cubicBezTo>
                    <a:pt x="337" y="262"/>
                    <a:pt x="337" y="262"/>
                    <a:pt x="337" y="262"/>
                  </a:cubicBezTo>
                  <a:cubicBezTo>
                    <a:pt x="337" y="215"/>
                    <a:pt x="337" y="215"/>
                    <a:pt x="337" y="215"/>
                  </a:cubicBezTo>
                  <a:cubicBezTo>
                    <a:pt x="603" y="215"/>
                    <a:pt x="603" y="215"/>
                    <a:pt x="603" y="215"/>
                  </a:cubicBezTo>
                  <a:cubicBezTo>
                    <a:pt x="606" y="210"/>
                    <a:pt x="609" y="205"/>
                    <a:pt x="612" y="200"/>
                  </a:cubicBezTo>
                  <a:cubicBezTo>
                    <a:pt x="615" y="195"/>
                    <a:pt x="617" y="189"/>
                    <a:pt x="620" y="184"/>
                  </a:cubicBezTo>
                  <a:cubicBezTo>
                    <a:pt x="337" y="184"/>
                    <a:pt x="337" y="184"/>
                    <a:pt x="337" y="184"/>
                  </a:cubicBezTo>
                  <a:cubicBezTo>
                    <a:pt x="337" y="165"/>
                    <a:pt x="337" y="165"/>
                    <a:pt x="337" y="165"/>
                  </a:cubicBezTo>
                  <a:cubicBezTo>
                    <a:pt x="368" y="162"/>
                    <a:pt x="399" y="153"/>
                    <a:pt x="425" y="137"/>
                  </a:cubicBezTo>
                  <a:cubicBezTo>
                    <a:pt x="636" y="137"/>
                    <a:pt x="636" y="137"/>
                    <a:pt x="636" y="137"/>
                  </a:cubicBezTo>
                  <a:cubicBezTo>
                    <a:pt x="638" y="132"/>
                    <a:pt x="639" y="127"/>
                    <a:pt x="640" y="121"/>
                  </a:cubicBezTo>
                  <a:cubicBezTo>
                    <a:pt x="641" y="116"/>
                    <a:pt x="642" y="111"/>
                    <a:pt x="643" y="106"/>
                  </a:cubicBezTo>
                  <a:lnTo>
                    <a:pt x="463"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31" name="テキスト ボックス 230">
            <a:extLst>
              <a:ext uri="{FF2B5EF4-FFF2-40B4-BE49-F238E27FC236}">
                <a16:creationId xmlns:a16="http://schemas.microsoft.com/office/drawing/2014/main" id="{7A5C2B0E-7286-C1DC-B612-78E03753664C}"/>
              </a:ext>
            </a:extLst>
          </p:cNvPr>
          <p:cNvSpPr txBox="1"/>
          <p:nvPr/>
        </p:nvSpPr>
        <p:spPr>
          <a:xfrm>
            <a:off x="3473085" y="9276107"/>
            <a:ext cx="888064" cy="307777"/>
          </a:xfrm>
          <a:prstGeom prst="rect">
            <a:avLst/>
          </a:prstGeom>
          <a:noFill/>
        </p:spPr>
        <p:txBody>
          <a:bodyPr wrap="none" lIns="0" tIns="0" rIns="0" bIns="0" rtlCol="0" anchor="t">
            <a:spAutoFit/>
          </a:bodyPr>
          <a:lstStyle/>
          <a:p>
            <a:r>
              <a:rPr kumimoji="1" lang="ja-JP" altLang="en-US" sz="2000">
                <a:latin typeface="HGP創英角ｺﾞｼｯｸUB"/>
                <a:ea typeface="HGP創英角ｺﾞｼｯｸUB"/>
              </a:rPr>
              <a:t>群馬県</a:t>
            </a:r>
            <a:r>
              <a:rPr kumimoji="1" lang="ja-JP" altLang="en-US" sz="1400">
                <a:latin typeface="HGP創英角ｺﾞｼｯｸUB"/>
                <a:ea typeface="HGP創英角ｺﾞｼｯｸUB"/>
              </a:rPr>
              <a:t>　</a:t>
            </a:r>
            <a:endParaRPr kumimoji="1" lang="ja-JP" altLang="en-US" sz="1000">
              <a:latin typeface="HGP創英角ｺﾞｼｯｸUB"/>
              <a:ea typeface="HGP創英角ｺﾞｼｯｸUB"/>
            </a:endParaRPr>
          </a:p>
        </p:txBody>
      </p:sp>
      <p:sp>
        <p:nvSpPr>
          <p:cNvPr id="233" name="テキスト ボックス 232">
            <a:extLst>
              <a:ext uri="{FF2B5EF4-FFF2-40B4-BE49-F238E27FC236}">
                <a16:creationId xmlns:a16="http://schemas.microsoft.com/office/drawing/2014/main" id="{11ABC37A-B859-D776-04ED-4E32FF3C2983}"/>
              </a:ext>
            </a:extLst>
          </p:cNvPr>
          <p:cNvSpPr txBox="1"/>
          <p:nvPr/>
        </p:nvSpPr>
        <p:spPr>
          <a:xfrm>
            <a:off x="778522" y="5403153"/>
            <a:ext cx="468000" cy="468000"/>
          </a:xfrm>
          <a:prstGeom prst="rect">
            <a:avLst/>
          </a:prstGeom>
          <a:solidFill>
            <a:srgbClr val="44546A"/>
          </a:solidFill>
          <a:ln>
            <a:solidFill>
              <a:srgbClr val="44546A"/>
            </a:solidFill>
          </a:ln>
        </p:spPr>
        <p:txBody>
          <a:bodyPr wrap="none" lIns="36000" tIns="36000" rIns="36000" bIns="36000" anchor="ctr" anchorCtr="0">
            <a:noAutofit/>
          </a:bodyPr>
          <a:lstStyle/>
          <a:p>
            <a:pPr algn="ctr"/>
            <a:r>
              <a:rPr lang="ja-JP" altLang="en-US" sz="1400" dirty="0">
                <a:solidFill>
                  <a:schemeClr val="bg1"/>
                </a:solidFill>
                <a:latin typeface="HGS創英角ｺﾞｼｯｸUB" panose="020B0900000000000000" pitchFamily="50" charset="-128"/>
                <a:ea typeface="HGS創英角ｺﾞｼｯｸUB" panose="020B0900000000000000" pitchFamily="50" charset="-128"/>
              </a:rPr>
              <a:t>中部</a:t>
            </a:r>
          </a:p>
        </p:txBody>
      </p:sp>
      <p:sp>
        <p:nvSpPr>
          <p:cNvPr id="48" name="テキスト ボックス 47">
            <a:extLst>
              <a:ext uri="{FF2B5EF4-FFF2-40B4-BE49-F238E27FC236}">
                <a16:creationId xmlns:a16="http://schemas.microsoft.com/office/drawing/2014/main" id="{E67F835C-81DA-6983-07BD-1A9ED9400ADC}"/>
              </a:ext>
            </a:extLst>
          </p:cNvPr>
          <p:cNvSpPr txBox="1"/>
          <p:nvPr/>
        </p:nvSpPr>
        <p:spPr>
          <a:xfrm>
            <a:off x="778522" y="7023173"/>
            <a:ext cx="468000" cy="468000"/>
          </a:xfrm>
          <a:prstGeom prst="rect">
            <a:avLst/>
          </a:prstGeom>
          <a:solidFill>
            <a:srgbClr val="44546A"/>
          </a:solidFill>
          <a:ln>
            <a:solidFill>
              <a:srgbClr val="44546A"/>
            </a:solidFill>
          </a:ln>
        </p:spPr>
        <p:txBody>
          <a:bodyPr wrap="none" lIns="36000" tIns="36000" rIns="36000" bIns="36000" anchor="ctr" anchorCtr="0">
            <a:noAutofit/>
          </a:bodyPr>
          <a:lstStyle/>
          <a:p>
            <a:pPr algn="ctr"/>
            <a:r>
              <a:rPr lang="ja-JP" altLang="en-US" sz="1400" dirty="0">
                <a:solidFill>
                  <a:schemeClr val="bg1"/>
                </a:solidFill>
                <a:latin typeface="HGS創英角ｺﾞｼｯｸUB" panose="020B0900000000000000" pitchFamily="50" charset="-128"/>
                <a:ea typeface="HGS創英角ｺﾞｼｯｸUB" panose="020B0900000000000000" pitchFamily="50" charset="-128"/>
              </a:rPr>
              <a:t>東部</a:t>
            </a:r>
          </a:p>
        </p:txBody>
      </p:sp>
      <p:sp>
        <p:nvSpPr>
          <p:cNvPr id="49" name="テキスト ボックス 48">
            <a:extLst>
              <a:ext uri="{FF2B5EF4-FFF2-40B4-BE49-F238E27FC236}">
                <a16:creationId xmlns:a16="http://schemas.microsoft.com/office/drawing/2014/main" id="{3A16ADB0-99CB-F329-1969-E9095053C825}"/>
              </a:ext>
            </a:extLst>
          </p:cNvPr>
          <p:cNvSpPr txBox="1"/>
          <p:nvPr/>
        </p:nvSpPr>
        <p:spPr>
          <a:xfrm>
            <a:off x="778522" y="5943160"/>
            <a:ext cx="468000" cy="468000"/>
          </a:xfrm>
          <a:prstGeom prst="rect">
            <a:avLst/>
          </a:prstGeom>
          <a:solidFill>
            <a:srgbClr val="44546A"/>
          </a:solidFill>
          <a:ln>
            <a:solidFill>
              <a:srgbClr val="44546A"/>
            </a:solidFill>
          </a:ln>
        </p:spPr>
        <p:txBody>
          <a:bodyPr wrap="none" lIns="36000" tIns="36000" rIns="36000" bIns="36000" anchor="ctr" anchorCtr="0">
            <a:noAutofit/>
          </a:bodyPr>
          <a:lstStyle/>
          <a:p>
            <a:pPr algn="ctr"/>
            <a:r>
              <a:rPr lang="ja-JP" altLang="en-US" sz="1400" dirty="0">
                <a:solidFill>
                  <a:schemeClr val="bg1"/>
                </a:solidFill>
                <a:latin typeface="HGS創英角ｺﾞｼｯｸUB" panose="020B0900000000000000" pitchFamily="50" charset="-128"/>
                <a:ea typeface="HGS創英角ｺﾞｼｯｸUB" panose="020B0900000000000000" pitchFamily="50" charset="-128"/>
              </a:rPr>
              <a:t>西部</a:t>
            </a:r>
          </a:p>
        </p:txBody>
      </p:sp>
      <p:sp>
        <p:nvSpPr>
          <p:cNvPr id="50" name="テキスト ボックス 49">
            <a:extLst>
              <a:ext uri="{FF2B5EF4-FFF2-40B4-BE49-F238E27FC236}">
                <a16:creationId xmlns:a16="http://schemas.microsoft.com/office/drawing/2014/main" id="{3672534C-DA73-D8FA-A5A0-B726540CDAB6}"/>
              </a:ext>
            </a:extLst>
          </p:cNvPr>
          <p:cNvSpPr txBox="1"/>
          <p:nvPr/>
        </p:nvSpPr>
        <p:spPr>
          <a:xfrm>
            <a:off x="778522" y="6483166"/>
            <a:ext cx="468000" cy="468000"/>
          </a:xfrm>
          <a:prstGeom prst="rect">
            <a:avLst/>
          </a:prstGeom>
          <a:solidFill>
            <a:srgbClr val="44546A"/>
          </a:solidFill>
          <a:ln>
            <a:solidFill>
              <a:srgbClr val="44546A"/>
            </a:solidFill>
          </a:ln>
        </p:spPr>
        <p:txBody>
          <a:bodyPr wrap="none" lIns="36000" tIns="36000" rIns="36000" bIns="36000" anchor="ctr" anchorCtr="0">
            <a:noAutofit/>
          </a:bodyPr>
          <a:lstStyle/>
          <a:p>
            <a:pPr algn="ctr"/>
            <a:r>
              <a:rPr lang="ja-JP" altLang="en-US" sz="1400" dirty="0">
                <a:solidFill>
                  <a:schemeClr val="bg1"/>
                </a:solidFill>
                <a:latin typeface="HGS創英角ｺﾞｼｯｸUB" panose="020B0900000000000000" pitchFamily="50" charset="-128"/>
                <a:ea typeface="HGS創英角ｺﾞｼｯｸUB" panose="020B0900000000000000" pitchFamily="50" charset="-128"/>
              </a:rPr>
              <a:t>吾妻</a:t>
            </a:r>
          </a:p>
        </p:txBody>
      </p:sp>
      <p:sp>
        <p:nvSpPr>
          <p:cNvPr id="51" name="テキスト ボックス 50">
            <a:extLst>
              <a:ext uri="{FF2B5EF4-FFF2-40B4-BE49-F238E27FC236}">
                <a16:creationId xmlns:a16="http://schemas.microsoft.com/office/drawing/2014/main" id="{279294AB-BE71-192E-957A-33156BB8AE93}"/>
              </a:ext>
            </a:extLst>
          </p:cNvPr>
          <p:cNvSpPr txBox="1"/>
          <p:nvPr/>
        </p:nvSpPr>
        <p:spPr>
          <a:xfrm>
            <a:off x="778522" y="7563179"/>
            <a:ext cx="468000" cy="468000"/>
          </a:xfrm>
          <a:prstGeom prst="rect">
            <a:avLst/>
          </a:prstGeom>
          <a:solidFill>
            <a:srgbClr val="44546A"/>
          </a:solidFill>
          <a:ln>
            <a:solidFill>
              <a:srgbClr val="44546A"/>
            </a:solidFill>
          </a:ln>
        </p:spPr>
        <p:txBody>
          <a:bodyPr wrap="none" lIns="36000" tIns="36000" rIns="36000" bIns="36000" anchor="ctr" anchorCtr="0">
            <a:noAutofit/>
          </a:bodyPr>
          <a:lstStyle/>
          <a:p>
            <a:pPr algn="ctr"/>
            <a:r>
              <a:rPr lang="ja-JP" altLang="en-US" sz="1400" dirty="0">
                <a:solidFill>
                  <a:schemeClr val="bg1"/>
                </a:solidFill>
                <a:latin typeface="HGS創英角ｺﾞｼｯｸUB" panose="020B0900000000000000" pitchFamily="50" charset="-128"/>
                <a:ea typeface="HGS創英角ｺﾞｼｯｸUB" panose="020B0900000000000000" pitchFamily="50" charset="-128"/>
              </a:rPr>
              <a:t>利根</a:t>
            </a:r>
            <a:endParaRPr lang="en-US" altLang="ja-JP" sz="1400" dirty="0">
              <a:solidFill>
                <a:schemeClr val="bg1"/>
              </a:solidFill>
              <a:latin typeface="HGS創英角ｺﾞｼｯｸUB" panose="020B0900000000000000" pitchFamily="50" charset="-128"/>
              <a:ea typeface="HGS創英角ｺﾞｼｯｸUB" panose="020B0900000000000000" pitchFamily="50" charset="-128"/>
            </a:endParaRPr>
          </a:p>
          <a:p>
            <a:pPr algn="ctr"/>
            <a:r>
              <a:rPr lang="ja-JP" altLang="en-US" sz="1400" dirty="0">
                <a:solidFill>
                  <a:schemeClr val="bg1"/>
                </a:solidFill>
                <a:latin typeface="HGS創英角ｺﾞｼｯｸUB" panose="020B0900000000000000" pitchFamily="50" charset="-128"/>
                <a:ea typeface="HGS創英角ｺﾞｼｯｸUB" panose="020B0900000000000000" pitchFamily="50" charset="-128"/>
              </a:rPr>
              <a:t>沼田</a:t>
            </a:r>
          </a:p>
        </p:txBody>
      </p:sp>
    </p:spTree>
    <p:extLst>
      <p:ext uri="{BB962C8B-B14F-4D97-AF65-F5344CB8AC3E}">
        <p14:creationId xmlns:p14="http://schemas.microsoft.com/office/powerpoint/2010/main" val="660659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9</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graphicFrame>
        <p:nvGraphicFramePr>
          <p:cNvPr id="13" name="表 12">
            <a:extLst>
              <a:ext uri="{FF2B5EF4-FFF2-40B4-BE49-F238E27FC236}">
                <a16:creationId xmlns:a16="http://schemas.microsoft.com/office/drawing/2014/main" id="{221B8947-1A42-3E48-C666-AA9D6DD642A7}"/>
              </a:ext>
            </a:extLst>
          </p:cNvPr>
          <p:cNvGraphicFramePr>
            <a:graphicFrameLocks noGrp="1"/>
          </p:cNvGraphicFramePr>
          <p:nvPr>
            <p:extLst>
              <p:ext uri="{D42A27DB-BD31-4B8C-83A1-F6EECF244321}">
                <p14:modId xmlns:p14="http://schemas.microsoft.com/office/powerpoint/2010/main" val="1401271562"/>
              </p:ext>
            </p:extLst>
          </p:nvPr>
        </p:nvGraphicFramePr>
        <p:xfrm>
          <a:off x="261000" y="922823"/>
          <a:ext cx="6336000" cy="8303640"/>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2037229622"/>
                    </a:ext>
                  </a:extLst>
                </a:gridCol>
                <a:gridCol w="1800000">
                  <a:extLst>
                    <a:ext uri="{9D8B030D-6E8A-4147-A177-3AD203B41FA5}">
                      <a16:colId xmlns:a16="http://schemas.microsoft.com/office/drawing/2014/main" val="3194543826"/>
                    </a:ext>
                  </a:extLst>
                </a:gridCol>
                <a:gridCol w="936000">
                  <a:extLst>
                    <a:ext uri="{9D8B030D-6E8A-4147-A177-3AD203B41FA5}">
                      <a16:colId xmlns:a16="http://schemas.microsoft.com/office/drawing/2014/main" val="2707330707"/>
                    </a:ext>
                  </a:extLst>
                </a:gridCol>
                <a:gridCol w="792000">
                  <a:extLst>
                    <a:ext uri="{9D8B030D-6E8A-4147-A177-3AD203B41FA5}">
                      <a16:colId xmlns:a16="http://schemas.microsoft.com/office/drawing/2014/main" val="250637144"/>
                    </a:ext>
                  </a:extLst>
                </a:gridCol>
                <a:gridCol w="1728000">
                  <a:extLst>
                    <a:ext uri="{9D8B030D-6E8A-4147-A177-3AD203B41FA5}">
                      <a16:colId xmlns:a16="http://schemas.microsoft.com/office/drawing/2014/main" val="656311563"/>
                    </a:ext>
                  </a:extLst>
                </a:gridCol>
              </a:tblGrid>
              <a:tr h="0">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ファイル名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写真</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撮影地</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災害形態</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説明</a:t>
                      </a:r>
                    </a:p>
                  </a:txBody>
                  <a:tcPr marL="36000" marR="36000" marT="36000" marB="36000"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rgbClr val="44546A"/>
                    </a:solidFill>
                  </a:tcPr>
                </a:tc>
                <a:extLst>
                  <a:ext uri="{0D108BD9-81ED-4DB2-BD59-A6C34878D82A}">
                    <a16:rowId xmlns:a16="http://schemas.microsoft.com/office/drawing/2014/main" val="3236439077"/>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上野村</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3</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上野村</a:t>
                      </a:r>
                      <a:endPar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林道金毘羅線</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en-US" altLang="ja-JP" sz="1050" dirty="0">
                          <a:latin typeface="Arial" panose="020B0604020202020204" pitchFamily="34" charset="0"/>
                          <a:ea typeface="ＭＳ Ｐゴシック" panose="020B0600070205080204" pitchFamily="50" charset="-128"/>
                          <a:cs typeface="Arial" panose="020B0604020202020204" pitchFamily="34" charset="0"/>
                        </a:rPr>
                        <a:t>―</a:t>
                      </a:r>
                      <a:endParaRPr kumimoji="1" lang="en-US" altLang="ja-JP" sz="1050" b="0" i="0" u="none" strike="noStrike" kern="1200" cap="none" spc="0" normalizeH="0" baseline="0" noProof="0" dirty="0">
                        <a:ln>
                          <a:noFill/>
                        </a:ln>
                        <a:solidFill>
                          <a:srgbClr val="F07F09">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4534912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上野村</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4</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上野村</a:t>
                      </a:r>
                      <a:endPar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村道</a:t>
                      </a:r>
                      <a:endParaRPr kumimoji="1" lang="en-US" altLang="ja-JP"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上野</a:t>
                      </a:r>
                      <a:r>
                        <a:rPr kumimoji="1" lang="en-US" altLang="ja-JP"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2206</a:t>
                      </a: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号線</a:t>
                      </a:r>
                      <a:endParaRPr kumimoji="1" lang="en-US" altLang="ja-JP"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御巣鷹方面</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en-US" altLang="ja-JP" sz="1050" dirty="0">
                          <a:latin typeface="Arial" panose="020B0604020202020204" pitchFamily="34" charset="0"/>
                          <a:ea typeface="ＭＳ Ｐゴシック" panose="020B0600070205080204" pitchFamily="50" charset="-128"/>
                          <a:cs typeface="Arial" panose="020B0604020202020204" pitchFamily="34" charset="0"/>
                        </a:rPr>
                        <a:t>―</a:t>
                      </a:r>
                      <a:endParaRPr kumimoji="1" lang="en-US" altLang="ja-JP" sz="1050" b="0" i="0" u="none" strike="noStrike" kern="1200" cap="none" spc="0" normalizeH="0" baseline="0" noProof="0" dirty="0">
                        <a:ln>
                          <a:noFill/>
                        </a:ln>
                        <a:solidFill>
                          <a:srgbClr val="F07F09">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0064870"/>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上野村</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5</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上野村</a:t>
                      </a:r>
                      <a:endPar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林道金毘羅線</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en-US" altLang="ja-JP" sz="1050" dirty="0">
                          <a:latin typeface="Arial" panose="020B0604020202020204" pitchFamily="34" charset="0"/>
                          <a:ea typeface="ＭＳ Ｐゴシック" panose="020B0600070205080204" pitchFamily="50" charset="-128"/>
                          <a:cs typeface="Arial" panose="020B0604020202020204" pitchFamily="34" charset="0"/>
                        </a:rPr>
                        <a:t>―</a:t>
                      </a:r>
                      <a:endParaRPr kumimoji="1" lang="en-US" altLang="ja-JP" sz="1050" b="0" i="0" u="none" strike="noStrike" kern="1200" cap="none" spc="0" normalizeH="0" baseline="0" noProof="0" dirty="0">
                        <a:ln>
                          <a:noFill/>
                        </a:ln>
                        <a:solidFill>
                          <a:srgbClr val="F07F09">
                            <a:lumMod val="75000"/>
                          </a:srgb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4509404"/>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下仁田町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下仁田町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大字下仁田</a:t>
                      </a:r>
                      <a:endParaRPr kumimoji="1" lang="en-US" altLang="ja-JP"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下河原</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spcBef>
                          <a:spcPts val="600"/>
                        </a:spcBef>
                        <a:spcAft>
                          <a:spcPts val="0"/>
                        </a:spcAft>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家屋浸水</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内水氾濫によるもの</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535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下仁田町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2</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下仁田町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大字中小坂</a:t>
                      </a:r>
                      <a:endParaRPr kumimoji="1" lang="en-US" altLang="zh-CN"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滑</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がけ崩れ</a:t>
                      </a:r>
                      <a:endParaRPr kumimoji="1" lang="en-US" altLang="ja-JP"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家屋倒壊</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土砂崩れによるもの</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17416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下仁田町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3</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下仁田町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大字吉崎</a:t>
                      </a:r>
                      <a:endParaRPr kumimoji="1" lang="en-US" altLang="ja-JP"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森下</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土石流</a:t>
                      </a:r>
                      <a:endParaRPr kumimoji="1" lang="en-US" altLang="ja-JP"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流木</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土石流によるもの</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78808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甘楽町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ja-JP"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甘楽町</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大字秋畑</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道路崩壊</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増水により路側の擁壁基礎が浸食し河川側に移動した。これに伴い路盤に雨水が入り込み崩壊した。</a:t>
                      </a:r>
                    </a:p>
                  </a:txBody>
                  <a:tcPr marL="36000" marR="36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87312"/>
                  </a:ext>
                </a:extLst>
              </a:tr>
            </a:tbl>
          </a:graphicData>
        </a:graphic>
      </p:graphicFrame>
      <p:sp>
        <p:nvSpPr>
          <p:cNvPr id="6" name="正方形/長方形 5">
            <a:extLst>
              <a:ext uri="{FF2B5EF4-FFF2-40B4-BE49-F238E27FC236}">
                <a16:creationId xmlns:a16="http://schemas.microsoft.com/office/drawing/2014/main" id="{AD65CD1B-FD7E-9893-A93B-3E901A9DE690}"/>
              </a:ext>
            </a:extLst>
          </p:cNvPr>
          <p:cNvSpPr/>
          <p:nvPr/>
        </p:nvSpPr>
        <p:spPr>
          <a:xfrm>
            <a:off x="261000" y="566592"/>
            <a:ext cx="6336000" cy="269971"/>
          </a:xfrm>
          <a:prstGeom prst="rect">
            <a:avLst/>
          </a:prstGeom>
          <a:noFill/>
          <a:ln w="952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18000" rIns="0" bIns="36000" rtlCol="0" anchor="ctr">
            <a:noAutofit/>
          </a:bodyPr>
          <a:lstStyle/>
          <a:p>
            <a:r>
              <a:rPr kumimoji="1" lang="ja-JP" altLang="en-US" sz="1400" dirty="0">
                <a:solidFill>
                  <a:srgbClr val="44546A"/>
                </a:solidFill>
                <a:latin typeface="HGP創英角ｺﾞｼｯｸUB" panose="020B0900000000000000" pitchFamily="50" charset="-128"/>
                <a:ea typeface="HGP創英角ｺﾞｼｯｸUB" panose="020B0900000000000000" pitchFamily="50" charset="-128"/>
              </a:rPr>
              <a:t>西部　　３／５</a:t>
            </a:r>
          </a:p>
        </p:txBody>
      </p:sp>
      <p:sp>
        <p:nvSpPr>
          <p:cNvPr id="10" name="テキスト ボックス 9">
            <a:extLst>
              <a:ext uri="{FF2B5EF4-FFF2-40B4-BE49-F238E27FC236}">
                <a16:creationId xmlns:a16="http://schemas.microsoft.com/office/drawing/2014/main" id="{FBE61393-0259-065F-3D8F-0A8DFCE923E5}"/>
              </a:ext>
            </a:extLst>
          </p:cNvPr>
          <p:cNvSpPr txBox="1"/>
          <p:nvPr/>
        </p:nvSpPr>
        <p:spPr>
          <a:xfrm>
            <a:off x="4264831" y="4915058"/>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C63C432D-6438-8547-6776-7F6A8D4E2635}"/>
              </a:ext>
            </a:extLst>
          </p:cNvPr>
          <p:cNvSpPr txBox="1"/>
          <p:nvPr/>
        </p:nvSpPr>
        <p:spPr>
          <a:xfrm>
            <a:off x="4171835" y="7228164"/>
            <a:ext cx="611312" cy="288147"/>
          </a:xfrm>
          <a:prstGeom prst="rect">
            <a:avLst/>
          </a:prstGeom>
          <a:solidFill>
            <a:schemeClr val="accent1">
              <a:lumMod val="75000"/>
            </a:schemeClr>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土石流</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pic>
        <p:nvPicPr>
          <p:cNvPr id="14" name="図 13">
            <a:extLst>
              <a:ext uri="{FF2B5EF4-FFF2-40B4-BE49-F238E27FC236}">
                <a16:creationId xmlns:a16="http://schemas.microsoft.com/office/drawing/2014/main" id="{FFF6815D-BE94-4796-8989-15985773B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449" y="4663205"/>
            <a:ext cx="1448276" cy="1080000"/>
          </a:xfrm>
          <a:prstGeom prst="rect">
            <a:avLst/>
          </a:prstGeom>
        </p:spPr>
      </p:pic>
      <p:pic>
        <p:nvPicPr>
          <p:cNvPr id="21" name="図 20">
            <a:extLst>
              <a:ext uri="{FF2B5EF4-FFF2-40B4-BE49-F238E27FC236}">
                <a16:creationId xmlns:a16="http://schemas.microsoft.com/office/drawing/2014/main" id="{E2A05751-AF40-4746-8C43-88A1272C5B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8425" y="5815176"/>
            <a:ext cx="1448324" cy="1080000"/>
          </a:xfrm>
          <a:prstGeom prst="rect">
            <a:avLst/>
          </a:prstGeom>
        </p:spPr>
      </p:pic>
      <p:pic>
        <p:nvPicPr>
          <p:cNvPr id="22" name="図 21">
            <a:extLst>
              <a:ext uri="{FF2B5EF4-FFF2-40B4-BE49-F238E27FC236}">
                <a16:creationId xmlns:a16="http://schemas.microsoft.com/office/drawing/2014/main" id="{CE46B22F-3953-420A-B499-CD6775C05A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9692" y="6967916"/>
            <a:ext cx="1445791" cy="1080000"/>
          </a:xfrm>
          <a:prstGeom prst="rect">
            <a:avLst/>
          </a:prstGeom>
        </p:spPr>
      </p:pic>
      <p:sp>
        <p:nvSpPr>
          <p:cNvPr id="26" name="テキスト ボックス 25">
            <a:extLst>
              <a:ext uri="{FF2B5EF4-FFF2-40B4-BE49-F238E27FC236}">
                <a16:creationId xmlns:a16="http://schemas.microsoft.com/office/drawing/2014/main" id="{B108C5F5-6396-1CFD-C4F6-D739B9763221}"/>
              </a:ext>
            </a:extLst>
          </p:cNvPr>
          <p:cNvSpPr txBox="1"/>
          <p:nvPr/>
        </p:nvSpPr>
        <p:spPr>
          <a:xfrm>
            <a:off x="4140856" y="6068205"/>
            <a:ext cx="673261"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pic>
        <p:nvPicPr>
          <p:cNvPr id="27" name="図 26">
            <a:extLst>
              <a:ext uri="{FF2B5EF4-FFF2-40B4-BE49-F238E27FC236}">
                <a16:creationId xmlns:a16="http://schemas.microsoft.com/office/drawing/2014/main" id="{6AF853C4-AB72-4826-978C-550AAE71A62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531927" y="8121063"/>
            <a:ext cx="1431085" cy="1080000"/>
          </a:xfrm>
          <a:prstGeom prst="rect">
            <a:avLst/>
          </a:prstGeom>
        </p:spPr>
      </p:pic>
      <p:sp>
        <p:nvSpPr>
          <p:cNvPr id="30" name="テキスト ボックス 29">
            <a:extLst>
              <a:ext uri="{FF2B5EF4-FFF2-40B4-BE49-F238E27FC236}">
                <a16:creationId xmlns:a16="http://schemas.microsoft.com/office/drawing/2014/main" id="{4B20C6F4-AFCC-B386-BA80-456A0E1A07E1}"/>
              </a:ext>
            </a:extLst>
          </p:cNvPr>
          <p:cNvSpPr txBox="1"/>
          <p:nvPr/>
        </p:nvSpPr>
        <p:spPr>
          <a:xfrm>
            <a:off x="4264831" y="8366103"/>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pic>
        <p:nvPicPr>
          <p:cNvPr id="28" name="図 27">
            <a:extLst>
              <a:ext uri="{FF2B5EF4-FFF2-40B4-BE49-F238E27FC236}">
                <a16:creationId xmlns:a16="http://schemas.microsoft.com/office/drawing/2014/main" id="{29BA3FE4-DE47-E7DC-23A3-544A6FDB93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8449" y="1201118"/>
            <a:ext cx="144133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図 28">
            <a:extLst>
              <a:ext uri="{FF2B5EF4-FFF2-40B4-BE49-F238E27FC236}">
                <a16:creationId xmlns:a16="http://schemas.microsoft.com/office/drawing/2014/main" id="{F7B8C2F1-BB95-4837-0080-289E521ED9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8449" y="2345484"/>
            <a:ext cx="143597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9" name="図 18">
            <a:extLst>
              <a:ext uri="{FF2B5EF4-FFF2-40B4-BE49-F238E27FC236}">
                <a16:creationId xmlns:a16="http://schemas.microsoft.com/office/drawing/2014/main" id="{1B591514-AB1D-4CB5-82D7-573C385D088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8449" y="3506787"/>
            <a:ext cx="1445353"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189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10</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graphicFrame>
        <p:nvGraphicFramePr>
          <p:cNvPr id="13" name="表 12">
            <a:extLst>
              <a:ext uri="{FF2B5EF4-FFF2-40B4-BE49-F238E27FC236}">
                <a16:creationId xmlns:a16="http://schemas.microsoft.com/office/drawing/2014/main" id="{221B8947-1A42-3E48-C666-AA9D6DD642A7}"/>
              </a:ext>
            </a:extLst>
          </p:cNvPr>
          <p:cNvGraphicFramePr>
            <a:graphicFrameLocks noGrp="1"/>
          </p:cNvGraphicFramePr>
          <p:nvPr>
            <p:extLst>
              <p:ext uri="{D42A27DB-BD31-4B8C-83A1-F6EECF244321}">
                <p14:modId xmlns:p14="http://schemas.microsoft.com/office/powerpoint/2010/main" val="2550841735"/>
              </p:ext>
            </p:extLst>
          </p:nvPr>
        </p:nvGraphicFramePr>
        <p:xfrm>
          <a:off x="261000" y="922823"/>
          <a:ext cx="6336000" cy="8303640"/>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2037229622"/>
                    </a:ext>
                  </a:extLst>
                </a:gridCol>
                <a:gridCol w="1800000">
                  <a:extLst>
                    <a:ext uri="{9D8B030D-6E8A-4147-A177-3AD203B41FA5}">
                      <a16:colId xmlns:a16="http://schemas.microsoft.com/office/drawing/2014/main" val="3194543826"/>
                    </a:ext>
                  </a:extLst>
                </a:gridCol>
                <a:gridCol w="936000">
                  <a:extLst>
                    <a:ext uri="{9D8B030D-6E8A-4147-A177-3AD203B41FA5}">
                      <a16:colId xmlns:a16="http://schemas.microsoft.com/office/drawing/2014/main" val="2707330707"/>
                    </a:ext>
                  </a:extLst>
                </a:gridCol>
                <a:gridCol w="792000">
                  <a:extLst>
                    <a:ext uri="{9D8B030D-6E8A-4147-A177-3AD203B41FA5}">
                      <a16:colId xmlns:a16="http://schemas.microsoft.com/office/drawing/2014/main" val="250637144"/>
                    </a:ext>
                  </a:extLst>
                </a:gridCol>
                <a:gridCol w="1728000">
                  <a:extLst>
                    <a:ext uri="{9D8B030D-6E8A-4147-A177-3AD203B41FA5}">
                      <a16:colId xmlns:a16="http://schemas.microsoft.com/office/drawing/2014/main" val="656311563"/>
                    </a:ext>
                  </a:extLst>
                </a:gridCol>
              </a:tblGrid>
              <a:tr h="0">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ファイル名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写真</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撮影地</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災害形態</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説明</a:t>
                      </a:r>
                    </a:p>
                  </a:txBody>
                  <a:tcPr marL="36000" marR="36000" marT="36000" marB="36000"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rgbClr val="44546A"/>
                    </a:solidFill>
                  </a:tcPr>
                </a:tc>
                <a:extLst>
                  <a:ext uri="{0D108BD9-81ED-4DB2-BD59-A6C34878D82A}">
                    <a16:rowId xmlns:a16="http://schemas.microsoft.com/office/drawing/2014/main" val="3236439077"/>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甘楽町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2</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ja-JP"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甘楽町</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大字天引</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がけ崩れ</a:t>
                      </a:r>
                      <a:endParaRPr kumimoji="1" lang="en-US" altLang="ja-JP"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土砂流出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大雨により</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山側の斜面が崩落し、</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土砂が通行を遮断した。</a:t>
                      </a:r>
                    </a:p>
                  </a:txBody>
                  <a:tcPr marL="36000" marR="3600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169411"/>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甘楽町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3</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TW" altLang="en-US" sz="1200">
                          <a:latin typeface="Arial" panose="020B0604020202020204" pitchFamily="34" charset="0"/>
                          <a:ea typeface="ＭＳ Ｐゴシック" panose="020B0600070205080204" pitchFamily="50" charset="-128"/>
                          <a:cs typeface="Arial" panose="020B0604020202020204" pitchFamily="34" charset="0"/>
                        </a:rPr>
                        <a:t>甘楽町</a:t>
                      </a:r>
                      <a:endParaRPr kumimoji="1" lang="en-US" altLang="zh-TW" sz="120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a:latin typeface="Arial" panose="020B0604020202020204" pitchFamily="34" charset="0"/>
                          <a:ea typeface="ＭＳ Ｐゴシック" panose="020B0600070205080204" pitchFamily="50" charset="-128"/>
                          <a:cs typeface="Arial" panose="020B0604020202020204" pitchFamily="34" charset="0"/>
                        </a:rPr>
                        <a:t>大字福島</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a:solidFill>
                            <a:srgbClr val="0070C0"/>
                          </a:solidFill>
                          <a:latin typeface="Arial" panose="020B0604020202020204" pitchFamily="34" charset="0"/>
                          <a:ea typeface="ＭＳ Ｐゴシック" panose="020B0600070205080204" pitchFamily="50" charset="-128"/>
                          <a:cs typeface="Arial" panose="020B0604020202020204" pitchFamily="34" charset="0"/>
                        </a:rPr>
                        <a:t>河川増水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鏑川の増水により、河川緑地内の芝生広場や野球場が水没した。</a:t>
                      </a:r>
                      <a:endPar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34912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甘楽町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4</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甘楽町</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大字福島</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en-US" altLang="ja-JP"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県内避難所の様子</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9404"/>
                  </a:ext>
                </a:extLst>
              </a:tr>
              <a:tr h="11520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富岡市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富岡市</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横瀬</a:t>
                      </a:r>
                      <a:endParaRPr kumimoji="1" lang="en-US" altLang="ja-JP"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（鏑川）</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河川増水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雨による増水</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535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富岡市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2</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富岡市</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内匠</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がけ崩れ</a:t>
                      </a:r>
                      <a:endParaRPr kumimoji="1" lang="en-US" altLang="ja-JP"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家屋倒壊</a:t>
                      </a:r>
                      <a:endParaRPr kumimoji="1" lang="en-US" altLang="ja-JP"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15</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雨による土砂災害</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17416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南牧村</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南牧村</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大字大塩沢地内</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がけ崩れ</a:t>
                      </a:r>
                      <a:endParaRPr kumimoji="1" lang="en-US" altLang="ja-JP"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道路崩落</a:t>
                      </a:r>
                      <a:endParaRPr kumimoji="1" lang="en-US" altLang="ja-JP"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道路崩落により通行不能</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78808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南牧村</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2</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ja-JP"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南牧村</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大字六車地内</a:t>
                      </a: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がけ崩れ</a:t>
                      </a:r>
                      <a:endParaRPr kumimoji="1" lang="en-US" altLang="ja-JP"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土砂流出</a:t>
                      </a:r>
                      <a:endParaRPr kumimoji="1" lang="en-US" altLang="ja-JP"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土砂崩れによる通行不能</a:t>
                      </a:r>
                    </a:p>
                  </a:txBody>
                  <a:tcPr marL="36000" marR="36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87312"/>
                  </a:ext>
                </a:extLst>
              </a:tr>
            </a:tbl>
          </a:graphicData>
        </a:graphic>
      </p:graphicFrame>
      <p:sp>
        <p:nvSpPr>
          <p:cNvPr id="6" name="正方形/長方形 5">
            <a:extLst>
              <a:ext uri="{FF2B5EF4-FFF2-40B4-BE49-F238E27FC236}">
                <a16:creationId xmlns:a16="http://schemas.microsoft.com/office/drawing/2014/main" id="{AD65CD1B-FD7E-9893-A93B-3E901A9DE690}"/>
              </a:ext>
            </a:extLst>
          </p:cNvPr>
          <p:cNvSpPr/>
          <p:nvPr/>
        </p:nvSpPr>
        <p:spPr>
          <a:xfrm>
            <a:off x="261000" y="566592"/>
            <a:ext cx="6336000" cy="269971"/>
          </a:xfrm>
          <a:prstGeom prst="rect">
            <a:avLst/>
          </a:prstGeom>
          <a:noFill/>
          <a:ln w="952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18000" rIns="0" bIns="36000" rtlCol="0" anchor="ctr">
            <a:noAutofit/>
          </a:bodyPr>
          <a:lstStyle/>
          <a:p>
            <a:r>
              <a:rPr kumimoji="1" lang="ja-JP" altLang="en-US" sz="1400" dirty="0">
                <a:solidFill>
                  <a:srgbClr val="44546A"/>
                </a:solidFill>
                <a:latin typeface="HGP創英角ｺﾞｼｯｸUB" panose="020B0900000000000000" pitchFamily="50" charset="-128"/>
                <a:ea typeface="HGP創英角ｺﾞｼｯｸUB" panose="020B0900000000000000" pitchFamily="50" charset="-128"/>
              </a:rPr>
              <a:t>西部　　４／５</a:t>
            </a:r>
          </a:p>
        </p:txBody>
      </p:sp>
      <p:pic>
        <p:nvPicPr>
          <p:cNvPr id="31" name="図 30">
            <a:extLst>
              <a:ext uri="{FF2B5EF4-FFF2-40B4-BE49-F238E27FC236}">
                <a16:creationId xmlns:a16="http://schemas.microsoft.com/office/drawing/2014/main" id="{D07390B0-C6EB-4C72-871E-C431CAF28C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988" y="2346913"/>
            <a:ext cx="1440650" cy="1080000"/>
          </a:xfrm>
          <a:prstGeom prst="rect">
            <a:avLst/>
          </a:prstGeom>
        </p:spPr>
      </p:pic>
      <p:pic>
        <p:nvPicPr>
          <p:cNvPr id="32" name="図 31">
            <a:extLst>
              <a:ext uri="{FF2B5EF4-FFF2-40B4-BE49-F238E27FC236}">
                <a16:creationId xmlns:a16="http://schemas.microsoft.com/office/drawing/2014/main" id="{6D3ECCCC-7B7D-4526-8675-77CF5266222D}"/>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514" y="3500473"/>
            <a:ext cx="1421598" cy="1080000"/>
          </a:xfrm>
          <a:prstGeom prst="rect">
            <a:avLst/>
          </a:prstGeom>
        </p:spPr>
      </p:pic>
      <p:pic>
        <p:nvPicPr>
          <p:cNvPr id="33" name="図 32">
            <a:extLst>
              <a:ext uri="{FF2B5EF4-FFF2-40B4-BE49-F238E27FC236}">
                <a16:creationId xmlns:a16="http://schemas.microsoft.com/office/drawing/2014/main" id="{19F8797E-843B-4DE9-8E65-BDB40BDF2B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975" y="4654033"/>
            <a:ext cx="1442677" cy="1080000"/>
          </a:xfrm>
          <a:prstGeom prst="rect">
            <a:avLst/>
          </a:prstGeom>
        </p:spPr>
      </p:pic>
      <p:pic>
        <p:nvPicPr>
          <p:cNvPr id="34" name="図 33">
            <a:extLst>
              <a:ext uri="{FF2B5EF4-FFF2-40B4-BE49-F238E27FC236}">
                <a16:creationId xmlns:a16="http://schemas.microsoft.com/office/drawing/2014/main" id="{290EEFE2-1B8D-4FF6-9452-77903F95E2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0313" y="5853036"/>
            <a:ext cx="1728000" cy="973405"/>
          </a:xfrm>
          <a:prstGeom prst="rect">
            <a:avLst/>
          </a:prstGeom>
        </p:spPr>
      </p:pic>
      <p:pic>
        <p:nvPicPr>
          <p:cNvPr id="35" name="図 34">
            <a:extLst>
              <a:ext uri="{FF2B5EF4-FFF2-40B4-BE49-F238E27FC236}">
                <a16:creationId xmlns:a16="http://schemas.microsoft.com/office/drawing/2014/main" id="{D19373EC-1AB8-4BDB-ADCC-53395F2B0110}"/>
              </a:ext>
            </a:extLst>
          </p:cNvPr>
          <p:cNvPicPr>
            <a:picLocks noChangeAspect="1"/>
          </p:cNvPicPr>
          <p:nvPr/>
        </p:nvPicPr>
        <p:blipFill>
          <a:blip r:embed="rId7"/>
          <a:stretch>
            <a:fillRect/>
          </a:stretch>
        </p:blipFill>
        <p:spPr>
          <a:xfrm>
            <a:off x="1530833" y="6961153"/>
            <a:ext cx="1426961" cy="1080000"/>
          </a:xfrm>
          <a:prstGeom prst="rect">
            <a:avLst/>
          </a:prstGeom>
          <a:noFill/>
          <a:ln>
            <a:noFill/>
          </a:ln>
        </p:spPr>
      </p:pic>
      <p:pic>
        <p:nvPicPr>
          <p:cNvPr id="36" name="図 35">
            <a:extLst>
              <a:ext uri="{FF2B5EF4-FFF2-40B4-BE49-F238E27FC236}">
                <a16:creationId xmlns:a16="http://schemas.microsoft.com/office/drawing/2014/main" id="{28DFA2B1-AED6-4683-8822-C4CB424C1678}"/>
              </a:ext>
            </a:extLst>
          </p:cNvPr>
          <p:cNvPicPr>
            <a:picLocks noChangeAspect="1"/>
          </p:cNvPicPr>
          <p:nvPr/>
        </p:nvPicPr>
        <p:blipFill>
          <a:blip r:embed="rId8"/>
          <a:stretch>
            <a:fillRect/>
          </a:stretch>
        </p:blipFill>
        <p:spPr>
          <a:xfrm>
            <a:off x="1530833" y="8108363"/>
            <a:ext cx="1426961" cy="1080000"/>
          </a:xfrm>
          <a:prstGeom prst="rect">
            <a:avLst/>
          </a:prstGeom>
          <a:noFill/>
          <a:ln>
            <a:noFill/>
          </a:ln>
        </p:spPr>
      </p:pic>
      <p:sp>
        <p:nvSpPr>
          <p:cNvPr id="41" name="テキスト ボックス 40">
            <a:extLst>
              <a:ext uri="{FF2B5EF4-FFF2-40B4-BE49-F238E27FC236}">
                <a16:creationId xmlns:a16="http://schemas.microsoft.com/office/drawing/2014/main" id="{59284B9A-EF01-9200-8F20-AE94947D85C5}"/>
              </a:ext>
            </a:extLst>
          </p:cNvPr>
          <p:cNvSpPr txBox="1"/>
          <p:nvPr/>
        </p:nvSpPr>
        <p:spPr>
          <a:xfrm>
            <a:off x="4264831" y="2589116"/>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D92FD9A1-5869-DDA4-BADC-564385F2A0E2}"/>
              </a:ext>
            </a:extLst>
          </p:cNvPr>
          <p:cNvSpPr txBox="1"/>
          <p:nvPr/>
        </p:nvSpPr>
        <p:spPr>
          <a:xfrm>
            <a:off x="4264831" y="4885126"/>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43" name="テキスト ボックス 42">
            <a:extLst>
              <a:ext uri="{FF2B5EF4-FFF2-40B4-BE49-F238E27FC236}">
                <a16:creationId xmlns:a16="http://schemas.microsoft.com/office/drawing/2014/main" id="{63AC6FE5-D73A-C3DC-A7A7-5205C2FE6442}"/>
              </a:ext>
            </a:extLst>
          </p:cNvPr>
          <p:cNvSpPr txBox="1"/>
          <p:nvPr/>
        </p:nvSpPr>
        <p:spPr>
          <a:xfrm>
            <a:off x="4140856" y="8364752"/>
            <a:ext cx="673261"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C812EA3C-B5B5-5F28-4CF2-7E07DD45647A}"/>
              </a:ext>
            </a:extLst>
          </p:cNvPr>
          <p:cNvSpPr txBox="1"/>
          <p:nvPr/>
        </p:nvSpPr>
        <p:spPr>
          <a:xfrm>
            <a:off x="4140856" y="6038124"/>
            <a:ext cx="673261"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BFBB6522-1476-F68B-1EC6-5E2B5F4842B1}"/>
              </a:ext>
            </a:extLst>
          </p:cNvPr>
          <p:cNvSpPr txBox="1"/>
          <p:nvPr/>
        </p:nvSpPr>
        <p:spPr>
          <a:xfrm>
            <a:off x="4140856" y="7201755"/>
            <a:ext cx="673261"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pic>
        <p:nvPicPr>
          <p:cNvPr id="4" name="図 3">
            <a:extLst>
              <a:ext uri="{FF2B5EF4-FFF2-40B4-BE49-F238E27FC236}">
                <a16:creationId xmlns:a16="http://schemas.microsoft.com/office/drawing/2014/main" id="{DF909B70-FC01-70B0-F142-51B63F27494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518425" y="1193353"/>
            <a:ext cx="1442038" cy="1080000"/>
          </a:xfrm>
          <a:prstGeom prst="rect">
            <a:avLst/>
          </a:prstGeom>
        </p:spPr>
      </p:pic>
      <p:sp>
        <p:nvSpPr>
          <p:cNvPr id="7" name="テキスト ボックス 6">
            <a:extLst>
              <a:ext uri="{FF2B5EF4-FFF2-40B4-BE49-F238E27FC236}">
                <a16:creationId xmlns:a16="http://schemas.microsoft.com/office/drawing/2014/main" id="{40C51683-C2E7-C749-DAC9-CC71B1EE1F8E}"/>
              </a:ext>
            </a:extLst>
          </p:cNvPr>
          <p:cNvSpPr txBox="1"/>
          <p:nvPr/>
        </p:nvSpPr>
        <p:spPr>
          <a:xfrm>
            <a:off x="4140856" y="1436118"/>
            <a:ext cx="673261"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Tree>
    <p:extLst>
      <p:ext uri="{BB962C8B-B14F-4D97-AF65-F5344CB8AC3E}">
        <p14:creationId xmlns:p14="http://schemas.microsoft.com/office/powerpoint/2010/main" val="2722129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a:extLst>
              <a:ext uri="{FF2B5EF4-FFF2-40B4-BE49-F238E27FC236}">
                <a16:creationId xmlns:a16="http://schemas.microsoft.com/office/drawing/2014/main" id="{E537AE7B-583D-48DD-A832-341FCD37010E}"/>
              </a:ext>
            </a:extLst>
          </p:cNvPr>
          <p:cNvPicPr>
            <a:picLocks noChangeAspect="1"/>
          </p:cNvPicPr>
          <p:nvPr/>
        </p:nvPicPr>
        <p:blipFill>
          <a:blip r:embed="rId3"/>
          <a:stretch>
            <a:fillRect/>
          </a:stretch>
        </p:blipFill>
        <p:spPr>
          <a:xfrm>
            <a:off x="1538134" y="1193774"/>
            <a:ext cx="1412359" cy="1080000"/>
          </a:xfrm>
          <a:prstGeom prst="rect">
            <a:avLst/>
          </a:prstGeom>
          <a:noFill/>
          <a:ln>
            <a:noFill/>
          </a:ln>
        </p:spPr>
      </p:pic>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11</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graphicFrame>
        <p:nvGraphicFramePr>
          <p:cNvPr id="13" name="表 12">
            <a:extLst>
              <a:ext uri="{FF2B5EF4-FFF2-40B4-BE49-F238E27FC236}">
                <a16:creationId xmlns:a16="http://schemas.microsoft.com/office/drawing/2014/main" id="{221B8947-1A42-3E48-C666-AA9D6DD642A7}"/>
              </a:ext>
            </a:extLst>
          </p:cNvPr>
          <p:cNvGraphicFramePr>
            <a:graphicFrameLocks noGrp="1"/>
          </p:cNvGraphicFramePr>
          <p:nvPr>
            <p:extLst>
              <p:ext uri="{D42A27DB-BD31-4B8C-83A1-F6EECF244321}">
                <p14:modId xmlns:p14="http://schemas.microsoft.com/office/powerpoint/2010/main" val="3438822661"/>
              </p:ext>
            </p:extLst>
          </p:nvPr>
        </p:nvGraphicFramePr>
        <p:xfrm>
          <a:off x="261000" y="922823"/>
          <a:ext cx="6336000" cy="1391640"/>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2037229622"/>
                    </a:ext>
                  </a:extLst>
                </a:gridCol>
                <a:gridCol w="1800000">
                  <a:extLst>
                    <a:ext uri="{9D8B030D-6E8A-4147-A177-3AD203B41FA5}">
                      <a16:colId xmlns:a16="http://schemas.microsoft.com/office/drawing/2014/main" val="3194543826"/>
                    </a:ext>
                  </a:extLst>
                </a:gridCol>
                <a:gridCol w="936000">
                  <a:extLst>
                    <a:ext uri="{9D8B030D-6E8A-4147-A177-3AD203B41FA5}">
                      <a16:colId xmlns:a16="http://schemas.microsoft.com/office/drawing/2014/main" val="2707330707"/>
                    </a:ext>
                  </a:extLst>
                </a:gridCol>
                <a:gridCol w="792000">
                  <a:extLst>
                    <a:ext uri="{9D8B030D-6E8A-4147-A177-3AD203B41FA5}">
                      <a16:colId xmlns:a16="http://schemas.microsoft.com/office/drawing/2014/main" val="250637144"/>
                    </a:ext>
                  </a:extLst>
                </a:gridCol>
                <a:gridCol w="1728000">
                  <a:extLst>
                    <a:ext uri="{9D8B030D-6E8A-4147-A177-3AD203B41FA5}">
                      <a16:colId xmlns:a16="http://schemas.microsoft.com/office/drawing/2014/main" val="656311563"/>
                    </a:ext>
                  </a:extLst>
                </a:gridCol>
              </a:tblGrid>
              <a:tr h="0">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ファイル名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写真</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撮影地</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災害形態</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説明</a:t>
                      </a:r>
                    </a:p>
                  </a:txBody>
                  <a:tcPr marL="36000" marR="36000" marT="36000" marB="36000"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rgbClr val="44546A"/>
                    </a:solidFill>
                  </a:tcPr>
                </a:tc>
                <a:extLst>
                  <a:ext uri="{0D108BD9-81ED-4DB2-BD59-A6C34878D82A}">
                    <a16:rowId xmlns:a16="http://schemas.microsoft.com/office/drawing/2014/main" val="3236439077"/>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南牧村</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3</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南牧村</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大字砥沢地内</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倒木による停電</a:t>
                      </a:r>
                    </a:p>
                  </a:txBody>
                  <a:tcPr marL="72000" marR="7200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349123"/>
                  </a:ext>
                </a:extLst>
              </a:tr>
            </a:tbl>
          </a:graphicData>
        </a:graphic>
      </p:graphicFrame>
      <p:sp>
        <p:nvSpPr>
          <p:cNvPr id="6" name="正方形/長方形 5">
            <a:extLst>
              <a:ext uri="{FF2B5EF4-FFF2-40B4-BE49-F238E27FC236}">
                <a16:creationId xmlns:a16="http://schemas.microsoft.com/office/drawing/2014/main" id="{AD65CD1B-FD7E-9893-A93B-3E901A9DE690}"/>
              </a:ext>
            </a:extLst>
          </p:cNvPr>
          <p:cNvSpPr/>
          <p:nvPr/>
        </p:nvSpPr>
        <p:spPr>
          <a:xfrm>
            <a:off x="261000" y="566592"/>
            <a:ext cx="6336000" cy="269971"/>
          </a:xfrm>
          <a:prstGeom prst="rect">
            <a:avLst/>
          </a:prstGeom>
          <a:noFill/>
          <a:ln w="952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18000" rIns="0" bIns="36000" rtlCol="0" anchor="ctr">
            <a:noAutofit/>
          </a:bodyPr>
          <a:lstStyle/>
          <a:p>
            <a:r>
              <a:rPr kumimoji="1" lang="ja-JP" altLang="en-US" sz="1400" dirty="0">
                <a:solidFill>
                  <a:srgbClr val="44546A"/>
                </a:solidFill>
                <a:latin typeface="HGP創英角ｺﾞｼｯｸUB" panose="020B0900000000000000" pitchFamily="50" charset="-128"/>
                <a:ea typeface="HGP創英角ｺﾞｼｯｸUB" panose="020B0900000000000000" pitchFamily="50" charset="-128"/>
              </a:rPr>
              <a:t>西部　　５／５</a:t>
            </a:r>
          </a:p>
        </p:txBody>
      </p:sp>
    </p:spTree>
    <p:extLst>
      <p:ext uri="{BB962C8B-B14F-4D97-AF65-F5344CB8AC3E}">
        <p14:creationId xmlns:p14="http://schemas.microsoft.com/office/powerpoint/2010/main" val="806766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12</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graphicFrame>
        <p:nvGraphicFramePr>
          <p:cNvPr id="13" name="表 12">
            <a:extLst>
              <a:ext uri="{FF2B5EF4-FFF2-40B4-BE49-F238E27FC236}">
                <a16:creationId xmlns:a16="http://schemas.microsoft.com/office/drawing/2014/main" id="{221B8947-1A42-3E48-C666-AA9D6DD642A7}"/>
              </a:ext>
            </a:extLst>
          </p:cNvPr>
          <p:cNvGraphicFramePr>
            <a:graphicFrameLocks noGrp="1"/>
          </p:cNvGraphicFramePr>
          <p:nvPr>
            <p:extLst>
              <p:ext uri="{D42A27DB-BD31-4B8C-83A1-F6EECF244321}">
                <p14:modId xmlns:p14="http://schemas.microsoft.com/office/powerpoint/2010/main" val="3252578311"/>
              </p:ext>
            </p:extLst>
          </p:nvPr>
        </p:nvGraphicFramePr>
        <p:xfrm>
          <a:off x="261000" y="922823"/>
          <a:ext cx="6336000" cy="8303640"/>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2037229622"/>
                    </a:ext>
                  </a:extLst>
                </a:gridCol>
                <a:gridCol w="1800000">
                  <a:extLst>
                    <a:ext uri="{9D8B030D-6E8A-4147-A177-3AD203B41FA5}">
                      <a16:colId xmlns:a16="http://schemas.microsoft.com/office/drawing/2014/main" val="3194543826"/>
                    </a:ext>
                  </a:extLst>
                </a:gridCol>
                <a:gridCol w="936000">
                  <a:extLst>
                    <a:ext uri="{9D8B030D-6E8A-4147-A177-3AD203B41FA5}">
                      <a16:colId xmlns:a16="http://schemas.microsoft.com/office/drawing/2014/main" val="2707330707"/>
                    </a:ext>
                  </a:extLst>
                </a:gridCol>
                <a:gridCol w="792000">
                  <a:extLst>
                    <a:ext uri="{9D8B030D-6E8A-4147-A177-3AD203B41FA5}">
                      <a16:colId xmlns:a16="http://schemas.microsoft.com/office/drawing/2014/main" val="250637144"/>
                    </a:ext>
                  </a:extLst>
                </a:gridCol>
                <a:gridCol w="1728000">
                  <a:extLst>
                    <a:ext uri="{9D8B030D-6E8A-4147-A177-3AD203B41FA5}">
                      <a16:colId xmlns:a16="http://schemas.microsoft.com/office/drawing/2014/main" val="656311563"/>
                    </a:ext>
                  </a:extLst>
                </a:gridCol>
              </a:tblGrid>
              <a:tr h="0">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ファイル名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写真</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撮影地</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災害形態</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説明</a:t>
                      </a:r>
                    </a:p>
                  </a:txBody>
                  <a:tcPr marL="36000" marR="36000" marT="36000" marB="36000"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rgbClr val="44546A"/>
                    </a:solidFill>
                  </a:tcPr>
                </a:tc>
                <a:extLst>
                  <a:ext uri="{0D108BD9-81ED-4DB2-BD59-A6C34878D82A}">
                    <a16:rowId xmlns:a16="http://schemas.microsoft.com/office/drawing/2014/main" val="3236439077"/>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中之条町</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CN" altLang="en-US" sz="1200" dirty="0">
                          <a:latin typeface="Arial" panose="020B0604020202020204" pitchFamily="34" charset="0"/>
                          <a:ea typeface="ＭＳ Ｐゴシック" panose="020B0600070205080204" pitchFamily="50" charset="-128"/>
                          <a:cs typeface="Arial" panose="020B0604020202020204" pitchFamily="34" charset="0"/>
                        </a:rPr>
                        <a:t>中之条町</a:t>
                      </a:r>
                      <a:endParaRPr kumimoji="1" lang="en-US" altLang="zh-CN"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大字平</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河川増水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河川の増水によるもの</a:t>
                      </a:r>
                      <a:endPar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34912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200" dirty="0">
                          <a:latin typeface="Arial" panose="020B0604020202020204" pitchFamily="34" charset="0"/>
                          <a:ea typeface="ＭＳ Ｐゴシック" panose="020B0600070205080204" pitchFamily="50" charset="-128"/>
                          <a:cs typeface="Arial" panose="020B0604020202020204" pitchFamily="34" charset="0"/>
                        </a:rPr>
                        <a:t>高山村</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CN" altLang="en-US" sz="1200" dirty="0">
                          <a:latin typeface="Arial" panose="020B0604020202020204" pitchFamily="34" charset="0"/>
                          <a:ea typeface="ＭＳ Ｐゴシック" panose="020B0600070205080204" pitchFamily="50" charset="-128"/>
                          <a:cs typeface="Arial" panose="020B0604020202020204" pitchFamily="34" charset="0"/>
                        </a:rPr>
                        <a:t>高山村</a:t>
                      </a:r>
                      <a:endParaRPr kumimoji="1" lang="en-US" altLang="zh-CN"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関田地区</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河川増水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河川増水によるもの</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9404"/>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200" dirty="0">
                          <a:latin typeface="Arial" panose="020B0604020202020204" pitchFamily="34" charset="0"/>
                          <a:ea typeface="ＭＳ Ｐゴシック" panose="020B0600070205080204" pitchFamily="50" charset="-128"/>
                          <a:cs typeface="Arial" panose="020B0604020202020204" pitchFamily="34" charset="0"/>
                        </a:rPr>
                        <a:t>高山村</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2</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CN" altLang="en-US" sz="1200" dirty="0">
                          <a:latin typeface="Arial" panose="020B0604020202020204" pitchFamily="34" charset="0"/>
                          <a:ea typeface="ＭＳ Ｐゴシック" panose="020B0600070205080204" pitchFamily="50" charset="-128"/>
                          <a:cs typeface="Arial" panose="020B0604020202020204" pitchFamily="34" charset="0"/>
                        </a:rPr>
                        <a:t>高山村</a:t>
                      </a:r>
                      <a:endParaRPr kumimoji="1" lang="en-US" altLang="zh-CN"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CN" altLang="en-US" sz="900" dirty="0">
                          <a:latin typeface="Arial" panose="020B0604020202020204" pitchFamily="34" charset="0"/>
                          <a:ea typeface="ＭＳ Ｐゴシック" panose="020B0600070205080204" pitchFamily="50" charset="-128"/>
                          <a:cs typeface="Arial" panose="020B0604020202020204" pitchFamily="34" charset="0"/>
                        </a:rPr>
                        <a:t>判形地区</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a:t>
                      </a:r>
                      <a:r>
                        <a:rPr kumimoji="1" lang="ja-JP" altLang="en-US" sz="1050" dirty="0">
                          <a:solidFill>
                            <a:schemeClr val="bg1">
                              <a:lumMod val="50000"/>
                            </a:schemeClr>
                          </a:solidFill>
                          <a:latin typeface="Arial" panose="020B0604020202020204" pitchFamily="34" charset="0"/>
                          <a:ea typeface="ＭＳ Ｐゴシック" panose="020B0600070205080204" pitchFamily="50" charset="-128"/>
                          <a:cs typeface="Arial" panose="020B0604020202020204" pitchFamily="34" charset="0"/>
                        </a:rPr>
                        <a:t>水</a:t>
                      </a:r>
                      <a:endParaRPr kumimoji="1" lang="en-US" altLang="ja-JP" sz="1050" dirty="0">
                        <a:solidFill>
                          <a:schemeClr val="bg1">
                            <a:lumMod val="50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chemeClr val="bg1">
                              <a:lumMod val="50000"/>
                            </a:schemeClr>
                          </a:solidFill>
                          <a:latin typeface="Arial" panose="020B0604020202020204" pitchFamily="34" charset="0"/>
                          <a:ea typeface="ＭＳ Ｐゴシック" panose="020B0600070205080204" pitchFamily="50" charset="-128"/>
                          <a:cs typeface="Arial" panose="020B0604020202020204" pitchFamily="34" charset="0"/>
                        </a:rPr>
                        <a:t>倒木</a:t>
                      </a:r>
                      <a:endParaRPr kumimoji="1" lang="en-US" altLang="ja-JP" sz="1050" kern="1200" dirty="0">
                        <a:solidFill>
                          <a:schemeClr val="bg1">
                            <a:lumMod val="50000"/>
                          </a:schemeClr>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大雨と強風によるもの</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535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東吾妻町</a:t>
                      </a:r>
                      <a:r>
                        <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東吾妻町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泉沢</a:t>
                      </a:r>
                      <a:endParaRPr kumimoji="1" lang="en-US" altLang="zh-CN"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新井地区</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流木</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流木により河川のボックス</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カルバートが詰まり、</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町道上を河川の水が</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流れたことによる被害</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17416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東吾妻町</a:t>
                      </a:r>
                      <a:r>
                        <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東吾妻町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三島</a:t>
                      </a:r>
                      <a:endParaRPr kumimoji="1" lang="en-US" altLang="zh-TW"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沢尻地区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流木</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河川脇の山の土砂が崩れ、河川を堰き止めたことが原因で町道上を河川の水が流れた事による被害</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78808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東吾妻町</a:t>
                      </a:r>
                      <a:r>
                        <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3</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東吾妻町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川戸</a:t>
                      </a:r>
                      <a:endParaRPr kumimoji="1" lang="en-US" altLang="zh-CN"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深沢地区</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道路崩壊</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榛名湖から水を引いている側溝から水が溢れ、アスファルト舗装下を洗掘してしまったことによる被害</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87312"/>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嬬恋村</a:t>
                      </a:r>
                      <a:r>
                        <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嬬恋村</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大字大笹</a:t>
                      </a:r>
                      <a:endParaRPr kumimoji="1" lang="en-US" altLang="zh-CN"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長井川原地区</a:t>
                      </a:r>
                      <a:endPar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橋脚流出</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河川氾濫による鳴岩橋流出</a:t>
                      </a:r>
                    </a:p>
                  </a:txBody>
                  <a:tcPr marL="36000" marR="36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701998"/>
                  </a:ext>
                </a:extLst>
              </a:tr>
            </a:tbl>
          </a:graphicData>
        </a:graphic>
      </p:graphicFrame>
      <p:sp>
        <p:nvSpPr>
          <p:cNvPr id="6" name="正方形/長方形 5">
            <a:extLst>
              <a:ext uri="{FF2B5EF4-FFF2-40B4-BE49-F238E27FC236}">
                <a16:creationId xmlns:a16="http://schemas.microsoft.com/office/drawing/2014/main" id="{AD65CD1B-FD7E-9893-A93B-3E901A9DE690}"/>
              </a:ext>
            </a:extLst>
          </p:cNvPr>
          <p:cNvSpPr/>
          <p:nvPr/>
        </p:nvSpPr>
        <p:spPr>
          <a:xfrm>
            <a:off x="261000" y="566592"/>
            <a:ext cx="6336000" cy="269971"/>
          </a:xfrm>
          <a:prstGeom prst="rect">
            <a:avLst/>
          </a:prstGeom>
          <a:noFill/>
          <a:ln w="952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18000" rIns="0" bIns="36000" rtlCol="0" anchor="ctr">
            <a:noAutofit/>
          </a:bodyPr>
          <a:lstStyle/>
          <a:p>
            <a:r>
              <a:rPr kumimoji="1" lang="ja-JP" altLang="en-US" sz="1400" dirty="0">
                <a:solidFill>
                  <a:srgbClr val="44546A"/>
                </a:solidFill>
                <a:latin typeface="HGP創英角ｺﾞｼｯｸUB" panose="020B0900000000000000" pitchFamily="50" charset="-128"/>
                <a:ea typeface="HGP創英角ｺﾞｼｯｸUB" panose="020B0900000000000000" pitchFamily="50" charset="-128"/>
              </a:rPr>
              <a:t>吾妻　　１／２</a:t>
            </a:r>
          </a:p>
        </p:txBody>
      </p:sp>
      <p:pic>
        <p:nvPicPr>
          <p:cNvPr id="3" name="図 2">
            <a:extLst>
              <a:ext uri="{FF2B5EF4-FFF2-40B4-BE49-F238E27FC236}">
                <a16:creationId xmlns:a16="http://schemas.microsoft.com/office/drawing/2014/main" id="{14ECA357-B58F-4874-969B-87267D6BDE95}"/>
              </a:ext>
            </a:extLst>
          </p:cNvPr>
          <p:cNvPicPr>
            <a:picLocks noChangeAspect="1"/>
          </p:cNvPicPr>
          <p:nvPr/>
        </p:nvPicPr>
        <p:blipFill>
          <a:blip r:embed="rId3"/>
          <a:stretch>
            <a:fillRect/>
          </a:stretch>
        </p:blipFill>
        <p:spPr>
          <a:xfrm>
            <a:off x="1516128" y="1193625"/>
            <a:ext cx="1437197" cy="1080000"/>
          </a:xfrm>
          <a:prstGeom prst="rect">
            <a:avLst/>
          </a:prstGeom>
        </p:spPr>
      </p:pic>
      <p:pic>
        <p:nvPicPr>
          <p:cNvPr id="5" name="図 4">
            <a:extLst>
              <a:ext uri="{FF2B5EF4-FFF2-40B4-BE49-F238E27FC236}">
                <a16:creationId xmlns:a16="http://schemas.microsoft.com/office/drawing/2014/main" id="{FD717382-A4BB-47B9-9864-3439D51172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4726" y="3495665"/>
            <a:ext cx="1440000" cy="1080000"/>
          </a:xfrm>
          <a:prstGeom prst="rect">
            <a:avLst/>
          </a:prstGeom>
        </p:spPr>
      </p:pic>
      <p:pic>
        <p:nvPicPr>
          <p:cNvPr id="7" name="図 6">
            <a:extLst>
              <a:ext uri="{FF2B5EF4-FFF2-40B4-BE49-F238E27FC236}">
                <a16:creationId xmlns:a16="http://schemas.microsoft.com/office/drawing/2014/main" id="{90AB9AC7-A8BA-48C9-A075-4CD0F56D9B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635" y="2352265"/>
            <a:ext cx="810182" cy="1080000"/>
          </a:xfrm>
          <a:prstGeom prst="rect">
            <a:avLst/>
          </a:prstGeom>
        </p:spPr>
      </p:pic>
      <p:pic>
        <p:nvPicPr>
          <p:cNvPr id="8" name="図 7">
            <a:extLst>
              <a:ext uri="{FF2B5EF4-FFF2-40B4-BE49-F238E27FC236}">
                <a16:creationId xmlns:a16="http://schemas.microsoft.com/office/drawing/2014/main" id="{BE10EA84-6D0C-4F88-974C-C118C88CEA9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12291" y="4649125"/>
            <a:ext cx="1444870" cy="1080000"/>
          </a:xfrm>
          <a:prstGeom prst="rect">
            <a:avLst/>
          </a:prstGeom>
        </p:spPr>
      </p:pic>
      <p:pic>
        <p:nvPicPr>
          <p:cNvPr id="9" name="図 8">
            <a:extLst>
              <a:ext uri="{FF2B5EF4-FFF2-40B4-BE49-F238E27FC236}">
                <a16:creationId xmlns:a16="http://schemas.microsoft.com/office/drawing/2014/main" id="{C60C2BF8-AC31-41C2-96FB-72255A79D94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516035" y="5804454"/>
            <a:ext cx="1437382" cy="1080000"/>
          </a:xfrm>
          <a:prstGeom prst="rect">
            <a:avLst/>
          </a:prstGeom>
        </p:spPr>
      </p:pic>
      <p:pic>
        <p:nvPicPr>
          <p:cNvPr id="10" name="図 9">
            <a:extLst>
              <a:ext uri="{FF2B5EF4-FFF2-40B4-BE49-F238E27FC236}">
                <a16:creationId xmlns:a16="http://schemas.microsoft.com/office/drawing/2014/main" id="{1B495442-A7C6-45BD-8234-59D908107A1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519557" y="6959783"/>
            <a:ext cx="1430338" cy="1080000"/>
          </a:xfrm>
          <a:prstGeom prst="rect">
            <a:avLst/>
          </a:prstGeom>
        </p:spPr>
      </p:pic>
      <p:pic>
        <p:nvPicPr>
          <p:cNvPr id="11" name="図 10">
            <a:extLst>
              <a:ext uri="{FF2B5EF4-FFF2-40B4-BE49-F238E27FC236}">
                <a16:creationId xmlns:a16="http://schemas.microsoft.com/office/drawing/2014/main" id="{8A3A532B-C03B-4FBE-BBBE-735112CB7F2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12291" y="8118423"/>
            <a:ext cx="1466220" cy="1080000"/>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F45D82F1-8DB6-DB47-6721-C4505DD34A32}"/>
              </a:ext>
            </a:extLst>
          </p:cNvPr>
          <p:cNvSpPr txBox="1"/>
          <p:nvPr/>
        </p:nvSpPr>
        <p:spPr>
          <a:xfrm>
            <a:off x="4264831" y="1445627"/>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6" name="テキスト ボックス 15">
            <a:extLst>
              <a:ext uri="{FF2B5EF4-FFF2-40B4-BE49-F238E27FC236}">
                <a16:creationId xmlns:a16="http://schemas.microsoft.com/office/drawing/2014/main" id="{96FBFE89-B623-BB79-26B2-1BB1DAD64017}"/>
              </a:ext>
            </a:extLst>
          </p:cNvPr>
          <p:cNvSpPr txBox="1"/>
          <p:nvPr/>
        </p:nvSpPr>
        <p:spPr>
          <a:xfrm>
            <a:off x="4264832" y="3747518"/>
            <a:ext cx="431776" cy="288147"/>
          </a:xfrm>
          <a:prstGeom prst="rect">
            <a:avLst/>
          </a:prstGeom>
          <a:solidFill>
            <a:schemeClr val="bg1">
              <a:lumMod val="50000"/>
            </a:schemeClr>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強風</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90D9A17C-BA91-6FFE-1272-1A3873C38804}"/>
              </a:ext>
            </a:extLst>
          </p:cNvPr>
          <p:cNvSpPr txBox="1"/>
          <p:nvPr/>
        </p:nvSpPr>
        <p:spPr>
          <a:xfrm>
            <a:off x="4264831" y="2607042"/>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766B4872-EF71-90BC-8B31-E1B0467AA15E}"/>
              </a:ext>
            </a:extLst>
          </p:cNvPr>
          <p:cNvSpPr txBox="1"/>
          <p:nvPr/>
        </p:nvSpPr>
        <p:spPr>
          <a:xfrm>
            <a:off x="4264831" y="4900978"/>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D1EF726F-83EA-5C86-188A-9240557F4445}"/>
              </a:ext>
            </a:extLst>
          </p:cNvPr>
          <p:cNvSpPr txBox="1"/>
          <p:nvPr/>
        </p:nvSpPr>
        <p:spPr>
          <a:xfrm>
            <a:off x="4264831" y="6043442"/>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0" name="テキスト ボックス 19">
            <a:extLst>
              <a:ext uri="{FF2B5EF4-FFF2-40B4-BE49-F238E27FC236}">
                <a16:creationId xmlns:a16="http://schemas.microsoft.com/office/drawing/2014/main" id="{6C5FBBCD-97B6-1064-1D5B-6EC51025A8EF}"/>
              </a:ext>
            </a:extLst>
          </p:cNvPr>
          <p:cNvSpPr txBox="1"/>
          <p:nvPr/>
        </p:nvSpPr>
        <p:spPr>
          <a:xfrm>
            <a:off x="4264831" y="7211636"/>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CF531743-1F38-BD5C-13A9-F933C059F9C7}"/>
              </a:ext>
            </a:extLst>
          </p:cNvPr>
          <p:cNvSpPr txBox="1"/>
          <p:nvPr/>
        </p:nvSpPr>
        <p:spPr>
          <a:xfrm>
            <a:off x="4264831" y="8365772"/>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Tree>
    <p:extLst>
      <p:ext uri="{BB962C8B-B14F-4D97-AF65-F5344CB8AC3E}">
        <p14:creationId xmlns:p14="http://schemas.microsoft.com/office/powerpoint/2010/main" val="3269156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13</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graphicFrame>
        <p:nvGraphicFramePr>
          <p:cNvPr id="13" name="表 12">
            <a:extLst>
              <a:ext uri="{FF2B5EF4-FFF2-40B4-BE49-F238E27FC236}">
                <a16:creationId xmlns:a16="http://schemas.microsoft.com/office/drawing/2014/main" id="{221B8947-1A42-3E48-C666-AA9D6DD642A7}"/>
              </a:ext>
            </a:extLst>
          </p:cNvPr>
          <p:cNvGraphicFramePr>
            <a:graphicFrameLocks noGrp="1"/>
          </p:cNvGraphicFramePr>
          <p:nvPr>
            <p:extLst>
              <p:ext uri="{D42A27DB-BD31-4B8C-83A1-F6EECF244321}">
                <p14:modId xmlns:p14="http://schemas.microsoft.com/office/powerpoint/2010/main" val="2345721"/>
              </p:ext>
            </p:extLst>
          </p:nvPr>
        </p:nvGraphicFramePr>
        <p:xfrm>
          <a:off x="261000" y="922823"/>
          <a:ext cx="6336000" cy="8303640"/>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2037229622"/>
                    </a:ext>
                  </a:extLst>
                </a:gridCol>
                <a:gridCol w="1800000">
                  <a:extLst>
                    <a:ext uri="{9D8B030D-6E8A-4147-A177-3AD203B41FA5}">
                      <a16:colId xmlns:a16="http://schemas.microsoft.com/office/drawing/2014/main" val="3194543826"/>
                    </a:ext>
                  </a:extLst>
                </a:gridCol>
                <a:gridCol w="936000">
                  <a:extLst>
                    <a:ext uri="{9D8B030D-6E8A-4147-A177-3AD203B41FA5}">
                      <a16:colId xmlns:a16="http://schemas.microsoft.com/office/drawing/2014/main" val="2707330707"/>
                    </a:ext>
                  </a:extLst>
                </a:gridCol>
                <a:gridCol w="792000">
                  <a:extLst>
                    <a:ext uri="{9D8B030D-6E8A-4147-A177-3AD203B41FA5}">
                      <a16:colId xmlns:a16="http://schemas.microsoft.com/office/drawing/2014/main" val="250637144"/>
                    </a:ext>
                  </a:extLst>
                </a:gridCol>
                <a:gridCol w="1728000">
                  <a:extLst>
                    <a:ext uri="{9D8B030D-6E8A-4147-A177-3AD203B41FA5}">
                      <a16:colId xmlns:a16="http://schemas.microsoft.com/office/drawing/2014/main" val="656311563"/>
                    </a:ext>
                  </a:extLst>
                </a:gridCol>
              </a:tblGrid>
              <a:tr h="0">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ファイル名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写真</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撮影地</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災害形態</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説明</a:t>
                      </a:r>
                    </a:p>
                  </a:txBody>
                  <a:tcPr marL="36000" marR="36000" marT="36000" marB="36000"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rgbClr val="44546A"/>
                    </a:solidFill>
                  </a:tcPr>
                </a:tc>
                <a:extLst>
                  <a:ext uri="{0D108BD9-81ED-4DB2-BD59-A6C34878D82A}">
                    <a16:rowId xmlns:a16="http://schemas.microsoft.com/office/drawing/2014/main" val="3236439077"/>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嬬恋村</a:t>
                      </a:r>
                      <a:r>
                        <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嬬恋村</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大字大笹</a:t>
                      </a:r>
                      <a:endParaRPr kumimoji="1" lang="en-US" altLang="zh-CN"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長井川原地区</a:t>
                      </a:r>
                      <a:endPar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護岸崩壊</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河川氾濫による被害状況</a:t>
                      </a:r>
                    </a:p>
                  </a:txBody>
                  <a:tcPr marL="36000" marR="3600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34912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嬬恋村</a:t>
                      </a:r>
                      <a:r>
                        <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3</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嬬恋村</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大字田代地区</a:t>
                      </a:r>
                      <a:endPar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がけ崩れ</a:t>
                      </a:r>
                      <a:endParaRPr kumimoji="1" lang="en-US" altLang="ja-JP"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土砂流出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土砂災害による道路への</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土砂流出状況</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9404"/>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200" dirty="0">
                          <a:latin typeface="Arial" panose="020B0604020202020204" pitchFamily="34" charset="0"/>
                          <a:ea typeface="ＭＳ Ｐゴシック" panose="020B0600070205080204" pitchFamily="50" charset="-128"/>
                          <a:cs typeface="Arial" panose="020B0604020202020204" pitchFamily="34" charset="0"/>
                        </a:rPr>
                        <a:t>長野原町</a:t>
                      </a:r>
                      <a:r>
                        <a:rPr kumimoji="1" lang="en-US" altLang="zh-CN" sz="1200" dirty="0">
                          <a:latin typeface="Arial" panose="020B0604020202020204" pitchFamily="34" charset="0"/>
                          <a:ea typeface="ＭＳ Ｐゴシック" panose="020B0600070205080204" pitchFamily="50" charset="-128"/>
                          <a:cs typeface="Arial" panose="020B0604020202020204" pitchFamily="34" charset="0"/>
                        </a:rPr>
                        <a:t>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長野原町</a:t>
                      </a:r>
                      <a:endParaRPr kumimoji="1" lang="en-US" altLang="zh-CN"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CN" altLang="en-US" sz="900" dirty="0">
                          <a:latin typeface="Arial" panose="020B0604020202020204" pitchFamily="34" charset="0"/>
                          <a:ea typeface="ＭＳ Ｐゴシック" panose="020B0600070205080204" pitchFamily="50" charset="-128"/>
                          <a:cs typeface="Arial" panose="020B0604020202020204" pitchFamily="34" charset="0"/>
                        </a:rPr>
                        <a:t>川原湯地先</a:t>
                      </a:r>
                      <a:endParaRPr kumimoji="1" lang="en-US" altLang="zh-CN" sz="9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CN" altLang="en-US" sz="900" dirty="0">
                          <a:latin typeface="Arial" panose="020B0604020202020204" pitchFamily="34" charset="0"/>
                          <a:ea typeface="ＭＳ Ｐゴシック" panose="020B0600070205080204" pitchFamily="50" charset="-128"/>
                          <a:cs typeface="Arial" panose="020B0604020202020204" pitchFamily="34" charset="0"/>
                        </a:rPr>
                        <a:t>八</a:t>
                      </a:r>
                      <a:r>
                        <a:rPr kumimoji="1" lang="ja-JP" altLang="en-US" sz="900" dirty="0">
                          <a:latin typeface="Arial" panose="020B0604020202020204" pitchFamily="34" charset="0"/>
                          <a:ea typeface="ＭＳ Ｐゴシック" panose="020B0600070205080204" pitchFamily="50" charset="-128"/>
                          <a:cs typeface="Arial" panose="020B0604020202020204" pitchFamily="34" charset="0"/>
                        </a:rPr>
                        <a:t>ッ</a:t>
                      </a:r>
                      <a:r>
                        <a:rPr kumimoji="1" lang="zh-CN" altLang="en-US" sz="900" dirty="0">
                          <a:latin typeface="Arial" panose="020B0604020202020204" pitchFamily="34" charset="0"/>
                          <a:ea typeface="ＭＳ Ｐゴシック" panose="020B0600070205080204" pitchFamily="50" charset="-128"/>
                          <a:cs typeface="Arial" panose="020B0604020202020204" pitchFamily="34" charset="0"/>
                        </a:rPr>
                        <a:t>場</a:t>
                      </a:r>
                      <a:r>
                        <a:rPr kumimoji="1" lang="ja-JP" altLang="en-US" sz="900" dirty="0">
                          <a:latin typeface="Arial" panose="020B0604020202020204" pitchFamily="34" charset="0"/>
                          <a:ea typeface="ＭＳ Ｐゴシック" panose="020B0600070205080204" pitchFamily="50" charset="-128"/>
                          <a:cs typeface="Arial" panose="020B0604020202020204" pitchFamily="34" charset="0"/>
                        </a:rPr>
                        <a:t>ダム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en-US" altLang="ja-JP"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台風</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号の影響により満水となったもの</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535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200" dirty="0">
                          <a:latin typeface="Arial" panose="020B0604020202020204" pitchFamily="34" charset="0"/>
                          <a:ea typeface="ＭＳ Ｐゴシック" panose="020B0600070205080204" pitchFamily="50" charset="-128"/>
                          <a:cs typeface="Arial" panose="020B0604020202020204" pitchFamily="34" charset="0"/>
                        </a:rPr>
                        <a:t>長野原町</a:t>
                      </a:r>
                      <a:r>
                        <a:rPr kumimoji="1" lang="en-US" altLang="zh-CN" sz="1200" dirty="0">
                          <a:latin typeface="Arial" panose="020B0604020202020204" pitchFamily="34" charset="0"/>
                          <a:ea typeface="ＭＳ Ｐゴシック" panose="020B0600070205080204" pitchFamily="50" charset="-128"/>
                          <a:cs typeface="Arial" panose="020B0604020202020204" pitchFamily="34" charset="0"/>
                        </a:rPr>
                        <a:t>2</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長野原町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大字応桑</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河川氾濫</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暗渠排水管が河川の水を</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排水しきれず、</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河川が氾濫し、</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崩壊したもの</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17416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200" dirty="0">
                          <a:latin typeface="Arial" panose="020B0604020202020204" pitchFamily="34" charset="0"/>
                          <a:ea typeface="ＭＳ Ｐゴシック" panose="020B0600070205080204" pitchFamily="50" charset="-128"/>
                          <a:cs typeface="Arial" panose="020B0604020202020204" pitchFamily="34" charset="0"/>
                        </a:rPr>
                        <a:t>長野原町</a:t>
                      </a:r>
                      <a:r>
                        <a:rPr kumimoji="1" lang="en-US" altLang="zh-CN" sz="1200" dirty="0">
                          <a:latin typeface="Arial" panose="020B0604020202020204" pitchFamily="34" charset="0"/>
                          <a:ea typeface="ＭＳ Ｐゴシック" panose="020B0600070205080204" pitchFamily="50" charset="-128"/>
                          <a:cs typeface="Arial" panose="020B0604020202020204" pitchFamily="34" charset="0"/>
                        </a:rPr>
                        <a:t>3</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長野原町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大字応桑</a:t>
                      </a:r>
                      <a:endParaRPr kumimoji="1" lang="en-US" altLang="zh-TW"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町道</a:t>
                      </a:r>
                      <a:r>
                        <a:rPr kumimoji="1" lang="en-US" altLang="zh-TW"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9-9</a:t>
                      </a:r>
                      <a:r>
                        <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号線</a:t>
                      </a:r>
                      <a:endParaRPr kumimoji="1" lang="en-US" altLang="zh-TW"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小代橋付近路肩</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道路崩壊</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台風</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号により、路肩崩壊したもの</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788086"/>
                  </a:ext>
                </a:extLst>
              </a:tr>
              <a:tr h="1152000">
                <a:tc>
                  <a:txBody>
                    <a:bodyPr/>
                    <a:lstStyle/>
                    <a:p>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草津町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平成</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30</a:t>
                      </a:r>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草津白根山の</a:t>
                      </a:r>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噴火</a:t>
                      </a:r>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草津町</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草津白根山</a:t>
                      </a:r>
                      <a:endParaRPr kumimoji="1" lang="en-US" altLang="zh-TW" sz="9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（本白根山）</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a:lnSpc>
                          <a:spcPct val="100000"/>
                        </a:lnSpc>
                        <a:spcBef>
                          <a:spcPts val="600"/>
                        </a:spcBef>
                        <a:spcAft>
                          <a:spcPts val="0"/>
                        </a:spcAft>
                        <a:buFont typeface="Arial" panose="020B0604020202020204" pitchFamily="34" charset="0"/>
                        <a:buChar cha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2018</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1</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23</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dirty="0">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噴火時によるもの</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3079997"/>
                  </a:ext>
                </a:extLst>
              </a:tr>
              <a:tr h="1152000">
                <a:tc>
                  <a:txBody>
                    <a:bodyPr/>
                    <a:lstStyle/>
                    <a:p>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吾妻</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草津町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2</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平成</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30</a:t>
                      </a:r>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草津白根山の</a:t>
                      </a:r>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噴火</a:t>
                      </a:r>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草津町</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草津白根山</a:t>
                      </a:r>
                      <a:endParaRPr kumimoji="1" lang="en-US" altLang="zh-TW" sz="9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（本白根山）</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a:lnSpc>
                          <a:spcPct val="100000"/>
                        </a:lnSpc>
                        <a:spcBef>
                          <a:spcPts val="600"/>
                        </a:spcBef>
                        <a:spcAft>
                          <a:spcPts val="0"/>
                        </a:spcAft>
                        <a:buFont typeface="Arial" panose="020B0604020202020204" pitchFamily="34" charset="0"/>
                        <a:buChar cha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2018</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1</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23</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dirty="0">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現地災害対策本部</a:t>
                      </a:r>
                      <a:b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（青葉レストハウス）より</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7066732"/>
                  </a:ext>
                </a:extLst>
              </a:tr>
            </a:tbl>
          </a:graphicData>
        </a:graphic>
      </p:graphicFrame>
      <p:sp>
        <p:nvSpPr>
          <p:cNvPr id="6" name="正方形/長方形 5">
            <a:extLst>
              <a:ext uri="{FF2B5EF4-FFF2-40B4-BE49-F238E27FC236}">
                <a16:creationId xmlns:a16="http://schemas.microsoft.com/office/drawing/2014/main" id="{AD65CD1B-FD7E-9893-A93B-3E901A9DE690}"/>
              </a:ext>
            </a:extLst>
          </p:cNvPr>
          <p:cNvSpPr/>
          <p:nvPr/>
        </p:nvSpPr>
        <p:spPr>
          <a:xfrm>
            <a:off x="261000" y="566592"/>
            <a:ext cx="6336000" cy="269971"/>
          </a:xfrm>
          <a:prstGeom prst="rect">
            <a:avLst/>
          </a:prstGeom>
          <a:noFill/>
          <a:ln w="952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18000" rIns="0" bIns="36000" rtlCol="0" anchor="ctr">
            <a:noAutofit/>
          </a:bodyPr>
          <a:lstStyle/>
          <a:p>
            <a:r>
              <a:rPr kumimoji="1" lang="ja-JP" altLang="en-US" sz="1400" dirty="0">
                <a:solidFill>
                  <a:srgbClr val="44546A"/>
                </a:solidFill>
                <a:latin typeface="HGP創英角ｺﾞｼｯｸUB" panose="020B0900000000000000" pitchFamily="50" charset="-128"/>
                <a:ea typeface="HGP創英角ｺﾞｼｯｸUB" panose="020B0900000000000000" pitchFamily="50" charset="-128"/>
              </a:rPr>
              <a:t>吾妻　　２／２</a:t>
            </a:r>
          </a:p>
        </p:txBody>
      </p:sp>
      <p:pic>
        <p:nvPicPr>
          <p:cNvPr id="12" name="図 11">
            <a:extLst>
              <a:ext uri="{FF2B5EF4-FFF2-40B4-BE49-F238E27FC236}">
                <a16:creationId xmlns:a16="http://schemas.microsoft.com/office/drawing/2014/main" id="{9B971E11-E50B-432D-A252-B192DDDF59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198" y="1202012"/>
            <a:ext cx="163021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ED70C2FA-AA47-491E-A5B8-AECEA7C342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264" y="2350019"/>
            <a:ext cx="1464086"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941B41B2-34B1-4395-9D47-085EA15AD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3418" y="3507065"/>
            <a:ext cx="1459779" cy="1080000"/>
          </a:xfrm>
          <a:prstGeom prst="rect">
            <a:avLst/>
          </a:prstGeom>
        </p:spPr>
      </p:pic>
      <p:pic>
        <p:nvPicPr>
          <p:cNvPr id="16" name="図 15">
            <a:extLst>
              <a:ext uri="{FF2B5EF4-FFF2-40B4-BE49-F238E27FC236}">
                <a16:creationId xmlns:a16="http://schemas.microsoft.com/office/drawing/2014/main" id="{5CD2C8D0-5DA8-4D44-958A-1997038D26A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379307" y="4673326"/>
            <a:ext cx="1728000" cy="1032706"/>
          </a:xfrm>
          <a:prstGeom prst="rect">
            <a:avLst/>
          </a:prstGeom>
        </p:spPr>
      </p:pic>
      <p:pic>
        <p:nvPicPr>
          <p:cNvPr id="17" name="図 16">
            <a:extLst>
              <a:ext uri="{FF2B5EF4-FFF2-40B4-BE49-F238E27FC236}">
                <a16:creationId xmlns:a16="http://schemas.microsoft.com/office/drawing/2014/main" id="{76854F13-BDD0-44A1-AE60-C470BE9A6C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2628" y="5805697"/>
            <a:ext cx="1441358" cy="1080000"/>
          </a:xfrm>
          <a:prstGeom prst="rect">
            <a:avLst/>
          </a:prstGeom>
        </p:spPr>
      </p:pic>
      <p:sp>
        <p:nvSpPr>
          <p:cNvPr id="18" name="テキスト ボックス 17">
            <a:extLst>
              <a:ext uri="{FF2B5EF4-FFF2-40B4-BE49-F238E27FC236}">
                <a16:creationId xmlns:a16="http://schemas.microsoft.com/office/drawing/2014/main" id="{0A5EB830-F9D3-620F-5047-F8A2D486D8BF}"/>
              </a:ext>
            </a:extLst>
          </p:cNvPr>
          <p:cNvSpPr txBox="1"/>
          <p:nvPr/>
        </p:nvSpPr>
        <p:spPr>
          <a:xfrm>
            <a:off x="4140856" y="2594900"/>
            <a:ext cx="673261"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9" name="テキスト ボックス 18">
            <a:extLst>
              <a:ext uri="{FF2B5EF4-FFF2-40B4-BE49-F238E27FC236}">
                <a16:creationId xmlns:a16="http://schemas.microsoft.com/office/drawing/2014/main" id="{C30C9973-D78F-BEC3-9A11-E27C9B370370}"/>
              </a:ext>
            </a:extLst>
          </p:cNvPr>
          <p:cNvSpPr txBox="1"/>
          <p:nvPr/>
        </p:nvSpPr>
        <p:spPr>
          <a:xfrm>
            <a:off x="4264831" y="1426980"/>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0" name="テキスト ボックス 19">
            <a:extLst>
              <a:ext uri="{FF2B5EF4-FFF2-40B4-BE49-F238E27FC236}">
                <a16:creationId xmlns:a16="http://schemas.microsoft.com/office/drawing/2014/main" id="{7A30DF4A-A435-7C3D-A286-7F3198140BDB}"/>
              </a:ext>
            </a:extLst>
          </p:cNvPr>
          <p:cNvSpPr txBox="1"/>
          <p:nvPr/>
        </p:nvSpPr>
        <p:spPr>
          <a:xfrm>
            <a:off x="4264831" y="4890899"/>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7257ED16-48B2-27D5-F2DF-9F2F1D581424}"/>
              </a:ext>
            </a:extLst>
          </p:cNvPr>
          <p:cNvSpPr txBox="1"/>
          <p:nvPr/>
        </p:nvSpPr>
        <p:spPr>
          <a:xfrm>
            <a:off x="4264831" y="6057472"/>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pic>
        <p:nvPicPr>
          <p:cNvPr id="10" name="図 9">
            <a:extLst>
              <a:ext uri="{FF2B5EF4-FFF2-40B4-BE49-F238E27FC236}">
                <a16:creationId xmlns:a16="http://schemas.microsoft.com/office/drawing/2014/main" id="{70F8BC0B-AE13-7DEA-E893-8FC8F21852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8198" y="6958892"/>
            <a:ext cx="1608953" cy="1080000"/>
          </a:xfrm>
          <a:prstGeom prst="rect">
            <a:avLst/>
          </a:prstGeom>
        </p:spPr>
      </p:pic>
      <p:pic>
        <p:nvPicPr>
          <p:cNvPr id="11" name="図 10">
            <a:extLst>
              <a:ext uri="{FF2B5EF4-FFF2-40B4-BE49-F238E27FC236}">
                <a16:creationId xmlns:a16="http://schemas.microsoft.com/office/drawing/2014/main" id="{657A0E60-2AE4-5B5E-AE67-0BFBC451B30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6642" y="8109691"/>
            <a:ext cx="1653330" cy="1080000"/>
          </a:xfrm>
          <a:prstGeom prst="rect">
            <a:avLst/>
          </a:prstGeom>
        </p:spPr>
      </p:pic>
      <p:sp>
        <p:nvSpPr>
          <p:cNvPr id="22" name="テキスト ボックス 21">
            <a:extLst>
              <a:ext uri="{FF2B5EF4-FFF2-40B4-BE49-F238E27FC236}">
                <a16:creationId xmlns:a16="http://schemas.microsoft.com/office/drawing/2014/main" id="{8E438538-5BF0-51DC-99C1-EEB05B8E94FA}"/>
              </a:ext>
            </a:extLst>
          </p:cNvPr>
          <p:cNvSpPr txBox="1"/>
          <p:nvPr/>
        </p:nvSpPr>
        <p:spPr>
          <a:xfrm>
            <a:off x="4264831" y="7312760"/>
            <a:ext cx="431776" cy="288147"/>
          </a:xfrm>
          <a:prstGeom prst="rect">
            <a:avLst/>
          </a:prstGeom>
          <a:solidFill>
            <a:srgbClr val="C0000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噴火</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1504BA04-4495-A5CF-CBAC-40BC956D42EE}"/>
              </a:ext>
            </a:extLst>
          </p:cNvPr>
          <p:cNvSpPr txBox="1"/>
          <p:nvPr/>
        </p:nvSpPr>
        <p:spPr>
          <a:xfrm>
            <a:off x="4264831" y="8479020"/>
            <a:ext cx="431776" cy="288147"/>
          </a:xfrm>
          <a:prstGeom prst="rect">
            <a:avLst/>
          </a:prstGeom>
          <a:solidFill>
            <a:srgbClr val="C0000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噴火</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Tree>
    <p:extLst>
      <p:ext uri="{BB962C8B-B14F-4D97-AF65-F5344CB8AC3E}">
        <p14:creationId xmlns:p14="http://schemas.microsoft.com/office/powerpoint/2010/main" val="4149554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14</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graphicFrame>
        <p:nvGraphicFramePr>
          <p:cNvPr id="13" name="表 12">
            <a:extLst>
              <a:ext uri="{FF2B5EF4-FFF2-40B4-BE49-F238E27FC236}">
                <a16:creationId xmlns:a16="http://schemas.microsoft.com/office/drawing/2014/main" id="{221B8947-1A42-3E48-C666-AA9D6DD642A7}"/>
              </a:ext>
            </a:extLst>
          </p:cNvPr>
          <p:cNvGraphicFramePr>
            <a:graphicFrameLocks noGrp="1"/>
          </p:cNvGraphicFramePr>
          <p:nvPr>
            <p:extLst>
              <p:ext uri="{D42A27DB-BD31-4B8C-83A1-F6EECF244321}">
                <p14:modId xmlns:p14="http://schemas.microsoft.com/office/powerpoint/2010/main" val="3416693579"/>
              </p:ext>
            </p:extLst>
          </p:nvPr>
        </p:nvGraphicFramePr>
        <p:xfrm>
          <a:off x="261000" y="922823"/>
          <a:ext cx="6336000" cy="8303640"/>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2037229622"/>
                    </a:ext>
                  </a:extLst>
                </a:gridCol>
                <a:gridCol w="1800000">
                  <a:extLst>
                    <a:ext uri="{9D8B030D-6E8A-4147-A177-3AD203B41FA5}">
                      <a16:colId xmlns:a16="http://schemas.microsoft.com/office/drawing/2014/main" val="3194543826"/>
                    </a:ext>
                  </a:extLst>
                </a:gridCol>
                <a:gridCol w="936000">
                  <a:extLst>
                    <a:ext uri="{9D8B030D-6E8A-4147-A177-3AD203B41FA5}">
                      <a16:colId xmlns:a16="http://schemas.microsoft.com/office/drawing/2014/main" val="2707330707"/>
                    </a:ext>
                  </a:extLst>
                </a:gridCol>
                <a:gridCol w="792000">
                  <a:extLst>
                    <a:ext uri="{9D8B030D-6E8A-4147-A177-3AD203B41FA5}">
                      <a16:colId xmlns:a16="http://schemas.microsoft.com/office/drawing/2014/main" val="250637144"/>
                    </a:ext>
                  </a:extLst>
                </a:gridCol>
                <a:gridCol w="1728000">
                  <a:extLst>
                    <a:ext uri="{9D8B030D-6E8A-4147-A177-3AD203B41FA5}">
                      <a16:colId xmlns:a16="http://schemas.microsoft.com/office/drawing/2014/main" val="656311563"/>
                    </a:ext>
                  </a:extLst>
                </a:gridCol>
              </a:tblGrid>
              <a:tr h="0">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ファイル名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写真</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撮影地</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災害形態</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説明</a:t>
                      </a:r>
                    </a:p>
                  </a:txBody>
                  <a:tcPr marL="36000" marR="36000" marT="36000" marB="36000"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rgbClr val="44546A"/>
                    </a:solidFill>
                  </a:tcPr>
                </a:tc>
                <a:extLst>
                  <a:ext uri="{0D108BD9-81ED-4DB2-BD59-A6C34878D82A}">
                    <a16:rowId xmlns:a16="http://schemas.microsoft.com/office/drawing/2014/main" val="3236439077"/>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桐生市</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CN" altLang="en-US" sz="1200" dirty="0">
                          <a:latin typeface="Arial" panose="020B0604020202020204" pitchFamily="34" charset="0"/>
                          <a:ea typeface="ＭＳ Ｐゴシック" panose="020B0600070205080204" pitchFamily="50" charset="-128"/>
                          <a:cs typeface="Arial" panose="020B0604020202020204" pitchFamily="34" charset="0"/>
                        </a:rPr>
                        <a:t>桐生市</a:t>
                      </a:r>
                      <a:endParaRPr kumimoji="1" lang="en-US" altLang="zh-CN"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菱町</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がけ崩れ</a:t>
                      </a:r>
                      <a:endParaRPr kumimoji="1" lang="en-US" altLang="ja-JP"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土砂流出</a:t>
                      </a:r>
                      <a:endParaRPr kumimoji="1" lang="en-US" altLang="ja-JP"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土砂流出</a:t>
                      </a:r>
                      <a:endPar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34912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太田市</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CN" altLang="en-US" sz="1200" dirty="0">
                          <a:latin typeface="Arial" panose="020B0604020202020204" pitchFamily="34" charset="0"/>
                          <a:ea typeface="ＭＳ Ｐゴシック" panose="020B0600070205080204" pitchFamily="50" charset="-128"/>
                          <a:cs typeface="Arial" panose="020B0604020202020204" pitchFamily="34" charset="0"/>
                        </a:rPr>
                        <a:t>太田市</a:t>
                      </a:r>
                      <a:endParaRPr kumimoji="1" lang="en-US" altLang="zh-CN"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牛沢町</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内水氾濫によるもの</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9404"/>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明和町</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明和町</a:t>
                      </a:r>
                      <a:endParaRPr kumimoji="1" lang="en-US" altLang="zh-CN" sz="12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河川増水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撮影：不明</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535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千代田町</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千代田町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大字舞木地内</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住宅浸水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利根加用水二ノ堰付近の</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内水氾濫により、</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近隣の住宅が</a:t>
                      </a:r>
                      <a:b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床上・床下浸水をした様子</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17416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大泉町</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大泉町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古海地内</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河川溢水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利根川水門からの溢水</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78808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大泉町</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大泉町</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古海地内</a:t>
                      </a:r>
                      <a:endParaRPr kumimoji="1" lang="en-US" altLang="zh-CN"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（利根川土手）</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en-US" altLang="ja-JP"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水防団（消防団）による排水作業</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87312"/>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邑楽町</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邑楽町</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鶉</a:t>
                      </a:r>
                      <a:endPar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内水氾濫によるもの</a:t>
                      </a:r>
                    </a:p>
                  </a:txBody>
                  <a:tcPr marL="36000" marR="36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701998"/>
                  </a:ext>
                </a:extLst>
              </a:tr>
            </a:tbl>
          </a:graphicData>
        </a:graphic>
      </p:graphicFrame>
      <p:sp>
        <p:nvSpPr>
          <p:cNvPr id="6" name="正方形/長方形 5">
            <a:extLst>
              <a:ext uri="{FF2B5EF4-FFF2-40B4-BE49-F238E27FC236}">
                <a16:creationId xmlns:a16="http://schemas.microsoft.com/office/drawing/2014/main" id="{AD65CD1B-FD7E-9893-A93B-3E901A9DE690}"/>
              </a:ext>
            </a:extLst>
          </p:cNvPr>
          <p:cNvSpPr/>
          <p:nvPr/>
        </p:nvSpPr>
        <p:spPr>
          <a:xfrm>
            <a:off x="261000" y="566592"/>
            <a:ext cx="6336000" cy="269971"/>
          </a:xfrm>
          <a:prstGeom prst="rect">
            <a:avLst/>
          </a:prstGeom>
          <a:noFill/>
          <a:ln w="952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18000" rIns="0" bIns="36000" rtlCol="0" anchor="ctr">
            <a:noAutofit/>
          </a:bodyPr>
          <a:lstStyle/>
          <a:p>
            <a:r>
              <a:rPr kumimoji="1" lang="ja-JP" altLang="en-US" sz="1400" dirty="0">
                <a:solidFill>
                  <a:srgbClr val="44546A"/>
                </a:solidFill>
                <a:latin typeface="HGP創英角ｺﾞｼｯｸUB" panose="020B0900000000000000" pitchFamily="50" charset="-128"/>
                <a:ea typeface="HGP創英角ｺﾞｼｯｸUB" panose="020B0900000000000000" pitchFamily="50" charset="-128"/>
              </a:rPr>
              <a:t>東部　　１／１</a:t>
            </a:r>
          </a:p>
        </p:txBody>
      </p:sp>
      <p:pic>
        <p:nvPicPr>
          <p:cNvPr id="12" name="図 11">
            <a:extLst>
              <a:ext uri="{FF2B5EF4-FFF2-40B4-BE49-F238E27FC236}">
                <a16:creationId xmlns:a16="http://schemas.microsoft.com/office/drawing/2014/main" id="{7A3E703D-8CED-4A2E-BE9C-A3386A6BB0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1484" y="1193625"/>
            <a:ext cx="158548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D9FB16EF-22A3-41AC-BF0C-5A37568BC75D}"/>
              </a:ext>
            </a:extLst>
          </p:cNvPr>
          <p:cNvPicPr>
            <a:picLocks noChangeAspect="1"/>
          </p:cNvPicPr>
          <p:nvPr/>
        </p:nvPicPr>
        <p:blipFill>
          <a:blip r:embed="rId4"/>
          <a:stretch>
            <a:fillRect/>
          </a:stretch>
        </p:blipFill>
        <p:spPr>
          <a:xfrm>
            <a:off x="1565635" y="2353535"/>
            <a:ext cx="1397187" cy="1080000"/>
          </a:xfrm>
          <a:prstGeom prst="rect">
            <a:avLst/>
          </a:prstGeom>
        </p:spPr>
      </p:pic>
      <p:pic>
        <p:nvPicPr>
          <p:cNvPr id="15" name="図 14">
            <a:extLst>
              <a:ext uri="{FF2B5EF4-FFF2-40B4-BE49-F238E27FC236}">
                <a16:creationId xmlns:a16="http://schemas.microsoft.com/office/drawing/2014/main" id="{7213DDE0-93CC-4FE6-A30A-58797C30BD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4228" y="3513445"/>
            <a:ext cx="1620000" cy="1080000"/>
          </a:xfrm>
          <a:prstGeom prst="rect">
            <a:avLst/>
          </a:prstGeom>
        </p:spPr>
      </p:pic>
      <p:pic>
        <p:nvPicPr>
          <p:cNvPr id="16" name="図 15">
            <a:extLst>
              <a:ext uri="{FF2B5EF4-FFF2-40B4-BE49-F238E27FC236}">
                <a16:creationId xmlns:a16="http://schemas.microsoft.com/office/drawing/2014/main" id="{FAE2B91B-0F58-4C7F-AF6F-B7BDD9F17E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15122" y="4670044"/>
            <a:ext cx="1498213" cy="1080000"/>
          </a:xfrm>
          <a:prstGeom prst="rect">
            <a:avLst/>
          </a:prstGeom>
        </p:spPr>
      </p:pic>
      <p:pic>
        <p:nvPicPr>
          <p:cNvPr id="17" name="図 16">
            <a:extLst>
              <a:ext uri="{FF2B5EF4-FFF2-40B4-BE49-F238E27FC236}">
                <a16:creationId xmlns:a16="http://schemas.microsoft.com/office/drawing/2014/main" id="{D20CFD6E-46D1-48E0-9BA5-445EEB01E486}"/>
              </a:ext>
            </a:extLst>
          </p:cNvPr>
          <p:cNvPicPr>
            <a:picLocks noChangeAspect="1"/>
          </p:cNvPicPr>
          <p:nvPr/>
        </p:nvPicPr>
        <p:blipFill>
          <a:blip r:embed="rId7"/>
          <a:stretch>
            <a:fillRect/>
          </a:stretch>
        </p:blipFill>
        <p:spPr>
          <a:xfrm>
            <a:off x="1816409" y="5790733"/>
            <a:ext cx="895639" cy="1080000"/>
          </a:xfrm>
          <a:prstGeom prst="rect">
            <a:avLst/>
          </a:prstGeom>
          <a:noFill/>
          <a:ln>
            <a:noFill/>
          </a:ln>
        </p:spPr>
      </p:pic>
      <p:pic>
        <p:nvPicPr>
          <p:cNvPr id="18" name="図 17">
            <a:extLst>
              <a:ext uri="{FF2B5EF4-FFF2-40B4-BE49-F238E27FC236}">
                <a16:creationId xmlns:a16="http://schemas.microsoft.com/office/drawing/2014/main" id="{BF760864-C86A-4188-9263-92A232804B3A}"/>
              </a:ext>
            </a:extLst>
          </p:cNvPr>
          <p:cNvPicPr>
            <a:picLocks noChangeAspect="1"/>
          </p:cNvPicPr>
          <p:nvPr/>
        </p:nvPicPr>
        <p:blipFill>
          <a:blip r:embed="rId8"/>
          <a:stretch>
            <a:fillRect/>
          </a:stretch>
        </p:blipFill>
        <p:spPr>
          <a:xfrm>
            <a:off x="1382518" y="7000191"/>
            <a:ext cx="1728000" cy="970903"/>
          </a:xfrm>
          <a:prstGeom prst="rect">
            <a:avLst/>
          </a:prstGeom>
          <a:noFill/>
          <a:ln>
            <a:noFill/>
          </a:ln>
        </p:spPr>
      </p:pic>
      <p:pic>
        <p:nvPicPr>
          <p:cNvPr id="19" name="図 18">
            <a:extLst>
              <a:ext uri="{FF2B5EF4-FFF2-40B4-BE49-F238E27FC236}">
                <a16:creationId xmlns:a16="http://schemas.microsoft.com/office/drawing/2014/main" id="{15B85FA7-25FB-4F2E-94DC-5127CBD4B5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3531" y="8113252"/>
            <a:ext cx="1425974" cy="1080000"/>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CDAA45A6-D632-957D-0F47-C918BF8A054B}"/>
              </a:ext>
            </a:extLst>
          </p:cNvPr>
          <p:cNvSpPr txBox="1"/>
          <p:nvPr/>
        </p:nvSpPr>
        <p:spPr>
          <a:xfrm>
            <a:off x="4140856" y="1454440"/>
            <a:ext cx="673261"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F02C2345-6B81-883E-D9DD-8E3E4FE54E55}"/>
              </a:ext>
            </a:extLst>
          </p:cNvPr>
          <p:cNvSpPr txBox="1"/>
          <p:nvPr/>
        </p:nvSpPr>
        <p:spPr>
          <a:xfrm>
            <a:off x="4264831" y="2605388"/>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2" name="テキスト ボックス 21">
            <a:extLst>
              <a:ext uri="{FF2B5EF4-FFF2-40B4-BE49-F238E27FC236}">
                <a16:creationId xmlns:a16="http://schemas.microsoft.com/office/drawing/2014/main" id="{89DD56DF-4630-D032-5E85-1B669C2CC9CE}"/>
              </a:ext>
            </a:extLst>
          </p:cNvPr>
          <p:cNvSpPr txBox="1"/>
          <p:nvPr/>
        </p:nvSpPr>
        <p:spPr>
          <a:xfrm>
            <a:off x="4264831" y="3765298"/>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C35A02C5-306C-34BE-A5D5-791161706E9F}"/>
              </a:ext>
            </a:extLst>
          </p:cNvPr>
          <p:cNvSpPr txBox="1"/>
          <p:nvPr/>
        </p:nvSpPr>
        <p:spPr>
          <a:xfrm>
            <a:off x="4264831" y="4924556"/>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1231D91D-EA64-B59C-3402-1D96C663C8DE}"/>
              </a:ext>
            </a:extLst>
          </p:cNvPr>
          <p:cNvSpPr txBox="1"/>
          <p:nvPr/>
        </p:nvSpPr>
        <p:spPr>
          <a:xfrm>
            <a:off x="4264831" y="6059066"/>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5" name="テキスト ボックス 24">
            <a:extLst>
              <a:ext uri="{FF2B5EF4-FFF2-40B4-BE49-F238E27FC236}">
                <a16:creationId xmlns:a16="http://schemas.microsoft.com/office/drawing/2014/main" id="{77ECEB16-254E-EBEE-18A9-C14E8047CCC4}"/>
              </a:ext>
            </a:extLst>
          </p:cNvPr>
          <p:cNvSpPr txBox="1"/>
          <p:nvPr/>
        </p:nvSpPr>
        <p:spPr>
          <a:xfrm>
            <a:off x="4264831" y="8377728"/>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Tree>
    <p:extLst>
      <p:ext uri="{BB962C8B-B14F-4D97-AF65-F5344CB8AC3E}">
        <p14:creationId xmlns:p14="http://schemas.microsoft.com/office/powerpoint/2010/main" val="2519484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15</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graphicFrame>
        <p:nvGraphicFramePr>
          <p:cNvPr id="13" name="表 12">
            <a:extLst>
              <a:ext uri="{FF2B5EF4-FFF2-40B4-BE49-F238E27FC236}">
                <a16:creationId xmlns:a16="http://schemas.microsoft.com/office/drawing/2014/main" id="{221B8947-1A42-3E48-C666-AA9D6DD642A7}"/>
              </a:ext>
            </a:extLst>
          </p:cNvPr>
          <p:cNvGraphicFramePr>
            <a:graphicFrameLocks noGrp="1"/>
          </p:cNvGraphicFramePr>
          <p:nvPr>
            <p:extLst>
              <p:ext uri="{D42A27DB-BD31-4B8C-83A1-F6EECF244321}">
                <p14:modId xmlns:p14="http://schemas.microsoft.com/office/powerpoint/2010/main" val="41366523"/>
              </p:ext>
            </p:extLst>
          </p:nvPr>
        </p:nvGraphicFramePr>
        <p:xfrm>
          <a:off x="261000" y="922823"/>
          <a:ext cx="6336000" cy="1391640"/>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2037229622"/>
                    </a:ext>
                  </a:extLst>
                </a:gridCol>
                <a:gridCol w="1800000">
                  <a:extLst>
                    <a:ext uri="{9D8B030D-6E8A-4147-A177-3AD203B41FA5}">
                      <a16:colId xmlns:a16="http://schemas.microsoft.com/office/drawing/2014/main" val="3194543826"/>
                    </a:ext>
                  </a:extLst>
                </a:gridCol>
                <a:gridCol w="936000">
                  <a:extLst>
                    <a:ext uri="{9D8B030D-6E8A-4147-A177-3AD203B41FA5}">
                      <a16:colId xmlns:a16="http://schemas.microsoft.com/office/drawing/2014/main" val="2707330707"/>
                    </a:ext>
                  </a:extLst>
                </a:gridCol>
                <a:gridCol w="792000">
                  <a:extLst>
                    <a:ext uri="{9D8B030D-6E8A-4147-A177-3AD203B41FA5}">
                      <a16:colId xmlns:a16="http://schemas.microsoft.com/office/drawing/2014/main" val="250637144"/>
                    </a:ext>
                  </a:extLst>
                </a:gridCol>
                <a:gridCol w="1728000">
                  <a:extLst>
                    <a:ext uri="{9D8B030D-6E8A-4147-A177-3AD203B41FA5}">
                      <a16:colId xmlns:a16="http://schemas.microsoft.com/office/drawing/2014/main" val="656311563"/>
                    </a:ext>
                  </a:extLst>
                </a:gridCol>
              </a:tblGrid>
              <a:tr h="0">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ファイル名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写真</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撮影地</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災害形態</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説明</a:t>
                      </a:r>
                    </a:p>
                  </a:txBody>
                  <a:tcPr marL="36000" marR="36000" marT="36000" marB="36000"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rgbClr val="44546A"/>
                    </a:solidFill>
                  </a:tcPr>
                </a:tc>
                <a:extLst>
                  <a:ext uri="{0D108BD9-81ED-4DB2-BD59-A6C34878D82A}">
                    <a16:rowId xmlns:a16="http://schemas.microsoft.com/office/drawing/2014/main" val="3236439077"/>
                  </a:ext>
                </a:extLst>
              </a:tr>
              <a:tr h="1152000">
                <a:tc>
                  <a:txBody>
                    <a:bodyPr/>
                    <a:lstStyle/>
                    <a:p>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利根沼田</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みなかみ町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令和２年９月</a:t>
                      </a:r>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大雨</a:t>
                      </a:r>
                    </a:p>
                  </a:txBody>
                  <a:tcPr marL="72000" marR="7200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5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みなかみ町</a:t>
                      </a:r>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猿</a:t>
                      </a:r>
                      <a:r>
                        <a:rPr kumimoji="1" lang="ja-JP" altLang="en-US" sz="900" dirty="0">
                          <a:latin typeface="Arial" panose="020B0604020202020204" pitchFamily="34" charset="0"/>
                          <a:ea typeface="ＭＳ Ｐゴシック" panose="020B0600070205080204" pitchFamily="50" charset="-128"/>
                          <a:cs typeface="Arial" panose="020B0604020202020204" pitchFamily="34" charset="0"/>
                        </a:rPr>
                        <a:t>ヶ</a:t>
                      </a: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京温泉</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600"/>
                        </a:spcBef>
                        <a:spcAft>
                          <a:spcPts val="0"/>
                        </a:spcAft>
                      </a:pPr>
                      <a:r>
                        <a:rPr kumimoji="1" lang="ja-JP" altLang="en-US"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がけ崩れ</a:t>
                      </a:r>
                      <a:endParaRPr kumimoji="1" lang="en-US" altLang="ja-JP"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algn="ctr">
                        <a:lnSpc>
                          <a:spcPct val="100000"/>
                        </a:lnSpc>
                        <a:spcBef>
                          <a:spcPts val="600"/>
                        </a:spcBef>
                        <a:spcAft>
                          <a:spcPts val="0"/>
                        </a:spcAft>
                      </a:pPr>
                      <a:r>
                        <a:rPr kumimoji="1" lang="ja-JP" altLang="en-US"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道路崩壊</a:t>
                      </a:r>
                      <a:endParaRPr kumimoji="1" lang="en-US" altLang="ja-JP" sz="105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a:lnSpc>
                          <a:spcPct val="100000"/>
                        </a:lnSpc>
                        <a:spcBef>
                          <a:spcPts val="600"/>
                        </a:spcBef>
                        <a:spcAft>
                          <a:spcPts val="0"/>
                        </a:spcAft>
                        <a:buFont typeface="Arial" panose="020B0604020202020204" pitchFamily="34" charset="0"/>
                        <a:buChar cha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2020</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11</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dirty="0">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大雨による町道の崩落</a:t>
                      </a:r>
                    </a:p>
                  </a:txBody>
                  <a:tcPr marL="72000" marR="7200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349123"/>
                  </a:ext>
                </a:extLst>
              </a:tr>
            </a:tbl>
          </a:graphicData>
        </a:graphic>
      </p:graphicFrame>
      <p:sp>
        <p:nvSpPr>
          <p:cNvPr id="6" name="正方形/長方形 5">
            <a:extLst>
              <a:ext uri="{FF2B5EF4-FFF2-40B4-BE49-F238E27FC236}">
                <a16:creationId xmlns:a16="http://schemas.microsoft.com/office/drawing/2014/main" id="{AD65CD1B-FD7E-9893-A93B-3E901A9DE690}"/>
              </a:ext>
            </a:extLst>
          </p:cNvPr>
          <p:cNvSpPr/>
          <p:nvPr/>
        </p:nvSpPr>
        <p:spPr>
          <a:xfrm>
            <a:off x="261000" y="566592"/>
            <a:ext cx="6336000" cy="269971"/>
          </a:xfrm>
          <a:prstGeom prst="rect">
            <a:avLst/>
          </a:prstGeom>
          <a:noFill/>
          <a:ln w="952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18000" rIns="0" bIns="36000" rtlCol="0" anchor="ctr">
            <a:noAutofit/>
          </a:bodyPr>
          <a:lstStyle/>
          <a:p>
            <a:r>
              <a:rPr kumimoji="1" lang="ja-JP" altLang="en-US" sz="1400" dirty="0">
                <a:solidFill>
                  <a:srgbClr val="44546A"/>
                </a:solidFill>
                <a:latin typeface="HGP創英角ｺﾞｼｯｸUB" panose="020B0900000000000000" pitchFamily="50" charset="-128"/>
                <a:ea typeface="HGP創英角ｺﾞｼｯｸUB" panose="020B0900000000000000" pitchFamily="50" charset="-128"/>
              </a:rPr>
              <a:t>利根沼田　　１／１</a:t>
            </a:r>
          </a:p>
        </p:txBody>
      </p:sp>
      <p:pic>
        <p:nvPicPr>
          <p:cNvPr id="20" name="図 19">
            <a:extLst>
              <a:ext uri="{FF2B5EF4-FFF2-40B4-BE49-F238E27FC236}">
                <a16:creationId xmlns:a16="http://schemas.microsoft.com/office/drawing/2014/main" id="{9FA6602A-671D-84ED-22A3-0B87E6A421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7754" y="1193625"/>
            <a:ext cx="1670338" cy="1080000"/>
          </a:xfrm>
          <a:prstGeom prst="rect">
            <a:avLst/>
          </a:prstGeom>
        </p:spPr>
      </p:pic>
      <p:sp>
        <p:nvSpPr>
          <p:cNvPr id="21" name="テキスト ボックス 20">
            <a:extLst>
              <a:ext uri="{FF2B5EF4-FFF2-40B4-BE49-F238E27FC236}">
                <a16:creationId xmlns:a16="http://schemas.microsoft.com/office/drawing/2014/main" id="{1C52FCA7-7D5F-3C4E-B0DB-33B44691A612}"/>
              </a:ext>
            </a:extLst>
          </p:cNvPr>
          <p:cNvSpPr txBox="1"/>
          <p:nvPr/>
        </p:nvSpPr>
        <p:spPr>
          <a:xfrm>
            <a:off x="4140856" y="1439097"/>
            <a:ext cx="673261"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Tree>
    <p:extLst>
      <p:ext uri="{BB962C8B-B14F-4D97-AF65-F5344CB8AC3E}">
        <p14:creationId xmlns:p14="http://schemas.microsoft.com/office/powerpoint/2010/main" val="2936247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C6770E0-086D-6592-7553-23348AC6DBFF}"/>
              </a:ext>
            </a:extLst>
          </p:cNvPr>
          <p:cNvSpPr/>
          <p:nvPr/>
        </p:nvSpPr>
        <p:spPr>
          <a:xfrm>
            <a:off x="1" y="4055592"/>
            <a:ext cx="6858000" cy="1794815"/>
          </a:xfrm>
          <a:prstGeom prst="rect">
            <a:avLst/>
          </a:prstGeom>
          <a:solidFill>
            <a:srgbClr val="DADDE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Times New Roman"/>
              <a:ea typeface="ＭＳ 明朝"/>
              <a:cs typeface="+mn-cs"/>
            </a:endParaRPr>
          </a:p>
        </p:txBody>
      </p:sp>
      <p:sp>
        <p:nvSpPr>
          <p:cNvPr id="3" name="テキスト ボックス 2">
            <a:extLst>
              <a:ext uri="{FF2B5EF4-FFF2-40B4-BE49-F238E27FC236}">
                <a16:creationId xmlns:a16="http://schemas.microsoft.com/office/drawing/2014/main" id="{3E21850C-B346-6882-E037-78EA095F32C6}"/>
              </a:ext>
            </a:extLst>
          </p:cNvPr>
          <p:cNvSpPr txBox="1"/>
          <p:nvPr/>
        </p:nvSpPr>
        <p:spPr>
          <a:xfrm>
            <a:off x="475701" y="4719381"/>
            <a:ext cx="1745203" cy="467239"/>
          </a:xfrm>
          <a:prstGeom prst="rect">
            <a:avLst/>
          </a:prstGeom>
          <a:noFill/>
          <a:ln w="25400">
            <a:noFill/>
          </a:ln>
        </p:spPr>
        <p:txBody>
          <a:bodyPr wrap="none" lIns="72000" tIns="0" rIns="72000" bIns="36000" rtlCol="0" anchor="ctr" anchorCtr="0">
            <a:spAutoFit/>
          </a:bodyPr>
          <a:lstStyle/>
          <a:p>
            <a:r>
              <a:rPr kumimoji="1" lang="en-US" altLang="ja-JP" sz="2800" dirty="0">
                <a:solidFill>
                  <a:srgbClr val="44546A"/>
                </a:solidFill>
                <a:latin typeface="HGP創英角ｺﾞｼｯｸUB" panose="020B0900000000000000" pitchFamily="50" charset="-128"/>
                <a:ea typeface="HGP創英角ｺﾞｼｯｸUB" panose="020B0900000000000000" pitchFamily="50" charset="-128"/>
              </a:rPr>
              <a:t>Ⅲ</a:t>
            </a:r>
            <a:r>
              <a:rPr kumimoji="1" lang="ja-JP" altLang="en-US" sz="2800" dirty="0">
                <a:solidFill>
                  <a:srgbClr val="44546A"/>
                </a:solidFill>
                <a:latin typeface="HGP創英角ｺﾞｼｯｸUB" panose="020B0900000000000000" pitchFamily="50" charset="-128"/>
                <a:ea typeface="HGP創英角ｺﾞｼｯｸUB" panose="020B0900000000000000" pitchFamily="50" charset="-128"/>
              </a:rPr>
              <a:t>　その他</a:t>
            </a:r>
          </a:p>
        </p:txBody>
      </p:sp>
      <p:sp>
        <p:nvSpPr>
          <p:cNvPr id="4" name="スライド番号プレースホルダー 1">
            <a:extLst>
              <a:ext uri="{FF2B5EF4-FFF2-40B4-BE49-F238E27FC236}">
                <a16:creationId xmlns:a16="http://schemas.microsoft.com/office/drawing/2014/main" id="{61747617-04DE-D6FA-2053-D30BD62730AE}"/>
              </a:ext>
            </a:extLst>
          </p:cNvPr>
          <p:cNvSpPr>
            <a:spLocks noGrp="1"/>
          </p:cNvSpPr>
          <p:nvPr>
            <p:ph type="sldNum" sz="quarter" idx="12"/>
          </p:nvPr>
        </p:nvSpPr>
        <p:spPr>
          <a:xfrm>
            <a:off x="2997000" y="9618000"/>
            <a:ext cx="864000" cy="288000"/>
          </a:xfrm>
        </p:spPr>
        <p:txBody>
          <a:bodyPr/>
          <a:lstStyle/>
          <a:p>
            <a:fld id="{83FB9B40-9F37-4912-942D-D9667BF0688C}" type="slidenum">
              <a:rPr lang="ja-JP" altLang="en-US" smtClean="0"/>
              <a:pPr/>
              <a:t>16</a:t>
            </a:fld>
            <a:endParaRPr lang="ja-JP" altLang="en-US"/>
          </a:p>
        </p:txBody>
      </p:sp>
    </p:spTree>
    <p:extLst>
      <p:ext uri="{BB962C8B-B14F-4D97-AF65-F5344CB8AC3E}">
        <p14:creationId xmlns:p14="http://schemas.microsoft.com/office/powerpoint/2010/main" val="56766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17</a:t>
            </a:fld>
            <a:endParaRPr lang="ja-JP" altLang="en-US"/>
          </a:p>
        </p:txBody>
      </p:sp>
      <p:sp>
        <p:nvSpPr>
          <p:cNvPr id="3" name="テキスト ボックス 2">
            <a:extLst>
              <a:ext uri="{FF2B5EF4-FFF2-40B4-BE49-F238E27FC236}">
                <a16:creationId xmlns:a16="http://schemas.microsoft.com/office/drawing/2014/main" id="{8AE0558D-83C8-C350-0D0D-6356B2A99EE0}"/>
              </a:ext>
            </a:extLst>
          </p:cNvPr>
          <p:cNvSpPr txBox="1"/>
          <p:nvPr/>
        </p:nvSpPr>
        <p:spPr>
          <a:xfrm>
            <a:off x="297000" y="524788"/>
            <a:ext cx="3351412" cy="344128"/>
          </a:xfrm>
          <a:prstGeom prst="rect">
            <a:avLst/>
          </a:prstGeom>
          <a:solidFill>
            <a:srgbClr val="44546A"/>
          </a:solidFill>
          <a:ln w="25400">
            <a:solidFill>
              <a:srgbClr val="44546A"/>
            </a:solidFill>
          </a:ln>
        </p:spPr>
        <p:txBody>
          <a:bodyPr wrap="none" lIns="72000" tIns="0" rIns="72000" bIns="36000" rtlCol="0" anchor="ctr" anchorCtr="0">
            <a:spAutoFit/>
          </a:bodyPr>
          <a:lstStyle/>
          <a:p>
            <a:r>
              <a:rPr kumimoji="1" lang="zh-TW" altLang="en-US" sz="2000" dirty="0">
                <a:solidFill>
                  <a:schemeClr val="bg1"/>
                </a:solidFill>
                <a:latin typeface="HGP創英角ｺﾞｼｯｸUB" panose="020B0900000000000000" pitchFamily="50" charset="-128"/>
                <a:ea typeface="HGP創英角ｺﾞｼｯｸUB" panose="020B0900000000000000" pitchFamily="50" charset="-128"/>
              </a:rPr>
              <a:t>汎用資料：土砂災害現象動画</a:t>
            </a:r>
          </a:p>
        </p:txBody>
      </p:sp>
      <p:cxnSp>
        <p:nvCxnSpPr>
          <p:cNvPr id="5" name="直線コネクタ 4">
            <a:extLst>
              <a:ext uri="{FF2B5EF4-FFF2-40B4-BE49-F238E27FC236}">
                <a16:creationId xmlns:a16="http://schemas.microsoft.com/office/drawing/2014/main" id="{F622996B-89C1-F1A7-920C-07E592FA96A6}"/>
              </a:ext>
            </a:extLst>
          </p:cNvPr>
          <p:cNvCxnSpPr>
            <a:cxnSpLocks/>
          </p:cNvCxnSpPr>
          <p:nvPr/>
        </p:nvCxnSpPr>
        <p:spPr>
          <a:xfrm>
            <a:off x="297000" y="868916"/>
            <a:ext cx="6264000" cy="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sp>
        <p:nvSpPr>
          <p:cNvPr id="11" name="テキスト ボックス 10">
            <a:extLst>
              <a:ext uri="{FF2B5EF4-FFF2-40B4-BE49-F238E27FC236}">
                <a16:creationId xmlns:a16="http://schemas.microsoft.com/office/drawing/2014/main" id="{FEF9EB99-810F-4335-E76E-6E87C70A74A2}"/>
              </a:ext>
            </a:extLst>
          </p:cNvPr>
          <p:cNvSpPr txBox="1"/>
          <p:nvPr/>
        </p:nvSpPr>
        <p:spPr>
          <a:xfrm>
            <a:off x="297000" y="1074939"/>
            <a:ext cx="6264000" cy="184666"/>
          </a:xfrm>
          <a:prstGeom prst="rect">
            <a:avLst/>
          </a:prstGeom>
          <a:noFill/>
        </p:spPr>
        <p:txBody>
          <a:bodyPr wrap="square" lIns="0" tIns="0" rIns="0" bIns="0" anchor="t" anchorCtr="0">
            <a:spAutoFit/>
          </a:bodyPr>
          <a:lstStyle/>
          <a:p>
            <a:pPr algn="just">
              <a:spcAft>
                <a:spcPts val="600"/>
              </a:spcAft>
            </a:pPr>
            <a:r>
              <a:rPr lang="ja-JP" altLang="ja-JP"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◆資料概要</a:t>
            </a:r>
            <a:endParaRPr lang="ja-JP" altLang="ja-JP" sz="1200" dirty="0"/>
          </a:p>
        </p:txBody>
      </p:sp>
      <p:sp>
        <p:nvSpPr>
          <p:cNvPr id="4" name="テキスト ボックス 3">
            <a:extLst>
              <a:ext uri="{FF2B5EF4-FFF2-40B4-BE49-F238E27FC236}">
                <a16:creationId xmlns:a16="http://schemas.microsoft.com/office/drawing/2014/main" id="{5AD6C672-13E2-F68C-B3A5-26E755735636}"/>
              </a:ext>
            </a:extLst>
          </p:cNvPr>
          <p:cNvSpPr txBox="1"/>
          <p:nvPr/>
        </p:nvSpPr>
        <p:spPr>
          <a:xfrm>
            <a:off x="872407" y="3057801"/>
            <a:ext cx="792000" cy="221018"/>
          </a:xfrm>
          <a:prstGeom prst="rect">
            <a:avLst/>
          </a:prstGeom>
          <a:solidFill>
            <a:schemeClr val="bg1"/>
          </a:solidFill>
          <a:ln>
            <a:solidFill>
              <a:srgbClr val="1D2088"/>
            </a:solidFill>
          </a:ln>
        </p:spPr>
        <p:txBody>
          <a:bodyPr wrap="none" lIns="72000" tIns="0" rIns="72000" bIns="0">
            <a:no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がけ崩れ</a:t>
            </a:r>
            <a:endParaRPr lang="ja-JP" altLang="en-US" sz="1200" dirty="0">
              <a:latin typeface="HGP創英角ｺﾞｼｯｸUB" panose="020B0900000000000000" pitchFamily="50" charset="-128"/>
              <a:ea typeface="HGP創英角ｺﾞｼｯｸUB" panose="020B0900000000000000" pitchFamily="50" charset="-128"/>
            </a:endParaRPr>
          </a:p>
        </p:txBody>
      </p:sp>
      <p:pic>
        <p:nvPicPr>
          <p:cNvPr id="6" name="図 5">
            <a:extLst>
              <a:ext uri="{FF2B5EF4-FFF2-40B4-BE49-F238E27FC236}">
                <a16:creationId xmlns:a16="http://schemas.microsoft.com/office/drawing/2014/main" id="{98C929AB-D9C3-EE03-8CDB-3E81A5FB96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9535" y="3333000"/>
            <a:ext cx="2160000" cy="1620000"/>
          </a:xfrm>
          <a:prstGeom prst="rect">
            <a:avLst/>
          </a:prstGeom>
          <a:ln>
            <a:solidFill>
              <a:schemeClr val="tx1"/>
            </a:solidFill>
          </a:ln>
        </p:spPr>
      </p:pic>
      <p:pic>
        <p:nvPicPr>
          <p:cNvPr id="7" name="図 6">
            <a:extLst>
              <a:ext uri="{FF2B5EF4-FFF2-40B4-BE49-F238E27FC236}">
                <a16:creationId xmlns:a16="http://schemas.microsoft.com/office/drawing/2014/main" id="{687ED3D8-3648-D5D9-A6FB-21F06C0ACB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532" y="3333000"/>
            <a:ext cx="2160000" cy="1620000"/>
          </a:xfrm>
          <a:prstGeom prst="rect">
            <a:avLst/>
          </a:prstGeom>
          <a:ln>
            <a:solidFill>
              <a:schemeClr val="tx1"/>
            </a:solidFill>
          </a:ln>
        </p:spPr>
      </p:pic>
      <p:pic>
        <p:nvPicPr>
          <p:cNvPr id="8" name="図 7">
            <a:extLst>
              <a:ext uri="{FF2B5EF4-FFF2-40B4-BE49-F238E27FC236}">
                <a16:creationId xmlns:a16="http://schemas.microsoft.com/office/drawing/2014/main" id="{409D6EC9-D25E-F52B-707A-9EAF4B551D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1532" y="5358566"/>
            <a:ext cx="2160000" cy="1620000"/>
          </a:xfrm>
          <a:prstGeom prst="rect">
            <a:avLst/>
          </a:prstGeom>
          <a:ln>
            <a:solidFill>
              <a:schemeClr val="tx1"/>
            </a:solidFill>
          </a:ln>
        </p:spPr>
      </p:pic>
      <p:sp>
        <p:nvSpPr>
          <p:cNvPr id="9" name="テキスト ボックス 8">
            <a:extLst>
              <a:ext uri="{FF2B5EF4-FFF2-40B4-BE49-F238E27FC236}">
                <a16:creationId xmlns:a16="http://schemas.microsoft.com/office/drawing/2014/main" id="{A9F9C819-AC01-58D3-8790-0E34CDE21692}"/>
              </a:ext>
            </a:extLst>
          </p:cNvPr>
          <p:cNvSpPr txBox="1"/>
          <p:nvPr/>
        </p:nvSpPr>
        <p:spPr>
          <a:xfrm>
            <a:off x="872407" y="5093235"/>
            <a:ext cx="792000" cy="221018"/>
          </a:xfrm>
          <a:prstGeom prst="rect">
            <a:avLst/>
          </a:prstGeom>
          <a:solidFill>
            <a:schemeClr val="bg1"/>
          </a:solidFill>
          <a:ln>
            <a:solidFill>
              <a:srgbClr val="1D2088"/>
            </a:solidFill>
          </a:ln>
        </p:spPr>
        <p:txBody>
          <a:bodyPr wrap="none" lIns="72000" tIns="0" rIns="72000" bIns="0">
            <a:no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土石流</a:t>
            </a:r>
            <a:endParaRPr lang="ja-JP" altLang="en-US" sz="1200" dirty="0">
              <a:latin typeface="HGP創英角ｺﾞｼｯｸUB" panose="020B0900000000000000" pitchFamily="50" charset="-128"/>
              <a:ea typeface="HGP創英角ｺﾞｼｯｸUB" panose="020B0900000000000000" pitchFamily="50" charset="-128"/>
            </a:endParaRPr>
          </a:p>
        </p:txBody>
      </p:sp>
      <p:pic>
        <p:nvPicPr>
          <p:cNvPr id="10" name="図 9">
            <a:extLst>
              <a:ext uri="{FF2B5EF4-FFF2-40B4-BE49-F238E27FC236}">
                <a16:creationId xmlns:a16="http://schemas.microsoft.com/office/drawing/2014/main" id="{93F9691E-9029-EEDC-D914-320CBBAA8C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39535" y="5358566"/>
            <a:ext cx="2160000" cy="1620000"/>
          </a:xfrm>
          <a:prstGeom prst="rect">
            <a:avLst/>
          </a:prstGeom>
          <a:ln>
            <a:solidFill>
              <a:schemeClr val="tx1"/>
            </a:solidFill>
          </a:ln>
        </p:spPr>
      </p:pic>
      <p:sp>
        <p:nvSpPr>
          <p:cNvPr id="12" name="テキスト ボックス 11">
            <a:extLst>
              <a:ext uri="{FF2B5EF4-FFF2-40B4-BE49-F238E27FC236}">
                <a16:creationId xmlns:a16="http://schemas.microsoft.com/office/drawing/2014/main" id="{E8DBF06A-389B-C83D-48C8-382EB5313ACC}"/>
              </a:ext>
            </a:extLst>
          </p:cNvPr>
          <p:cNvSpPr txBox="1"/>
          <p:nvPr/>
        </p:nvSpPr>
        <p:spPr>
          <a:xfrm>
            <a:off x="872407" y="7141369"/>
            <a:ext cx="792000" cy="221018"/>
          </a:xfrm>
          <a:prstGeom prst="rect">
            <a:avLst/>
          </a:prstGeom>
          <a:solidFill>
            <a:schemeClr val="bg1"/>
          </a:solidFill>
          <a:ln>
            <a:solidFill>
              <a:srgbClr val="1D2088"/>
            </a:solidFill>
          </a:ln>
        </p:spPr>
        <p:txBody>
          <a:bodyPr wrap="none" lIns="72000" tIns="0" rIns="72000" bIns="0">
            <a:no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地すべり</a:t>
            </a:r>
            <a:endParaRPr lang="ja-JP" altLang="en-US" sz="1200" dirty="0">
              <a:latin typeface="HGP創英角ｺﾞｼｯｸUB" panose="020B0900000000000000" pitchFamily="50" charset="-128"/>
              <a:ea typeface="HGP創英角ｺﾞｼｯｸUB" panose="020B0900000000000000" pitchFamily="50" charset="-128"/>
            </a:endParaRPr>
          </a:p>
        </p:txBody>
      </p:sp>
      <p:pic>
        <p:nvPicPr>
          <p:cNvPr id="13" name="図 12">
            <a:extLst>
              <a:ext uri="{FF2B5EF4-FFF2-40B4-BE49-F238E27FC236}">
                <a16:creationId xmlns:a16="http://schemas.microsoft.com/office/drawing/2014/main" id="{E31B7951-7F84-4ADF-44FD-A677F168C4F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239535" y="7413803"/>
            <a:ext cx="2160000" cy="1620000"/>
          </a:xfrm>
          <a:prstGeom prst="rect">
            <a:avLst/>
          </a:prstGeom>
          <a:ln>
            <a:solidFill>
              <a:schemeClr val="tx1"/>
            </a:solidFill>
          </a:ln>
        </p:spPr>
      </p:pic>
      <p:pic>
        <p:nvPicPr>
          <p:cNvPr id="14" name="図 13">
            <a:extLst>
              <a:ext uri="{FF2B5EF4-FFF2-40B4-BE49-F238E27FC236}">
                <a16:creationId xmlns:a16="http://schemas.microsoft.com/office/drawing/2014/main" id="{9A9A7828-E6AC-1A0D-F9F1-B8C96F4A56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6761" y="7413803"/>
            <a:ext cx="2160000" cy="1620000"/>
          </a:xfrm>
          <a:prstGeom prst="rect">
            <a:avLst/>
          </a:prstGeom>
          <a:ln>
            <a:solidFill>
              <a:schemeClr val="tx1"/>
            </a:solidFill>
          </a:ln>
        </p:spPr>
      </p:pic>
      <p:sp>
        <p:nvSpPr>
          <p:cNvPr id="15" name="テキスト ボックス 14">
            <a:extLst>
              <a:ext uri="{FF2B5EF4-FFF2-40B4-BE49-F238E27FC236}">
                <a16:creationId xmlns:a16="http://schemas.microsoft.com/office/drawing/2014/main" id="{A0497E10-CB8C-FD2C-F9D3-87A50C2FE647}"/>
              </a:ext>
            </a:extLst>
          </p:cNvPr>
          <p:cNvSpPr txBox="1"/>
          <p:nvPr/>
        </p:nvSpPr>
        <p:spPr>
          <a:xfrm>
            <a:off x="2261844" y="7060603"/>
            <a:ext cx="3429144" cy="369332"/>
          </a:xfrm>
          <a:prstGeom prst="rect">
            <a:avLst/>
          </a:prstGeom>
          <a:noFill/>
        </p:spPr>
        <p:txBody>
          <a:bodyPr wrap="none" rtlCol="0">
            <a:spAutoFit/>
          </a:bodyPr>
          <a:lstStyle/>
          <a:p>
            <a:pPr algn="r"/>
            <a:r>
              <a:rPr lang="ja-JP" altLang="en-US" sz="900" dirty="0">
                <a:latin typeface="ＭＳ Ｐゴシック" panose="020B0600070205080204" pitchFamily="50" charset="-128"/>
                <a:ea typeface="ＭＳ Ｐゴシック" panose="020B0600070205080204" pitchFamily="50" charset="-128"/>
              </a:rPr>
              <a:t>奈良県・旧 大塔村宇井（現 五條市大塔町）／</a:t>
            </a:r>
            <a:r>
              <a:rPr lang="en-US" altLang="ja-JP" sz="900" dirty="0">
                <a:latin typeface="ＭＳ Ｐゴシック" panose="020B0600070205080204" pitchFamily="50" charset="-128"/>
                <a:ea typeface="ＭＳ Ｐゴシック" panose="020B0600070205080204" pitchFamily="50" charset="-128"/>
              </a:rPr>
              <a:t>2004</a:t>
            </a:r>
            <a:r>
              <a:rPr lang="ja-JP" altLang="en-US" sz="900" dirty="0">
                <a:latin typeface="ＭＳ Ｐゴシック" panose="020B0600070205080204" pitchFamily="50" charset="-128"/>
                <a:ea typeface="ＭＳ Ｐゴシック" panose="020B0600070205080204" pitchFamily="50" charset="-128"/>
              </a:rPr>
              <a:t>年</a:t>
            </a:r>
            <a:r>
              <a:rPr lang="en-US" altLang="ja-JP" sz="900" dirty="0">
                <a:latin typeface="ＭＳ Ｐゴシック" panose="020B0600070205080204" pitchFamily="50" charset="-128"/>
                <a:ea typeface="ＭＳ Ｐゴシック" panose="020B0600070205080204" pitchFamily="50" charset="-128"/>
              </a:rPr>
              <a:t>8</a:t>
            </a:r>
            <a:r>
              <a:rPr lang="ja-JP" altLang="en-US" sz="900" dirty="0">
                <a:latin typeface="ＭＳ Ｐゴシック" panose="020B0600070205080204" pitchFamily="50" charset="-128"/>
                <a:ea typeface="ＭＳ Ｐゴシック" panose="020B0600070205080204" pitchFamily="50" charset="-128"/>
              </a:rPr>
              <a:t>月</a:t>
            </a:r>
            <a:r>
              <a:rPr lang="en-US" altLang="ja-JP" sz="900" dirty="0">
                <a:latin typeface="ＭＳ Ｐゴシック" panose="020B0600070205080204" pitchFamily="50" charset="-128"/>
                <a:ea typeface="ＭＳ Ｐゴシック" panose="020B0600070205080204" pitchFamily="50" charset="-128"/>
              </a:rPr>
              <a:t>10</a:t>
            </a:r>
            <a:r>
              <a:rPr lang="ja-JP" altLang="en-US" sz="900" dirty="0">
                <a:latin typeface="ＭＳ Ｐゴシック" panose="020B0600070205080204" pitchFamily="50" charset="-128"/>
                <a:ea typeface="ＭＳ Ｐゴシック" panose="020B0600070205080204" pitchFamily="50" charset="-128"/>
              </a:rPr>
              <a:t>日発生）</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＜提供：国土交通省近畿地方整備局＞</a:t>
            </a:r>
          </a:p>
        </p:txBody>
      </p:sp>
      <p:sp>
        <p:nvSpPr>
          <p:cNvPr id="16" name="テキスト ボックス 15">
            <a:extLst>
              <a:ext uri="{FF2B5EF4-FFF2-40B4-BE49-F238E27FC236}">
                <a16:creationId xmlns:a16="http://schemas.microsoft.com/office/drawing/2014/main" id="{5B6C4C7E-8D1A-2790-FFC1-EFE24CA2841B}"/>
              </a:ext>
            </a:extLst>
          </p:cNvPr>
          <p:cNvSpPr txBox="1"/>
          <p:nvPr/>
        </p:nvSpPr>
        <p:spPr>
          <a:xfrm>
            <a:off x="2358024" y="5013058"/>
            <a:ext cx="3332964" cy="369332"/>
          </a:xfrm>
          <a:prstGeom prst="rect">
            <a:avLst/>
          </a:prstGeom>
          <a:noFill/>
        </p:spPr>
        <p:txBody>
          <a:bodyPr wrap="none" rtlCol="0">
            <a:spAutoFit/>
          </a:bodyPr>
          <a:lstStyle/>
          <a:p>
            <a:pPr algn="r"/>
            <a:r>
              <a:rPr lang="ja-JP" altLang="en-US" sz="900" dirty="0">
                <a:latin typeface="ＭＳ Ｐゴシック" panose="020B0600070205080204" pitchFamily="50" charset="-128"/>
                <a:ea typeface="ＭＳ Ｐゴシック" panose="020B0600070205080204" pitchFamily="50" charset="-128"/>
              </a:rPr>
              <a:t>長野県・南木曽町梨子沢／</a:t>
            </a:r>
            <a:r>
              <a:rPr lang="en-US" altLang="ja-JP" sz="900" dirty="0">
                <a:latin typeface="ＭＳ Ｐゴシック" panose="020B0600070205080204" pitchFamily="50" charset="-128"/>
                <a:ea typeface="ＭＳ Ｐゴシック" panose="020B0600070205080204" pitchFamily="50" charset="-128"/>
              </a:rPr>
              <a:t>2014</a:t>
            </a:r>
            <a:r>
              <a:rPr lang="ja-JP" altLang="en-US" sz="900" dirty="0">
                <a:latin typeface="ＭＳ Ｐゴシック" panose="020B0600070205080204" pitchFamily="50" charset="-128"/>
                <a:ea typeface="ＭＳ Ｐゴシック" panose="020B0600070205080204" pitchFamily="50" charset="-128"/>
              </a:rPr>
              <a:t>年</a:t>
            </a:r>
            <a:r>
              <a:rPr lang="en-US" altLang="ja-JP" sz="900" dirty="0">
                <a:latin typeface="ＭＳ Ｐゴシック" panose="020B0600070205080204" pitchFamily="50" charset="-128"/>
                <a:ea typeface="ＭＳ Ｐゴシック" panose="020B0600070205080204" pitchFamily="50" charset="-128"/>
              </a:rPr>
              <a:t>7</a:t>
            </a:r>
            <a:r>
              <a:rPr lang="ja-JP" altLang="en-US" sz="900" dirty="0">
                <a:latin typeface="ＭＳ Ｐゴシック" panose="020B0600070205080204" pitchFamily="50" charset="-128"/>
                <a:ea typeface="ＭＳ Ｐゴシック" panose="020B0600070205080204" pitchFamily="50" charset="-128"/>
              </a:rPr>
              <a:t>月</a:t>
            </a:r>
            <a:r>
              <a:rPr lang="en-US" altLang="ja-JP" sz="900" dirty="0">
                <a:latin typeface="ＭＳ Ｐゴシック" panose="020B0600070205080204" pitchFamily="50" charset="-128"/>
                <a:ea typeface="ＭＳ Ｐゴシック" panose="020B0600070205080204" pitchFamily="50" charset="-128"/>
              </a:rPr>
              <a:t>9</a:t>
            </a:r>
            <a:r>
              <a:rPr lang="ja-JP" altLang="en-US" sz="900" dirty="0">
                <a:latin typeface="ＭＳ Ｐゴシック" panose="020B0600070205080204" pitchFamily="50" charset="-128"/>
                <a:ea typeface="ＭＳ Ｐゴシック" panose="020B0600070205080204" pitchFamily="50" charset="-128"/>
              </a:rPr>
              <a:t>日</a:t>
            </a:r>
            <a:r>
              <a:rPr lang="en-US" altLang="ja-JP" sz="900" dirty="0">
                <a:latin typeface="ＭＳ Ｐゴシック" panose="020B0600070205080204" pitchFamily="50" charset="-128"/>
                <a:ea typeface="ＭＳ Ｐゴシック" panose="020B0600070205080204" pitchFamily="50" charset="-128"/>
              </a:rPr>
              <a:t>17</a:t>
            </a:r>
            <a:r>
              <a:rPr lang="ja-JP" altLang="en-US" sz="900" dirty="0">
                <a:latin typeface="ＭＳ Ｐゴシック" panose="020B0600070205080204" pitchFamily="50" charset="-128"/>
                <a:ea typeface="ＭＳ Ｐゴシック" panose="020B0600070205080204" pitchFamily="50" charset="-128"/>
              </a:rPr>
              <a:t>時</a:t>
            </a:r>
            <a:r>
              <a:rPr lang="en-US" altLang="ja-JP" sz="900" dirty="0">
                <a:latin typeface="ＭＳ Ｐゴシック" panose="020B0600070205080204" pitchFamily="50" charset="-128"/>
                <a:ea typeface="ＭＳ Ｐゴシック" panose="020B0600070205080204" pitchFamily="50" charset="-128"/>
              </a:rPr>
              <a:t>41</a:t>
            </a:r>
            <a:r>
              <a:rPr lang="ja-JP" altLang="en-US" sz="900" dirty="0">
                <a:latin typeface="ＭＳ Ｐゴシック" panose="020B0600070205080204" pitchFamily="50" charset="-128"/>
                <a:ea typeface="ＭＳ Ｐゴシック" panose="020B0600070205080204" pitchFamily="50" charset="-128"/>
              </a:rPr>
              <a:t>分頃発生）</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＜提供：国土交通省中部地方整備局（多治見砂防国道事務所）＞</a:t>
            </a:r>
          </a:p>
        </p:txBody>
      </p:sp>
      <p:sp>
        <p:nvSpPr>
          <p:cNvPr id="17" name="テキスト ボックス 16">
            <a:extLst>
              <a:ext uri="{FF2B5EF4-FFF2-40B4-BE49-F238E27FC236}">
                <a16:creationId xmlns:a16="http://schemas.microsoft.com/office/drawing/2014/main" id="{40DD1E29-2B0A-686C-DDE7-B13276E3D196}"/>
              </a:ext>
            </a:extLst>
          </p:cNvPr>
          <p:cNvSpPr txBox="1"/>
          <p:nvPr/>
        </p:nvSpPr>
        <p:spPr>
          <a:xfrm>
            <a:off x="2031012" y="2979215"/>
            <a:ext cx="3659976" cy="369332"/>
          </a:xfrm>
          <a:prstGeom prst="rect">
            <a:avLst/>
          </a:prstGeom>
          <a:noFill/>
        </p:spPr>
        <p:txBody>
          <a:bodyPr wrap="none" rtlCol="0">
            <a:spAutoFit/>
          </a:bodyPr>
          <a:lstStyle/>
          <a:p>
            <a:pPr algn="r"/>
            <a:r>
              <a:rPr lang="ja-JP" altLang="en-US" sz="900" dirty="0">
                <a:latin typeface="ＭＳ Ｐゴシック" panose="020B0600070205080204" pitchFamily="50" charset="-128"/>
                <a:ea typeface="ＭＳ Ｐゴシック" panose="020B0600070205080204" pitchFamily="50" charset="-128"/>
              </a:rPr>
              <a:t>長野県・旧安曇村猿なぎ洞門（現 松本市安曇）／</a:t>
            </a:r>
            <a:r>
              <a:rPr lang="en-US" altLang="ja-JP" sz="900" dirty="0">
                <a:latin typeface="ＭＳ Ｐゴシック" panose="020B0600070205080204" pitchFamily="50" charset="-128"/>
                <a:ea typeface="ＭＳ Ｐゴシック" panose="020B0600070205080204" pitchFamily="50" charset="-128"/>
              </a:rPr>
              <a:t>1991</a:t>
            </a:r>
            <a:r>
              <a:rPr lang="ja-JP" altLang="en-US" sz="900" dirty="0">
                <a:latin typeface="ＭＳ Ｐゴシック" panose="020B0600070205080204" pitchFamily="50" charset="-128"/>
                <a:ea typeface="ＭＳ Ｐゴシック" panose="020B0600070205080204" pitchFamily="50" charset="-128"/>
              </a:rPr>
              <a:t>年</a:t>
            </a:r>
            <a:r>
              <a:rPr lang="en-US" altLang="ja-JP" sz="900" dirty="0">
                <a:latin typeface="ＭＳ Ｐゴシック" panose="020B0600070205080204" pitchFamily="50" charset="-128"/>
                <a:ea typeface="ＭＳ Ｐゴシック" panose="020B0600070205080204" pitchFamily="50" charset="-128"/>
              </a:rPr>
              <a:t>10</a:t>
            </a:r>
            <a:r>
              <a:rPr lang="ja-JP" altLang="en-US" sz="900" dirty="0">
                <a:latin typeface="ＭＳ Ｐゴシック" panose="020B0600070205080204" pitchFamily="50" charset="-128"/>
                <a:ea typeface="ＭＳ Ｐゴシック" panose="020B0600070205080204" pitchFamily="50" charset="-128"/>
              </a:rPr>
              <a:t>月</a:t>
            </a:r>
            <a:r>
              <a:rPr lang="en-US" altLang="ja-JP" sz="900" dirty="0">
                <a:latin typeface="ＭＳ Ｐゴシック" panose="020B0600070205080204" pitchFamily="50" charset="-128"/>
                <a:ea typeface="ＭＳ Ｐゴシック" panose="020B0600070205080204" pitchFamily="50" charset="-128"/>
              </a:rPr>
              <a:t>18</a:t>
            </a:r>
            <a:r>
              <a:rPr lang="ja-JP" altLang="en-US" sz="900" dirty="0">
                <a:latin typeface="ＭＳ Ｐゴシック" panose="020B0600070205080204" pitchFamily="50" charset="-128"/>
                <a:ea typeface="ＭＳ Ｐゴシック" panose="020B0600070205080204" pitchFamily="50" charset="-128"/>
              </a:rPr>
              <a:t>日発生）</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＜提供：</a:t>
            </a:r>
            <a:r>
              <a:rPr lang="en-US" altLang="ja-JP" sz="900" dirty="0">
                <a:latin typeface="ＭＳ Ｐゴシック" panose="020B0600070205080204" pitchFamily="50" charset="-128"/>
                <a:ea typeface="ＭＳ Ｐゴシック" panose="020B0600070205080204" pitchFamily="50" charset="-128"/>
              </a:rPr>
              <a:t>NPO</a:t>
            </a:r>
            <a:r>
              <a:rPr lang="ja-JP" altLang="en-US" sz="900" dirty="0">
                <a:latin typeface="ＭＳ Ｐゴシック" panose="020B0600070205080204" pitchFamily="50" charset="-128"/>
                <a:ea typeface="ＭＳ Ｐゴシック" panose="020B0600070205080204" pitchFamily="50" charset="-128"/>
              </a:rPr>
              <a:t>法人土砂災害防止広報センター＞</a:t>
            </a:r>
          </a:p>
        </p:txBody>
      </p:sp>
      <p:sp>
        <p:nvSpPr>
          <p:cNvPr id="18" name="テキスト ボックス 17">
            <a:extLst>
              <a:ext uri="{FF2B5EF4-FFF2-40B4-BE49-F238E27FC236}">
                <a16:creationId xmlns:a16="http://schemas.microsoft.com/office/drawing/2014/main" id="{00702535-6684-4B65-CE0E-1961E1375A2F}"/>
              </a:ext>
            </a:extLst>
          </p:cNvPr>
          <p:cNvSpPr txBox="1"/>
          <p:nvPr/>
        </p:nvSpPr>
        <p:spPr>
          <a:xfrm>
            <a:off x="297000" y="1362565"/>
            <a:ext cx="6264000" cy="553998"/>
          </a:xfrm>
          <a:prstGeom prst="rect">
            <a:avLst/>
          </a:prstGeom>
          <a:noFill/>
        </p:spPr>
        <p:txBody>
          <a:bodyPr wrap="square" lIns="0" tIns="0" rIns="0" bIns="0" anchor="t" anchorCtr="0">
            <a:spAutoFit/>
          </a:bodyPr>
          <a:lstStyle/>
          <a:p>
            <a:pPr marL="361950" indent="-171450">
              <a:buFont typeface="Arial" panose="020B0604020202020204" pitchFamily="34" charset="0"/>
              <a:buChar char="•"/>
            </a:pPr>
            <a:r>
              <a:rPr lang="ja-JP" altLang="en-US" sz="1200" dirty="0"/>
              <a:t>本資料は、群馬県内での災害記録ではありませんが、</a:t>
            </a:r>
            <a:br>
              <a:rPr lang="en-US" altLang="ja-JP" sz="1200" dirty="0"/>
            </a:br>
            <a:r>
              <a:rPr lang="ja-JP" altLang="en-US" sz="1200" dirty="0"/>
              <a:t>土砂災害発生の様子を収めた貴重な映像なので、本資料に収録しました。</a:t>
            </a:r>
            <a:endParaRPr lang="en-US" altLang="ja-JP" sz="1200" dirty="0"/>
          </a:p>
          <a:p>
            <a:pPr marL="361950" indent="-171450">
              <a:buFont typeface="Arial" panose="020B0604020202020204" pitchFamily="34" charset="0"/>
              <a:buChar char="•"/>
            </a:pPr>
            <a:endParaRPr lang="ja-JP" altLang="ja-JP" sz="1200" dirty="0"/>
          </a:p>
        </p:txBody>
      </p:sp>
    </p:spTree>
    <p:extLst>
      <p:ext uri="{BB962C8B-B14F-4D97-AF65-F5344CB8AC3E}">
        <p14:creationId xmlns:p14="http://schemas.microsoft.com/office/powerpoint/2010/main" val="4130342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Web サイト&#10;&#10;AI によって生成されたコンテンツは間違っている可能性があります。">
            <a:extLst>
              <a:ext uri="{FF2B5EF4-FFF2-40B4-BE49-F238E27FC236}">
                <a16:creationId xmlns:a16="http://schemas.microsoft.com/office/drawing/2014/main" id="{252D271F-4653-DC61-990E-60CBDF90A7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3957" y="3333000"/>
            <a:ext cx="2160000" cy="1620000"/>
          </a:xfrm>
          <a:prstGeom prst="rect">
            <a:avLst/>
          </a:prstGeom>
          <a:ln>
            <a:solidFill>
              <a:srgbClr val="1D2088"/>
            </a:solidFill>
          </a:ln>
        </p:spPr>
      </p:pic>
      <p:pic>
        <p:nvPicPr>
          <p:cNvPr id="16" name="図 15" descr="ダイアグラム が含まれている画像&#10;&#10;AI によって生成されたコンテンツは間違っている可能性があります。">
            <a:extLst>
              <a:ext uri="{FF2B5EF4-FFF2-40B4-BE49-F238E27FC236}">
                <a16:creationId xmlns:a16="http://schemas.microsoft.com/office/drawing/2014/main" id="{BEAC3979-4FE9-C6DC-716E-2B79110D3D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3957" y="5358566"/>
            <a:ext cx="2160000" cy="1620000"/>
          </a:xfrm>
          <a:prstGeom prst="rect">
            <a:avLst/>
          </a:prstGeom>
          <a:ln>
            <a:solidFill>
              <a:schemeClr val="tx1"/>
            </a:solidFill>
          </a:ln>
        </p:spPr>
      </p:pic>
      <p:sp>
        <p:nvSpPr>
          <p:cNvPr id="2" name="スライド番号プレースホルダー 1">
            <a:extLst>
              <a:ext uri="{FF2B5EF4-FFF2-40B4-BE49-F238E27FC236}">
                <a16:creationId xmlns:a16="http://schemas.microsoft.com/office/drawing/2014/main" id="{A776DC63-04AA-FE9B-7C54-373068143D2E}"/>
              </a:ext>
            </a:extLst>
          </p:cNvPr>
          <p:cNvSpPr>
            <a:spLocks noGrp="1"/>
          </p:cNvSpPr>
          <p:nvPr>
            <p:ph type="sldNum" sz="quarter" idx="12"/>
          </p:nvPr>
        </p:nvSpPr>
        <p:spPr/>
        <p:txBody>
          <a:bodyPr/>
          <a:lstStyle/>
          <a:p>
            <a:fld id="{83FB9B40-9F37-4912-942D-D9667BF0688C}" type="slidenum">
              <a:rPr lang="ja-JP" altLang="en-US" smtClean="0"/>
              <a:pPr/>
              <a:t>18</a:t>
            </a:fld>
            <a:endParaRPr lang="ja-JP" altLang="en-US"/>
          </a:p>
        </p:txBody>
      </p:sp>
      <p:sp>
        <p:nvSpPr>
          <p:cNvPr id="3" name="テキスト ボックス 2">
            <a:extLst>
              <a:ext uri="{FF2B5EF4-FFF2-40B4-BE49-F238E27FC236}">
                <a16:creationId xmlns:a16="http://schemas.microsoft.com/office/drawing/2014/main" id="{6C0742E2-E24E-7A0B-7654-5A485411510A}"/>
              </a:ext>
            </a:extLst>
          </p:cNvPr>
          <p:cNvSpPr txBox="1"/>
          <p:nvPr/>
        </p:nvSpPr>
        <p:spPr>
          <a:xfrm>
            <a:off x="297000" y="524788"/>
            <a:ext cx="2838451" cy="344128"/>
          </a:xfrm>
          <a:prstGeom prst="rect">
            <a:avLst/>
          </a:prstGeom>
          <a:solidFill>
            <a:srgbClr val="44546A"/>
          </a:solidFill>
          <a:ln w="25400">
            <a:solidFill>
              <a:srgbClr val="44546A"/>
            </a:solidFill>
          </a:ln>
        </p:spPr>
        <p:txBody>
          <a:bodyPr wrap="none" lIns="72000" tIns="0" rIns="72000" bIns="36000" rtlCol="0" anchor="ctr" anchorCtr="0">
            <a:spAutoFit/>
          </a:bodyPr>
          <a:lstStyle/>
          <a:p>
            <a:r>
              <a:rPr kumimoji="1" lang="zh-TW" altLang="en-US" sz="2000" dirty="0">
                <a:solidFill>
                  <a:schemeClr val="bg1"/>
                </a:solidFill>
                <a:latin typeface="HGP創英角ｺﾞｼｯｸUB" panose="020B0900000000000000" pitchFamily="50" charset="-128"/>
                <a:ea typeface="HGP創英角ｺﾞｼｯｸUB" panose="020B0900000000000000" pitchFamily="50" charset="-128"/>
              </a:rPr>
              <a:t>汎用資料：</a:t>
            </a:r>
            <a:r>
              <a:rPr kumimoji="1" lang="ja-JP" altLang="en-US" sz="2000" dirty="0">
                <a:solidFill>
                  <a:schemeClr val="bg1"/>
                </a:solidFill>
                <a:latin typeface="HGP創英角ｺﾞｼｯｸUB" panose="020B0900000000000000" pitchFamily="50" charset="-128"/>
                <a:ea typeface="HGP創英角ｺﾞｼｯｸUB" panose="020B0900000000000000" pitchFamily="50" charset="-128"/>
              </a:rPr>
              <a:t>洪水災害</a:t>
            </a:r>
            <a:r>
              <a:rPr kumimoji="1" lang="zh-TW" altLang="en-US" sz="2000" dirty="0">
                <a:solidFill>
                  <a:schemeClr val="bg1"/>
                </a:solidFill>
                <a:latin typeface="HGP創英角ｺﾞｼｯｸUB" panose="020B0900000000000000" pitchFamily="50" charset="-128"/>
                <a:ea typeface="HGP創英角ｺﾞｼｯｸUB" panose="020B0900000000000000" pitchFamily="50" charset="-128"/>
              </a:rPr>
              <a:t>動画</a:t>
            </a:r>
          </a:p>
        </p:txBody>
      </p:sp>
      <p:cxnSp>
        <p:nvCxnSpPr>
          <p:cNvPr id="4" name="直線コネクタ 3">
            <a:extLst>
              <a:ext uri="{FF2B5EF4-FFF2-40B4-BE49-F238E27FC236}">
                <a16:creationId xmlns:a16="http://schemas.microsoft.com/office/drawing/2014/main" id="{1673A365-90ED-CCE3-621A-AD2515C6BF48}"/>
              </a:ext>
            </a:extLst>
          </p:cNvPr>
          <p:cNvCxnSpPr>
            <a:cxnSpLocks/>
          </p:cNvCxnSpPr>
          <p:nvPr/>
        </p:nvCxnSpPr>
        <p:spPr>
          <a:xfrm>
            <a:off x="297000" y="868916"/>
            <a:ext cx="6264000" cy="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B56EA088-FF32-70E1-53EA-024816746BC2}"/>
              </a:ext>
            </a:extLst>
          </p:cNvPr>
          <p:cNvSpPr txBox="1"/>
          <p:nvPr/>
        </p:nvSpPr>
        <p:spPr>
          <a:xfrm>
            <a:off x="297000" y="1074939"/>
            <a:ext cx="6264000" cy="184666"/>
          </a:xfrm>
          <a:prstGeom prst="rect">
            <a:avLst/>
          </a:prstGeom>
          <a:noFill/>
        </p:spPr>
        <p:txBody>
          <a:bodyPr wrap="square" lIns="0" tIns="0" rIns="0" bIns="0" anchor="t" anchorCtr="0">
            <a:spAutoFit/>
          </a:bodyPr>
          <a:lstStyle/>
          <a:p>
            <a:pPr algn="just">
              <a:spcAft>
                <a:spcPts val="600"/>
              </a:spcAft>
            </a:pPr>
            <a:r>
              <a:rPr lang="ja-JP" altLang="ja-JP"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◆資料概要</a:t>
            </a:r>
            <a:endParaRPr lang="ja-JP" altLang="ja-JP" sz="1200" dirty="0"/>
          </a:p>
        </p:txBody>
      </p:sp>
      <p:sp>
        <p:nvSpPr>
          <p:cNvPr id="6" name="テキスト ボックス 5">
            <a:extLst>
              <a:ext uri="{FF2B5EF4-FFF2-40B4-BE49-F238E27FC236}">
                <a16:creationId xmlns:a16="http://schemas.microsoft.com/office/drawing/2014/main" id="{01A125F9-2C5F-24F6-CED4-36E0DEE37888}"/>
              </a:ext>
            </a:extLst>
          </p:cNvPr>
          <p:cNvSpPr txBox="1"/>
          <p:nvPr/>
        </p:nvSpPr>
        <p:spPr>
          <a:xfrm>
            <a:off x="297000" y="1362565"/>
            <a:ext cx="6264000" cy="553998"/>
          </a:xfrm>
          <a:prstGeom prst="rect">
            <a:avLst/>
          </a:prstGeom>
          <a:noFill/>
        </p:spPr>
        <p:txBody>
          <a:bodyPr wrap="square" lIns="0" tIns="0" rIns="0" bIns="0" anchor="t" anchorCtr="0">
            <a:spAutoFit/>
          </a:bodyPr>
          <a:lstStyle/>
          <a:p>
            <a:pPr marL="361950" indent="-171450">
              <a:buFont typeface="Arial" panose="020B0604020202020204" pitchFamily="34" charset="0"/>
              <a:buChar char="•"/>
            </a:pPr>
            <a:r>
              <a:rPr lang="ja-JP" altLang="en-US" sz="1200" dirty="0"/>
              <a:t>河川の水位上昇の様子や、アンダーパスが冠水していく様子を収めた動画を収録しました。</a:t>
            </a:r>
            <a:endParaRPr lang="en-US" altLang="ja-JP" sz="1200" dirty="0"/>
          </a:p>
          <a:p>
            <a:pPr marL="361950" indent="-171450">
              <a:buFont typeface="Arial" panose="020B0604020202020204" pitchFamily="34" charset="0"/>
              <a:buChar char="•"/>
            </a:pPr>
            <a:endParaRPr lang="ja-JP" altLang="ja-JP" sz="1200" dirty="0"/>
          </a:p>
        </p:txBody>
      </p:sp>
      <p:sp>
        <p:nvSpPr>
          <p:cNvPr id="7" name="テキスト ボックス 6">
            <a:extLst>
              <a:ext uri="{FF2B5EF4-FFF2-40B4-BE49-F238E27FC236}">
                <a16:creationId xmlns:a16="http://schemas.microsoft.com/office/drawing/2014/main" id="{C4DE6365-9C4D-BE3A-5256-D6FC18FC7D22}"/>
              </a:ext>
            </a:extLst>
          </p:cNvPr>
          <p:cNvSpPr txBox="1"/>
          <p:nvPr/>
        </p:nvSpPr>
        <p:spPr>
          <a:xfrm>
            <a:off x="888352" y="3057801"/>
            <a:ext cx="1132066" cy="221018"/>
          </a:xfrm>
          <a:prstGeom prst="rect">
            <a:avLst/>
          </a:prstGeom>
          <a:solidFill>
            <a:schemeClr val="bg1"/>
          </a:solidFill>
          <a:ln>
            <a:solidFill>
              <a:srgbClr val="1D2088"/>
            </a:solidFill>
          </a:ln>
        </p:spPr>
        <p:txBody>
          <a:bodyPr wrap="none" lIns="72000" tIns="0" rIns="72000" bIns="0">
            <a:no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河川の水位上昇</a:t>
            </a:r>
            <a:endParaRPr lang="ja-JP" altLang="en-US" sz="1200" dirty="0">
              <a:latin typeface="HGP創英角ｺﾞｼｯｸUB" panose="020B0900000000000000" pitchFamily="50" charset="-128"/>
              <a:ea typeface="HGP創英角ｺﾞｼｯｸUB" panose="020B0900000000000000" pitchFamily="50" charset="-128"/>
            </a:endParaRPr>
          </a:p>
        </p:txBody>
      </p:sp>
      <p:sp>
        <p:nvSpPr>
          <p:cNvPr id="8" name="テキスト ボックス 7">
            <a:extLst>
              <a:ext uri="{FF2B5EF4-FFF2-40B4-BE49-F238E27FC236}">
                <a16:creationId xmlns:a16="http://schemas.microsoft.com/office/drawing/2014/main" id="{4EA7E46D-8ECF-E549-81DB-E6A642BDFD5C}"/>
              </a:ext>
            </a:extLst>
          </p:cNvPr>
          <p:cNvSpPr txBox="1"/>
          <p:nvPr/>
        </p:nvSpPr>
        <p:spPr>
          <a:xfrm>
            <a:off x="2896610" y="2994455"/>
            <a:ext cx="3163045" cy="369332"/>
          </a:xfrm>
          <a:prstGeom prst="rect">
            <a:avLst/>
          </a:prstGeom>
          <a:noFill/>
        </p:spPr>
        <p:txBody>
          <a:bodyPr wrap="none" rtlCol="0">
            <a:spAutoFit/>
          </a:bodyPr>
          <a:lstStyle/>
          <a:p>
            <a:pPr algn="r"/>
            <a:r>
              <a:rPr lang="ja-JP" altLang="en-US" sz="900" dirty="0">
                <a:latin typeface="ＭＳ Ｐゴシック" panose="020B0600070205080204" pitchFamily="50" charset="-128"/>
                <a:ea typeface="ＭＳ Ｐゴシック" panose="020B0600070205080204" pitchFamily="50" charset="-128"/>
              </a:rPr>
              <a:t>高崎市八幡原町（井野川</a:t>
            </a:r>
            <a:r>
              <a:rPr lang="en-US" altLang="ja-JP" sz="900" dirty="0">
                <a:latin typeface="ＭＳ Ｐゴシック" panose="020B0600070205080204" pitchFamily="50" charset="-128"/>
                <a:ea typeface="ＭＳ Ｐゴシック" panose="020B0600070205080204" pitchFamily="50" charset="-128"/>
              </a:rPr>
              <a:t>1.6</a:t>
            </a:r>
            <a:r>
              <a:rPr lang="ja-JP" altLang="en-US" sz="900" dirty="0">
                <a:latin typeface="ＭＳ Ｐゴシック" panose="020B0600070205080204" pitchFamily="50" charset="-128"/>
                <a:ea typeface="ＭＳ Ｐゴシック" panose="020B0600070205080204" pitchFamily="50" charset="-128"/>
              </a:rPr>
              <a:t>ｋ鎌倉橋）／</a:t>
            </a:r>
            <a:r>
              <a:rPr lang="en-US" altLang="ja-JP" sz="900" dirty="0">
                <a:latin typeface="ＭＳ Ｐゴシック" panose="020B0600070205080204" pitchFamily="50" charset="-128"/>
                <a:ea typeface="ＭＳ Ｐゴシック" panose="020B0600070205080204" pitchFamily="50" charset="-128"/>
              </a:rPr>
              <a:t>2021</a:t>
            </a:r>
            <a:r>
              <a:rPr lang="ja-JP" altLang="en-US" sz="900" dirty="0">
                <a:latin typeface="ＭＳ Ｐゴシック" panose="020B0600070205080204" pitchFamily="50" charset="-128"/>
                <a:ea typeface="ＭＳ Ｐゴシック" panose="020B0600070205080204" pitchFamily="50" charset="-128"/>
              </a:rPr>
              <a:t>年</a:t>
            </a:r>
            <a:r>
              <a:rPr lang="en-US" altLang="ja-JP" sz="900" dirty="0">
                <a:latin typeface="ＭＳ Ｐゴシック" panose="020B0600070205080204" pitchFamily="50" charset="-128"/>
                <a:ea typeface="ＭＳ Ｐゴシック" panose="020B0600070205080204" pitchFamily="50" charset="-128"/>
              </a:rPr>
              <a:t>7</a:t>
            </a:r>
            <a:r>
              <a:rPr lang="ja-JP" altLang="en-US" sz="900" dirty="0">
                <a:latin typeface="ＭＳ Ｐゴシック" panose="020B0600070205080204" pitchFamily="50" charset="-128"/>
                <a:ea typeface="ＭＳ Ｐゴシック" panose="020B0600070205080204" pitchFamily="50" charset="-128"/>
              </a:rPr>
              <a:t>月</a:t>
            </a:r>
            <a:r>
              <a:rPr lang="en-US" altLang="ja-JP" sz="900" dirty="0">
                <a:latin typeface="ＭＳ Ｐゴシック" panose="020B0600070205080204" pitchFamily="50" charset="-128"/>
                <a:ea typeface="ＭＳ Ｐゴシック" panose="020B0600070205080204" pitchFamily="50" charset="-128"/>
              </a:rPr>
              <a:t>28</a:t>
            </a:r>
            <a:r>
              <a:rPr lang="ja-JP" altLang="en-US" sz="900" dirty="0">
                <a:latin typeface="ＭＳ Ｐゴシック" panose="020B0600070205080204" pitchFamily="50" charset="-128"/>
                <a:ea typeface="ＭＳ Ｐゴシック" panose="020B0600070205080204" pitchFamily="50" charset="-128"/>
              </a:rPr>
              <a:t>日発生）</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＜提供：群馬県＞</a:t>
            </a:r>
          </a:p>
        </p:txBody>
      </p:sp>
      <p:pic>
        <p:nvPicPr>
          <p:cNvPr id="12" name="図 11" descr="自然, 大きい, 鳥, 水 が含まれている画像&#10;&#10;AI によって生成されたコンテンツは間違っている可能性があります。">
            <a:extLst>
              <a:ext uri="{FF2B5EF4-FFF2-40B4-BE49-F238E27FC236}">
                <a16:creationId xmlns:a16="http://schemas.microsoft.com/office/drawing/2014/main" id="{77F3D9B3-662B-9636-16DD-8495677D8F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352" y="3333000"/>
            <a:ext cx="2893073" cy="1620000"/>
          </a:xfrm>
          <a:prstGeom prst="rect">
            <a:avLst/>
          </a:prstGeom>
        </p:spPr>
      </p:pic>
      <p:pic>
        <p:nvPicPr>
          <p:cNvPr id="14" name="図 13" descr="背景パターン&#10;&#10;AI によって生成されたコンテンツは間違っている可能性があります。">
            <a:extLst>
              <a:ext uri="{FF2B5EF4-FFF2-40B4-BE49-F238E27FC236}">
                <a16:creationId xmlns:a16="http://schemas.microsoft.com/office/drawing/2014/main" id="{D7D40B74-977C-C76F-F240-8DBD8EFF4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719" y="5358566"/>
            <a:ext cx="2890706" cy="1620000"/>
          </a:xfrm>
          <a:prstGeom prst="rect">
            <a:avLst/>
          </a:prstGeom>
        </p:spPr>
      </p:pic>
      <p:sp>
        <p:nvSpPr>
          <p:cNvPr id="20" name="テキスト ボックス 19">
            <a:extLst>
              <a:ext uri="{FF2B5EF4-FFF2-40B4-BE49-F238E27FC236}">
                <a16:creationId xmlns:a16="http://schemas.microsoft.com/office/drawing/2014/main" id="{306520CA-4CAD-9A18-E247-A82910403241}"/>
              </a:ext>
            </a:extLst>
          </p:cNvPr>
          <p:cNvSpPr txBox="1"/>
          <p:nvPr/>
        </p:nvSpPr>
        <p:spPr>
          <a:xfrm>
            <a:off x="888352" y="5093235"/>
            <a:ext cx="1401616" cy="221018"/>
          </a:xfrm>
          <a:prstGeom prst="rect">
            <a:avLst/>
          </a:prstGeom>
          <a:solidFill>
            <a:schemeClr val="bg1"/>
          </a:solidFill>
          <a:ln>
            <a:solidFill>
              <a:srgbClr val="1D2088"/>
            </a:solidFill>
          </a:ln>
        </p:spPr>
        <p:txBody>
          <a:bodyPr wrap="none" lIns="72000" tIns="0" rIns="72000" bIns="0">
            <a:noAutofit/>
          </a:bodyPr>
          <a:lstStyle/>
          <a:p>
            <a:pPr algn="ctr"/>
            <a:r>
              <a:rPr kumimoji="1" lang="ja-JP" altLang="en-US" sz="1200" dirty="0">
                <a:latin typeface="HGP創英角ｺﾞｼｯｸUB" panose="020B0900000000000000" pitchFamily="50" charset="-128"/>
                <a:ea typeface="HGP創英角ｺﾞｼｯｸUB" panose="020B0900000000000000" pitchFamily="50" charset="-128"/>
              </a:rPr>
              <a:t>アンダーパスの冠水</a:t>
            </a:r>
            <a:endParaRPr lang="ja-JP" altLang="en-US" sz="1200" dirty="0">
              <a:latin typeface="HGP創英角ｺﾞｼｯｸUB" panose="020B0900000000000000" pitchFamily="50" charset="-128"/>
              <a:ea typeface="HGP創英角ｺﾞｼｯｸUB" panose="020B0900000000000000" pitchFamily="50" charset="-128"/>
            </a:endParaRPr>
          </a:p>
        </p:txBody>
      </p:sp>
      <p:sp>
        <p:nvSpPr>
          <p:cNvPr id="21" name="テキスト ボックス 20">
            <a:extLst>
              <a:ext uri="{FF2B5EF4-FFF2-40B4-BE49-F238E27FC236}">
                <a16:creationId xmlns:a16="http://schemas.microsoft.com/office/drawing/2014/main" id="{8F8C04E4-1339-F6FB-CCF4-8CE4F3585608}"/>
              </a:ext>
            </a:extLst>
          </p:cNvPr>
          <p:cNvSpPr txBox="1"/>
          <p:nvPr/>
        </p:nvSpPr>
        <p:spPr>
          <a:xfrm>
            <a:off x="3949782" y="5028298"/>
            <a:ext cx="2109873" cy="369332"/>
          </a:xfrm>
          <a:prstGeom prst="rect">
            <a:avLst/>
          </a:prstGeom>
          <a:noFill/>
        </p:spPr>
        <p:txBody>
          <a:bodyPr wrap="none" rtlCol="0">
            <a:spAutoFit/>
          </a:bodyPr>
          <a:lstStyle/>
          <a:p>
            <a:pPr algn="r"/>
            <a:r>
              <a:rPr lang="ja-JP" altLang="en-US" sz="900" dirty="0">
                <a:latin typeface="ＭＳ Ｐゴシック" panose="020B0600070205080204" pitchFamily="50" charset="-128"/>
                <a:ea typeface="ＭＳ Ｐゴシック" panose="020B0600070205080204" pitchFamily="50" charset="-128"/>
              </a:rPr>
              <a:t>高崎市小八木町／</a:t>
            </a:r>
            <a:r>
              <a:rPr lang="en-US" altLang="ja-JP" sz="900" dirty="0">
                <a:latin typeface="ＭＳ Ｐゴシック" panose="020B0600070205080204" pitchFamily="50" charset="-128"/>
                <a:ea typeface="ＭＳ Ｐゴシック" panose="020B0600070205080204" pitchFamily="50" charset="-128"/>
              </a:rPr>
              <a:t>2024</a:t>
            </a:r>
            <a:r>
              <a:rPr lang="ja-JP" altLang="en-US" sz="900" dirty="0">
                <a:latin typeface="ＭＳ Ｐゴシック" panose="020B0600070205080204" pitchFamily="50" charset="-128"/>
                <a:ea typeface="ＭＳ Ｐゴシック" panose="020B0600070205080204" pitchFamily="50" charset="-128"/>
              </a:rPr>
              <a:t>年９月</a:t>
            </a:r>
            <a:r>
              <a:rPr lang="en-US" altLang="ja-JP" sz="900" dirty="0">
                <a:latin typeface="ＭＳ Ｐゴシック" panose="020B0600070205080204" pitchFamily="50" charset="-128"/>
                <a:ea typeface="ＭＳ Ｐゴシック" panose="020B0600070205080204" pitchFamily="50" charset="-128"/>
              </a:rPr>
              <a:t>9</a:t>
            </a:r>
            <a:r>
              <a:rPr lang="ja-JP" altLang="en-US" sz="900" dirty="0">
                <a:latin typeface="ＭＳ Ｐゴシック" panose="020B0600070205080204" pitchFamily="50" charset="-128"/>
                <a:ea typeface="ＭＳ Ｐゴシック" panose="020B0600070205080204" pitchFamily="50" charset="-128"/>
              </a:rPr>
              <a:t>日発生）</a:t>
            </a:r>
            <a:endParaRPr lang="en-US" altLang="ja-JP" sz="900" dirty="0">
              <a:latin typeface="ＭＳ Ｐゴシック" panose="020B0600070205080204" pitchFamily="50" charset="-128"/>
              <a:ea typeface="ＭＳ Ｐゴシック" panose="020B0600070205080204" pitchFamily="50" charset="-128"/>
            </a:endParaRPr>
          </a:p>
          <a:p>
            <a:pPr algn="r"/>
            <a:r>
              <a:rPr lang="ja-JP" altLang="en-US" sz="900" dirty="0">
                <a:latin typeface="ＭＳ Ｐゴシック" panose="020B0600070205080204" pitchFamily="50" charset="-128"/>
                <a:ea typeface="ＭＳ Ｐゴシック" panose="020B0600070205080204" pitchFamily="50" charset="-128"/>
              </a:rPr>
              <a:t>＜提供：高崎市＞</a:t>
            </a:r>
          </a:p>
        </p:txBody>
      </p:sp>
      <p:sp>
        <p:nvSpPr>
          <p:cNvPr id="22" name="テキスト ボックス 21">
            <a:extLst>
              <a:ext uri="{FF2B5EF4-FFF2-40B4-BE49-F238E27FC236}">
                <a16:creationId xmlns:a16="http://schemas.microsoft.com/office/drawing/2014/main" id="{4597EDB6-4E51-1254-AAE6-A30508897CED}"/>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spTree>
    <p:extLst>
      <p:ext uri="{BB962C8B-B14F-4D97-AF65-F5344CB8AC3E}">
        <p14:creationId xmlns:p14="http://schemas.microsoft.com/office/powerpoint/2010/main" val="2944217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C6770E0-086D-6592-7553-23348AC6DBFF}"/>
              </a:ext>
            </a:extLst>
          </p:cNvPr>
          <p:cNvSpPr/>
          <p:nvPr/>
        </p:nvSpPr>
        <p:spPr>
          <a:xfrm>
            <a:off x="1" y="4055592"/>
            <a:ext cx="6858000" cy="1794815"/>
          </a:xfrm>
          <a:prstGeom prst="rect">
            <a:avLst/>
          </a:prstGeom>
          <a:solidFill>
            <a:srgbClr val="DADDE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Times New Roman"/>
              <a:ea typeface="ＭＳ 明朝"/>
              <a:cs typeface="+mn-cs"/>
            </a:endParaRPr>
          </a:p>
        </p:txBody>
      </p:sp>
      <p:sp>
        <p:nvSpPr>
          <p:cNvPr id="3" name="テキスト ボックス 2">
            <a:extLst>
              <a:ext uri="{FF2B5EF4-FFF2-40B4-BE49-F238E27FC236}">
                <a16:creationId xmlns:a16="http://schemas.microsoft.com/office/drawing/2014/main" id="{3E21850C-B346-6882-E037-78EA095F32C6}"/>
              </a:ext>
            </a:extLst>
          </p:cNvPr>
          <p:cNvSpPr txBox="1"/>
          <p:nvPr/>
        </p:nvSpPr>
        <p:spPr>
          <a:xfrm>
            <a:off x="475701" y="4719381"/>
            <a:ext cx="5906599" cy="467239"/>
          </a:xfrm>
          <a:prstGeom prst="rect">
            <a:avLst/>
          </a:prstGeom>
          <a:noFill/>
          <a:ln w="25400">
            <a:noFill/>
          </a:ln>
        </p:spPr>
        <p:txBody>
          <a:bodyPr wrap="none" lIns="72000" tIns="0" rIns="72000" bIns="36000" rtlCol="0" anchor="ctr" anchorCtr="0">
            <a:spAutoFit/>
          </a:bodyPr>
          <a:lstStyle/>
          <a:p>
            <a:r>
              <a:rPr kumimoji="1" lang="en-US" altLang="ja-JP" sz="2800" dirty="0">
                <a:solidFill>
                  <a:srgbClr val="44546A"/>
                </a:solidFill>
                <a:latin typeface="HGP創英角ｺﾞｼｯｸUB" panose="020B0900000000000000" pitchFamily="50" charset="-128"/>
                <a:ea typeface="HGP創英角ｺﾞｼｯｸUB" panose="020B0900000000000000" pitchFamily="50" charset="-128"/>
              </a:rPr>
              <a:t>Ⅰ</a:t>
            </a:r>
            <a:r>
              <a:rPr kumimoji="1" lang="ja-JP" altLang="en-US" sz="2800" dirty="0">
                <a:solidFill>
                  <a:srgbClr val="44546A"/>
                </a:solidFill>
                <a:latin typeface="HGP創英角ｺﾞｼｯｸUB" panose="020B0900000000000000" pitchFamily="50" charset="-128"/>
                <a:ea typeface="HGP創英角ｺﾞｼｯｸUB" panose="020B0900000000000000" pitchFamily="50" charset="-128"/>
              </a:rPr>
              <a:t>　群馬県に影響を及ぼした災害事象</a:t>
            </a:r>
          </a:p>
        </p:txBody>
      </p:sp>
      <p:sp>
        <p:nvSpPr>
          <p:cNvPr id="4" name="スライド番号プレースホルダー 1">
            <a:extLst>
              <a:ext uri="{FF2B5EF4-FFF2-40B4-BE49-F238E27FC236}">
                <a16:creationId xmlns:a16="http://schemas.microsoft.com/office/drawing/2014/main" id="{8FAB38FB-CC24-DA09-8FAE-6012E8440E07}"/>
              </a:ext>
            </a:extLst>
          </p:cNvPr>
          <p:cNvSpPr>
            <a:spLocks noGrp="1"/>
          </p:cNvSpPr>
          <p:nvPr>
            <p:ph type="sldNum" sz="quarter" idx="12"/>
          </p:nvPr>
        </p:nvSpPr>
        <p:spPr>
          <a:xfrm>
            <a:off x="2997000" y="9618000"/>
            <a:ext cx="864000" cy="288000"/>
          </a:xfrm>
        </p:spPr>
        <p:txBody>
          <a:bodyPr/>
          <a:lstStyle/>
          <a:p>
            <a:fld id="{83FB9B40-9F37-4912-942D-D9667BF0688C}" type="slidenum">
              <a:rPr lang="ja-JP" altLang="en-US" smtClean="0"/>
              <a:pPr/>
              <a:t>1</a:t>
            </a:fld>
            <a:endParaRPr lang="ja-JP" altLang="en-US"/>
          </a:p>
        </p:txBody>
      </p:sp>
    </p:spTree>
    <p:extLst>
      <p:ext uri="{BB962C8B-B14F-4D97-AF65-F5344CB8AC3E}">
        <p14:creationId xmlns:p14="http://schemas.microsoft.com/office/powerpoint/2010/main" val="1460159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CEC333FE-4429-F500-BFB8-B18CFC0F9623}"/>
              </a:ext>
            </a:extLst>
          </p:cNvPr>
          <p:cNvSpPr/>
          <p:nvPr/>
        </p:nvSpPr>
        <p:spPr>
          <a:xfrm>
            <a:off x="3429000" y="0"/>
            <a:ext cx="3429001" cy="9906000"/>
          </a:xfrm>
          <a:prstGeom prst="rect">
            <a:avLst/>
          </a:prstGeom>
          <a:gradFill flip="none" rotWithShape="1">
            <a:gsLst>
              <a:gs pos="0">
                <a:schemeClr val="bg1"/>
              </a:gs>
              <a:gs pos="80000">
                <a:srgbClr val="DADDE1"/>
              </a:gs>
            </a:gsLst>
            <a:lin ang="0" scaled="1"/>
            <a:tileRect/>
          </a:gra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Times New Roman"/>
              <a:ea typeface="ＭＳ 明朝"/>
              <a:cs typeface="+mn-cs"/>
            </a:endParaRPr>
          </a:p>
        </p:txBody>
      </p:sp>
      <p:sp>
        <p:nvSpPr>
          <p:cNvPr id="2" name="テキスト ボックス 212"/>
          <p:cNvSpPr txBox="1"/>
          <p:nvPr/>
        </p:nvSpPr>
        <p:spPr>
          <a:xfrm>
            <a:off x="641558" y="1997591"/>
            <a:ext cx="2306721" cy="4667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0" bIns="0" numCol="1" spcCol="0" rtlCol="0" fromWordArt="0" anchor="ctr" anchorCtr="0" forceAA="0" compatLnSpc="1">
            <a:prstTxWarp prst="textNoShape">
              <a:avLst/>
            </a:prstTxWarp>
            <a:spAutoFit/>
          </a:bodyPr>
          <a:lstStyle/>
          <a:p>
            <a:pPr algn="ctr">
              <a:spcAft>
                <a:spcPts val="650"/>
              </a:spcAft>
            </a:pPr>
            <a:r>
              <a:rPr lang="ja-JP" altLang="en-US" sz="3033" kern="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「群馬の災害」</a:t>
            </a:r>
            <a:endParaRPr lang="ja-JP" altLang="en-US" sz="1083" kern="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76" name="正方形/長方形 75"/>
          <p:cNvSpPr/>
          <p:nvPr/>
        </p:nvSpPr>
        <p:spPr>
          <a:xfrm>
            <a:off x="507552" y="3481744"/>
            <a:ext cx="2520000" cy="933910"/>
          </a:xfrm>
          <a:prstGeom prst="rect">
            <a:avLst/>
          </a:prstGeom>
          <a:noFill/>
          <a:ln>
            <a:noFill/>
          </a:ln>
        </p:spPr>
        <p:txBody>
          <a:bodyPr wrap="square" lIns="0" tIns="0" rIns="0" bIns="0" anchor="ctr" anchorCtr="0">
            <a:spAutoFit/>
          </a:bodyPr>
          <a:lstStyle/>
          <a:p>
            <a:pPr algn="just">
              <a:lnSpc>
                <a:spcPct val="120000"/>
              </a:lnSpc>
              <a:spcBef>
                <a:spcPts val="1300"/>
              </a:spcBef>
            </a:pPr>
            <a:r>
              <a:rPr lang="ja-JP" altLang="en-US" sz="1200" dirty="0">
                <a:latin typeface="HGP明朝B" panose="02020800000000000000" pitchFamily="18" charset="-128"/>
                <a:ea typeface="HGP明朝B" panose="02020800000000000000" pitchFamily="18" charset="-128"/>
              </a:rPr>
              <a:t>　「河川氾濫に関する群馬県減災対策協議会」などを通じて、県内市町村から提供いただいた資料です。</a:t>
            </a:r>
            <a:endParaRPr lang="en-US" altLang="ja-JP" sz="1200" dirty="0">
              <a:latin typeface="HGP明朝B" panose="02020800000000000000" pitchFamily="18" charset="-128"/>
              <a:ea typeface="HGP明朝B" panose="02020800000000000000" pitchFamily="18" charset="-128"/>
            </a:endParaRPr>
          </a:p>
          <a:p>
            <a:pPr algn="just">
              <a:lnSpc>
                <a:spcPct val="120000"/>
              </a:lnSpc>
              <a:spcBef>
                <a:spcPts val="600"/>
              </a:spcBef>
            </a:pPr>
            <a:r>
              <a:rPr lang="ja-JP" altLang="en-US" sz="1200" dirty="0">
                <a:latin typeface="HGP明朝B" panose="02020800000000000000" pitchFamily="18" charset="-128"/>
                <a:ea typeface="HGP明朝B" panose="02020800000000000000" pitchFamily="18" charset="-128"/>
              </a:rPr>
              <a:t>授業の際にご活用ください。</a:t>
            </a:r>
            <a:endParaRPr lang="en-US" altLang="ja-JP" sz="1200" dirty="0">
              <a:latin typeface="HGP明朝B" panose="02020800000000000000" pitchFamily="18" charset="-128"/>
              <a:ea typeface="HGP明朝B" panose="02020800000000000000" pitchFamily="18" charset="-128"/>
            </a:endParaRPr>
          </a:p>
        </p:txBody>
      </p:sp>
      <p:sp>
        <p:nvSpPr>
          <p:cNvPr id="78" name="テキスト ボックス 212"/>
          <p:cNvSpPr txBox="1"/>
          <p:nvPr/>
        </p:nvSpPr>
        <p:spPr>
          <a:xfrm>
            <a:off x="373444" y="920967"/>
            <a:ext cx="1766509" cy="23346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0" tIns="0" rIns="0" bIns="0" numCol="1" spcCol="0" rtlCol="0" fromWordArt="0" anchor="ctr" anchorCtr="0" forceAA="0" compatLnSpc="1">
            <a:prstTxWarp prst="textNoShape">
              <a:avLst/>
            </a:prstTxWarp>
            <a:spAutoFit/>
          </a:bodyPr>
          <a:lstStyle/>
          <a:p>
            <a:r>
              <a:rPr lang="ja-JP" altLang="en-US" sz="1517" dirty="0">
                <a:solidFill>
                  <a:schemeClr val="tx1">
                    <a:lumMod val="75000"/>
                    <a:lumOff val="25000"/>
                  </a:schemeClr>
                </a:solidFill>
                <a:latin typeface="+mj-lt"/>
                <a:ea typeface="+mj-ea"/>
              </a:rPr>
              <a:t>（令和</a:t>
            </a:r>
            <a:r>
              <a:rPr lang="en-US" altLang="ja-JP" sz="1517" dirty="0">
                <a:solidFill>
                  <a:schemeClr val="tx1">
                    <a:lumMod val="75000"/>
                    <a:lumOff val="25000"/>
                  </a:schemeClr>
                </a:solidFill>
                <a:latin typeface="+mj-lt"/>
                <a:ea typeface="+mj-ea"/>
              </a:rPr>
              <a:t>7</a:t>
            </a:r>
            <a:r>
              <a:rPr lang="ja-JP" altLang="en-US" sz="1517" dirty="0">
                <a:solidFill>
                  <a:schemeClr val="tx1">
                    <a:lumMod val="75000"/>
                    <a:lumOff val="25000"/>
                  </a:schemeClr>
                </a:solidFill>
                <a:latin typeface="+mj-lt"/>
                <a:ea typeface="+mj-ea"/>
              </a:rPr>
              <a:t>年</a:t>
            </a:r>
            <a:r>
              <a:rPr lang="en-US" altLang="ja-JP" sz="1517" dirty="0">
                <a:solidFill>
                  <a:schemeClr val="tx1">
                    <a:lumMod val="75000"/>
                    <a:lumOff val="25000"/>
                  </a:schemeClr>
                </a:solidFill>
                <a:latin typeface="+mj-lt"/>
                <a:ea typeface="+mj-ea"/>
              </a:rPr>
              <a:t>5</a:t>
            </a:r>
            <a:r>
              <a:rPr lang="ja-JP" altLang="en-US" sz="1517" dirty="0">
                <a:solidFill>
                  <a:schemeClr val="tx1">
                    <a:lumMod val="75000"/>
                    <a:lumOff val="25000"/>
                  </a:schemeClr>
                </a:solidFill>
                <a:latin typeface="+mj-lt"/>
                <a:ea typeface="+mj-ea"/>
              </a:rPr>
              <a:t>月作成）</a:t>
            </a:r>
            <a:endParaRPr lang="en-US" altLang="ja-JP" sz="1517" dirty="0">
              <a:solidFill>
                <a:schemeClr val="tx1">
                  <a:lumMod val="75000"/>
                  <a:lumOff val="25000"/>
                </a:schemeClr>
              </a:solidFill>
              <a:latin typeface="+mj-lt"/>
              <a:ea typeface="+mj-ea"/>
            </a:endParaRPr>
          </a:p>
        </p:txBody>
      </p:sp>
      <p:sp>
        <p:nvSpPr>
          <p:cNvPr id="88" name="テキスト ボックス 212"/>
          <p:cNvSpPr txBox="1"/>
          <p:nvPr/>
        </p:nvSpPr>
        <p:spPr>
          <a:xfrm>
            <a:off x="360623" y="1634545"/>
            <a:ext cx="1329457" cy="215444"/>
          </a:xfrm>
          <a:prstGeom prst="rect">
            <a:avLst/>
          </a:prstGeom>
          <a:solidFill>
            <a:schemeClr val="tx1">
              <a:lumMod val="75000"/>
              <a:lumOff val="2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36000" tIns="0" rIns="36000" bIns="0" numCol="1" spcCol="0" rtlCol="0" fromWordArt="0" anchor="ctr" anchorCtr="0" forceAA="0" compatLnSpc="1">
            <a:prstTxWarp prst="textNoShape">
              <a:avLst/>
            </a:prstTxWarp>
            <a:spAutoFit/>
          </a:bodyPr>
          <a:lstStyle/>
          <a:p>
            <a:pPr algn="r">
              <a:spcAft>
                <a:spcPts val="650"/>
              </a:spcAft>
            </a:pPr>
            <a:r>
              <a:rPr lang="ja-JP" altLang="en-US" sz="1400" kern="100" dirty="0">
                <a:solidFill>
                  <a:schemeClr val="bg1"/>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群馬県防災教育</a:t>
            </a:r>
            <a:endParaRPr lang="ja-JP" altLang="en-US" sz="1400" kern="100" dirty="0">
              <a:solidFill>
                <a:schemeClr val="bg1"/>
              </a:solidFill>
              <a:latin typeface="Arial" panose="020B0604020202020204" pitchFamily="34" charset="0"/>
              <a:ea typeface="HG丸ｺﾞｼｯｸM-PRO" panose="020F0600000000000000" pitchFamily="50" charset="-128"/>
              <a:cs typeface="Times New Roman" panose="02020603050405020304" pitchFamily="18" charset="0"/>
            </a:endParaRPr>
          </a:p>
        </p:txBody>
      </p:sp>
      <p:cxnSp>
        <p:nvCxnSpPr>
          <p:cNvPr id="12" name="直線コネクタ 11"/>
          <p:cNvCxnSpPr>
            <a:cxnSpLocks/>
          </p:cNvCxnSpPr>
          <p:nvPr/>
        </p:nvCxnSpPr>
        <p:spPr>
          <a:xfrm>
            <a:off x="363552" y="1932281"/>
            <a:ext cx="2808000" cy="0"/>
          </a:xfrm>
          <a:prstGeom prst="line">
            <a:avLst/>
          </a:prstGeom>
          <a:ln w="1905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pic>
        <p:nvPicPr>
          <p:cNvPr id="13" name="Picture 2" descr="群馬県ホームページ">
            <a:extLst>
              <a:ext uri="{FF2B5EF4-FFF2-40B4-BE49-F238E27FC236}">
                <a16:creationId xmlns:a16="http://schemas.microsoft.com/office/drawing/2014/main" id="{0E84633F-CE1F-7DE3-D87A-5D1D7F07DE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10" y="331902"/>
            <a:ext cx="1720579" cy="553472"/>
          </a:xfrm>
          <a:prstGeom prst="rect">
            <a:avLst/>
          </a:prstGeom>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A5D6F8C4-8DC2-3817-9A25-06D2501370D4}"/>
              </a:ext>
            </a:extLst>
          </p:cNvPr>
          <p:cNvSpPr txBox="1"/>
          <p:nvPr/>
        </p:nvSpPr>
        <p:spPr>
          <a:xfrm>
            <a:off x="1735679" y="1636237"/>
            <a:ext cx="897683" cy="215444"/>
          </a:xfrm>
          <a:prstGeom prst="rect">
            <a:avLst/>
          </a:prstGeom>
          <a:noFill/>
        </p:spPr>
        <p:txBody>
          <a:bodyPr wrap="none" lIns="0" tIns="0" rIns="0" bIns="0" rtlCol="0">
            <a:spAutoFit/>
          </a:bodyPr>
          <a:lstStyle/>
          <a:p>
            <a:pPr algn="r"/>
            <a:r>
              <a:rPr lang="ja-JP" altLang="en-US" sz="1400" kern="100" dirty="0">
                <a:solidFill>
                  <a:schemeClr val="tx1">
                    <a:lumMod val="75000"/>
                    <a:lumOff val="25000"/>
                  </a:schemeClr>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補助資料集</a:t>
            </a:r>
          </a:p>
        </p:txBody>
      </p:sp>
      <p:sp>
        <p:nvSpPr>
          <p:cNvPr id="16" name="正方形/長方形 15">
            <a:extLst>
              <a:ext uri="{FF2B5EF4-FFF2-40B4-BE49-F238E27FC236}">
                <a16:creationId xmlns:a16="http://schemas.microsoft.com/office/drawing/2014/main" id="{60BBBE12-9311-37F9-2396-DA7DD5FA9A9B}"/>
              </a:ext>
            </a:extLst>
          </p:cNvPr>
          <p:cNvSpPr/>
          <p:nvPr/>
        </p:nvSpPr>
        <p:spPr>
          <a:xfrm>
            <a:off x="873994" y="7731971"/>
            <a:ext cx="1057515" cy="341341"/>
          </a:xfrm>
          <a:prstGeom prst="rect">
            <a:avLst/>
          </a:prstGeom>
          <a:solidFill>
            <a:schemeClr val="bg1">
              <a:lumMod val="85000"/>
            </a:schemeClr>
          </a:solidFill>
        </p:spPr>
        <p:txBody>
          <a:bodyPr wrap="square" lIns="72000" tIns="0" rIns="72000" bIns="18000" anchor="ctr" anchorCtr="0">
            <a:spAutoFit/>
          </a:bodyPr>
          <a:lstStyle/>
          <a:p>
            <a:pPr algn="dist"/>
            <a:r>
              <a:rPr lang="ja-JP" altLang="en-US" sz="1050" dirty="0">
                <a:latin typeface="ＭＳ Ｐゴシック" panose="020B0600070205080204" pitchFamily="50" charset="-128"/>
                <a:ea typeface="ＭＳ Ｐゴシック" panose="020B0600070205080204" pitchFamily="50" charset="-128"/>
              </a:rPr>
              <a:t>本資料に関する</a:t>
            </a:r>
            <a:br>
              <a:rPr lang="en-US" altLang="ja-JP" sz="1050" dirty="0">
                <a:latin typeface="ＭＳ Ｐゴシック" panose="020B0600070205080204" pitchFamily="50" charset="-128"/>
                <a:ea typeface="ＭＳ Ｐゴシック" panose="020B0600070205080204" pitchFamily="50" charset="-128"/>
              </a:rPr>
            </a:br>
            <a:r>
              <a:rPr lang="ja-JP" altLang="en-US" sz="1050" dirty="0">
                <a:latin typeface="ＭＳ Ｐゴシック" panose="020B0600070205080204" pitchFamily="50" charset="-128"/>
                <a:ea typeface="ＭＳ Ｐゴシック" panose="020B0600070205080204" pitchFamily="50" charset="-128"/>
              </a:rPr>
              <a:t>お問い合わせ</a:t>
            </a:r>
            <a:endParaRPr lang="zh-TW" altLang="en-US" sz="1050" dirty="0">
              <a:latin typeface="ＭＳ Ｐゴシック" panose="020B0600070205080204" pitchFamily="50" charset="-128"/>
              <a:ea typeface="ＭＳ Ｐゴシック" panose="020B0600070205080204" pitchFamily="50" charset="-128"/>
            </a:endParaRPr>
          </a:p>
        </p:txBody>
      </p:sp>
      <p:sp>
        <p:nvSpPr>
          <p:cNvPr id="22" name="円/楕円 28">
            <a:extLst>
              <a:ext uri="{FF2B5EF4-FFF2-40B4-BE49-F238E27FC236}">
                <a16:creationId xmlns:a16="http://schemas.microsoft.com/office/drawing/2014/main" id="{E3E1707E-4AB4-4FED-2903-0B604220D6BF}"/>
              </a:ext>
            </a:extLst>
          </p:cNvPr>
          <p:cNvSpPr/>
          <p:nvPr/>
        </p:nvSpPr>
        <p:spPr>
          <a:xfrm>
            <a:off x="373444" y="6674972"/>
            <a:ext cx="419591" cy="419591"/>
          </a:xfrm>
          <a:prstGeom prst="ellipse">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50"/>
          </a:p>
        </p:txBody>
      </p:sp>
      <p:sp>
        <p:nvSpPr>
          <p:cNvPr id="23" name="テキスト ボックス 22">
            <a:extLst>
              <a:ext uri="{FF2B5EF4-FFF2-40B4-BE49-F238E27FC236}">
                <a16:creationId xmlns:a16="http://schemas.microsoft.com/office/drawing/2014/main" id="{C8940E7C-3AC8-AC22-5028-2665B9CBE92D}"/>
              </a:ext>
            </a:extLst>
          </p:cNvPr>
          <p:cNvSpPr txBox="1"/>
          <p:nvPr/>
        </p:nvSpPr>
        <p:spPr>
          <a:xfrm>
            <a:off x="1420934" y="6670383"/>
            <a:ext cx="1282402" cy="553998"/>
          </a:xfrm>
          <a:prstGeom prst="rect">
            <a:avLst/>
          </a:prstGeom>
          <a:noFill/>
        </p:spPr>
        <p:txBody>
          <a:bodyPr wrap="none" lIns="0" tIns="0" rIns="0" bIns="0" rtlCol="0">
            <a:spAutoFit/>
          </a:bodyPr>
          <a:lstStyle/>
          <a:p>
            <a:r>
              <a:rPr lang="ja-JP" altLang="en-US" sz="1200" dirty="0">
                <a:latin typeface="ＭＳ Ｐゴシック" panose="020B0600070205080204" pitchFamily="50" charset="-128"/>
                <a:ea typeface="ＭＳ Ｐゴシック" panose="020B0600070205080204" pitchFamily="50" charset="-128"/>
              </a:rPr>
              <a:t>群馬県</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県土整備部 砂防課</a:t>
            </a:r>
            <a:endParaRPr lang="en-US" altLang="ja-JP"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　　　　　　　　河川課</a:t>
            </a:r>
          </a:p>
        </p:txBody>
      </p:sp>
      <p:sp>
        <p:nvSpPr>
          <p:cNvPr id="24" name="テキスト ボックス 23">
            <a:extLst>
              <a:ext uri="{FF2B5EF4-FFF2-40B4-BE49-F238E27FC236}">
                <a16:creationId xmlns:a16="http://schemas.microsoft.com/office/drawing/2014/main" id="{16888586-BE6F-AE88-46F7-3BFE6A402E2B}"/>
              </a:ext>
            </a:extLst>
          </p:cNvPr>
          <p:cNvSpPr txBox="1"/>
          <p:nvPr/>
        </p:nvSpPr>
        <p:spPr>
          <a:xfrm>
            <a:off x="2007483" y="7741058"/>
            <a:ext cx="1166986" cy="323165"/>
          </a:xfrm>
          <a:prstGeom prst="rect">
            <a:avLst/>
          </a:prstGeom>
          <a:noFill/>
        </p:spPr>
        <p:txBody>
          <a:bodyPr wrap="none" lIns="0" tIns="0" rIns="0" bIns="0" rtlCol="0">
            <a:spAutoFit/>
          </a:bodyPr>
          <a:lstStyle/>
          <a:p>
            <a:r>
              <a:rPr lang="zh-TW" altLang="en-US" sz="1050">
                <a:latin typeface="+mj-lt"/>
                <a:ea typeface="ＭＳ Ｐゴシック" panose="020B0600070205080204" pitchFamily="50" charset="-128"/>
              </a:rPr>
              <a:t>砂防課　砂防情報係</a:t>
            </a:r>
            <a:endParaRPr lang="en-US" altLang="ja-JP" sz="1050">
              <a:latin typeface="+mj-lt"/>
              <a:ea typeface="ＭＳ Ｐゴシック" panose="020B0600070205080204" pitchFamily="50" charset="-128"/>
            </a:endParaRPr>
          </a:p>
          <a:p>
            <a:r>
              <a:rPr lang="ja-JP" altLang="en-US" sz="1050">
                <a:latin typeface="+mj-lt"/>
                <a:ea typeface="ＭＳ Ｐゴシック" panose="020B0600070205080204" pitchFamily="50" charset="-128"/>
              </a:rPr>
              <a:t>☎　</a:t>
            </a:r>
            <a:r>
              <a:rPr lang="en-US" altLang="ja-JP" sz="1050">
                <a:latin typeface="+mj-lt"/>
                <a:ea typeface="ＭＳ Ｐゴシック" panose="020B0600070205080204" pitchFamily="50" charset="-128"/>
              </a:rPr>
              <a:t>027-226-3633</a:t>
            </a:r>
          </a:p>
        </p:txBody>
      </p:sp>
      <p:sp>
        <p:nvSpPr>
          <p:cNvPr id="25" name="正方形/長方形 24">
            <a:extLst>
              <a:ext uri="{FF2B5EF4-FFF2-40B4-BE49-F238E27FC236}">
                <a16:creationId xmlns:a16="http://schemas.microsoft.com/office/drawing/2014/main" id="{70343815-8091-5FC5-2887-5F273E285C2E}"/>
              </a:ext>
            </a:extLst>
          </p:cNvPr>
          <p:cNvSpPr/>
          <p:nvPr/>
        </p:nvSpPr>
        <p:spPr>
          <a:xfrm>
            <a:off x="429349" y="6782908"/>
            <a:ext cx="307777" cy="184666"/>
          </a:xfrm>
          <a:prstGeom prst="rect">
            <a:avLst/>
          </a:prstGeom>
        </p:spPr>
        <p:txBody>
          <a:bodyPr wrap="none" lIns="0" tIns="0" rIns="0" bIns="0" anchor="ctr" anchorCtr="0">
            <a:spAutoFit/>
          </a:bodyPr>
          <a:lstStyle/>
          <a:p>
            <a:pPr algn="ctr"/>
            <a:r>
              <a:rPr lang="ja-JP" altLang="en-US" sz="1200" kern="100">
                <a:solidFill>
                  <a:schemeClr val="tx1">
                    <a:lumMod val="75000"/>
                    <a:lumOff val="25000"/>
                  </a:schemeClr>
                </a:solidFill>
                <a:latin typeface="ＭＳ ゴシック" panose="020B0609070205080204" pitchFamily="49" charset="-128"/>
                <a:ea typeface="ＭＳ ゴシック" panose="020B0609070205080204" pitchFamily="49" charset="-128"/>
                <a:cs typeface="Times New Roman" panose="02020603050405020304" pitchFamily="18" charset="0"/>
              </a:rPr>
              <a:t>制作</a:t>
            </a:r>
            <a:endParaRPr lang="en-US" altLang="ja-JP" sz="1200" kern="100">
              <a:solidFill>
                <a:schemeClr val="tx1">
                  <a:lumMod val="75000"/>
                  <a:lumOff val="25000"/>
                </a:schemeClr>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A58E7404-91F7-1D51-3D39-34F7F3C91036}"/>
              </a:ext>
            </a:extLst>
          </p:cNvPr>
          <p:cNvSpPr txBox="1"/>
          <p:nvPr/>
        </p:nvSpPr>
        <p:spPr>
          <a:xfrm>
            <a:off x="941086" y="7265761"/>
            <a:ext cx="461665" cy="184666"/>
          </a:xfrm>
          <a:prstGeom prst="rect">
            <a:avLst/>
          </a:prstGeom>
          <a:noFill/>
        </p:spPr>
        <p:txBody>
          <a:bodyPr wrap="none" lIns="0" tIns="0" rIns="0" bIns="0" rtlCol="0">
            <a:spAutoFit/>
          </a:bodyPr>
          <a:lstStyle/>
          <a:p>
            <a:r>
              <a:rPr lang="zh-TW" altLang="en-US" sz="1200" dirty="0">
                <a:latin typeface="ＭＳ Ｐゴシック" panose="020B0600070205080204" pitchFamily="50" charset="-128"/>
                <a:ea typeface="ＭＳ Ｐゴシック" panose="020B0600070205080204" pitchFamily="50" charset="-128"/>
              </a:rPr>
              <a:t>協力）	</a:t>
            </a:r>
          </a:p>
        </p:txBody>
      </p:sp>
      <p:sp>
        <p:nvSpPr>
          <p:cNvPr id="27" name="テキスト ボックス 26">
            <a:extLst>
              <a:ext uri="{FF2B5EF4-FFF2-40B4-BE49-F238E27FC236}">
                <a16:creationId xmlns:a16="http://schemas.microsoft.com/office/drawing/2014/main" id="{F1FB8C30-1E94-0024-7106-787ECFF250F0}"/>
              </a:ext>
            </a:extLst>
          </p:cNvPr>
          <p:cNvSpPr txBox="1"/>
          <p:nvPr/>
        </p:nvSpPr>
        <p:spPr>
          <a:xfrm>
            <a:off x="1420934" y="7110019"/>
            <a:ext cx="2103140" cy="553998"/>
          </a:xfrm>
          <a:prstGeom prst="rect">
            <a:avLst/>
          </a:prstGeom>
          <a:noFill/>
        </p:spPr>
        <p:txBody>
          <a:bodyPr wrap="none" lIns="0" tIns="0" rIns="0" bIns="0" rtlCol="0">
            <a:spAutoFit/>
          </a:bodyPr>
          <a:lstStyle/>
          <a:p>
            <a:endParaRPr lang="en-US" altLang="zh-TW" sz="1200" dirty="0">
              <a:latin typeface="ＭＳ Ｐゴシック" panose="020B0600070205080204" pitchFamily="50" charset="-128"/>
              <a:ea typeface="ＭＳ Ｐゴシック" panose="020B0600070205080204" pitchFamily="50" charset="-128"/>
            </a:endParaRPr>
          </a:p>
          <a:p>
            <a:r>
              <a:rPr lang="ja-JP" altLang="en-US" sz="1200" dirty="0">
                <a:latin typeface="ＭＳ Ｐゴシック" panose="020B0600070205080204" pitchFamily="50" charset="-128"/>
                <a:ea typeface="ＭＳ Ｐゴシック" panose="020B0600070205080204" pitchFamily="50" charset="-128"/>
              </a:rPr>
              <a:t>総務部 危機管理課</a:t>
            </a:r>
            <a:br>
              <a:rPr lang="zh-TW" altLang="en-US" sz="1200" dirty="0">
                <a:latin typeface="ＭＳ Ｐゴシック" panose="020B0600070205080204" pitchFamily="50" charset="-128"/>
                <a:ea typeface="ＭＳ Ｐゴシック" panose="020B0600070205080204" pitchFamily="50" charset="-128"/>
              </a:rPr>
            </a:br>
            <a:r>
              <a:rPr lang="zh-TW" altLang="en-US" sz="1200" dirty="0">
                <a:latin typeface="ＭＳ Ｐゴシック" panose="020B0600070205080204" pitchFamily="50" charset="-128"/>
                <a:ea typeface="ＭＳ Ｐゴシック" panose="020B0600070205080204" pitchFamily="50" charset="-128"/>
              </a:rPr>
              <a:t>群馬県教育委員会　健康体育課</a:t>
            </a:r>
          </a:p>
        </p:txBody>
      </p:sp>
      <p:grpSp>
        <p:nvGrpSpPr>
          <p:cNvPr id="28" name="Group 20">
            <a:extLst>
              <a:ext uri="{FF2B5EF4-FFF2-40B4-BE49-F238E27FC236}">
                <a16:creationId xmlns:a16="http://schemas.microsoft.com/office/drawing/2014/main" id="{1C4D75FB-6083-478A-C49E-DBB4FF2CF144}"/>
              </a:ext>
            </a:extLst>
          </p:cNvPr>
          <p:cNvGrpSpPr>
            <a:grpSpLocks noChangeAspect="1"/>
          </p:cNvGrpSpPr>
          <p:nvPr/>
        </p:nvGrpSpPr>
        <p:grpSpPr bwMode="auto">
          <a:xfrm>
            <a:off x="921988" y="6658404"/>
            <a:ext cx="387527" cy="370008"/>
            <a:chOff x="701" y="1724"/>
            <a:chExt cx="2920" cy="2788"/>
          </a:xfrm>
          <a:solidFill>
            <a:schemeClr val="tx1"/>
          </a:solidFill>
        </p:grpSpPr>
        <p:sp>
          <p:nvSpPr>
            <p:cNvPr id="29" name="Freeform 21">
              <a:extLst>
                <a:ext uri="{FF2B5EF4-FFF2-40B4-BE49-F238E27FC236}">
                  <a16:creationId xmlns:a16="http://schemas.microsoft.com/office/drawing/2014/main" id="{39F0C247-A566-EA0E-E1BD-3E6E0239E027}"/>
                </a:ext>
              </a:extLst>
            </p:cNvPr>
            <p:cNvSpPr>
              <a:spLocks/>
            </p:cNvSpPr>
            <p:nvPr/>
          </p:nvSpPr>
          <p:spPr bwMode="auto">
            <a:xfrm>
              <a:off x="2236" y="2926"/>
              <a:ext cx="1385" cy="1586"/>
            </a:xfrm>
            <a:custGeom>
              <a:avLst/>
              <a:gdLst>
                <a:gd name="T0" fmla="*/ 385 w 583"/>
                <a:gd name="T1" fmla="*/ 0 h 667"/>
                <a:gd name="T2" fmla="*/ 554 w 583"/>
                <a:gd name="T3" fmla="*/ 293 h 667"/>
                <a:gd name="T4" fmla="*/ 430 w 583"/>
                <a:gd name="T5" fmla="*/ 293 h 667"/>
                <a:gd name="T6" fmla="*/ 583 w 583"/>
                <a:gd name="T7" fmla="*/ 559 h 667"/>
                <a:gd name="T8" fmla="*/ 276 w 583"/>
                <a:gd name="T9" fmla="*/ 559 h 667"/>
                <a:gd name="T10" fmla="*/ 338 w 583"/>
                <a:gd name="T11" fmla="*/ 667 h 667"/>
                <a:gd name="T12" fmla="*/ 0 w 583"/>
                <a:gd name="T13" fmla="*/ 667 h 667"/>
                <a:gd name="T14" fmla="*/ 0 w 583"/>
                <a:gd name="T15" fmla="*/ 613 h 667"/>
                <a:gd name="T16" fmla="*/ 338 w 583"/>
                <a:gd name="T17" fmla="*/ 27 h 667"/>
                <a:gd name="T18" fmla="*/ 385 w 583"/>
                <a:gd name="T19"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667">
                  <a:moveTo>
                    <a:pt x="385" y="0"/>
                  </a:moveTo>
                  <a:cubicBezTo>
                    <a:pt x="554" y="293"/>
                    <a:pt x="554" y="293"/>
                    <a:pt x="554" y="293"/>
                  </a:cubicBezTo>
                  <a:cubicBezTo>
                    <a:pt x="430" y="293"/>
                    <a:pt x="430" y="293"/>
                    <a:pt x="430" y="293"/>
                  </a:cubicBezTo>
                  <a:cubicBezTo>
                    <a:pt x="583" y="559"/>
                    <a:pt x="583" y="559"/>
                    <a:pt x="583" y="559"/>
                  </a:cubicBezTo>
                  <a:cubicBezTo>
                    <a:pt x="276" y="559"/>
                    <a:pt x="276" y="559"/>
                    <a:pt x="276" y="559"/>
                  </a:cubicBezTo>
                  <a:cubicBezTo>
                    <a:pt x="338" y="667"/>
                    <a:pt x="338" y="667"/>
                    <a:pt x="338" y="667"/>
                  </a:cubicBezTo>
                  <a:cubicBezTo>
                    <a:pt x="0" y="667"/>
                    <a:pt x="0" y="667"/>
                    <a:pt x="0" y="667"/>
                  </a:cubicBezTo>
                  <a:cubicBezTo>
                    <a:pt x="0" y="613"/>
                    <a:pt x="0" y="613"/>
                    <a:pt x="0" y="613"/>
                  </a:cubicBezTo>
                  <a:cubicBezTo>
                    <a:pt x="282" y="597"/>
                    <a:pt x="464" y="279"/>
                    <a:pt x="338" y="27"/>
                  </a:cubicBezTo>
                  <a:lnTo>
                    <a:pt x="3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22">
              <a:extLst>
                <a:ext uri="{FF2B5EF4-FFF2-40B4-BE49-F238E27FC236}">
                  <a16:creationId xmlns:a16="http://schemas.microsoft.com/office/drawing/2014/main" id="{740A920E-0DC8-94E2-55F4-76D003633927}"/>
                </a:ext>
              </a:extLst>
            </p:cNvPr>
            <p:cNvSpPr>
              <a:spLocks/>
            </p:cNvSpPr>
            <p:nvPr/>
          </p:nvSpPr>
          <p:spPr bwMode="auto">
            <a:xfrm>
              <a:off x="701" y="2926"/>
              <a:ext cx="1385" cy="1586"/>
            </a:xfrm>
            <a:custGeom>
              <a:avLst/>
              <a:gdLst>
                <a:gd name="T0" fmla="*/ 198 w 583"/>
                <a:gd name="T1" fmla="*/ 0 h 667"/>
                <a:gd name="T2" fmla="*/ 29 w 583"/>
                <a:gd name="T3" fmla="*/ 293 h 667"/>
                <a:gd name="T4" fmla="*/ 153 w 583"/>
                <a:gd name="T5" fmla="*/ 293 h 667"/>
                <a:gd name="T6" fmla="*/ 0 w 583"/>
                <a:gd name="T7" fmla="*/ 559 h 667"/>
                <a:gd name="T8" fmla="*/ 307 w 583"/>
                <a:gd name="T9" fmla="*/ 559 h 667"/>
                <a:gd name="T10" fmla="*/ 245 w 583"/>
                <a:gd name="T11" fmla="*/ 667 h 667"/>
                <a:gd name="T12" fmla="*/ 583 w 583"/>
                <a:gd name="T13" fmla="*/ 667 h 667"/>
                <a:gd name="T14" fmla="*/ 583 w 583"/>
                <a:gd name="T15" fmla="*/ 613 h 667"/>
                <a:gd name="T16" fmla="*/ 245 w 583"/>
                <a:gd name="T17" fmla="*/ 27 h 667"/>
                <a:gd name="T18" fmla="*/ 198 w 583"/>
                <a:gd name="T19"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3" h="667">
                  <a:moveTo>
                    <a:pt x="198" y="0"/>
                  </a:moveTo>
                  <a:cubicBezTo>
                    <a:pt x="29" y="293"/>
                    <a:pt x="29" y="293"/>
                    <a:pt x="29" y="293"/>
                  </a:cubicBezTo>
                  <a:cubicBezTo>
                    <a:pt x="153" y="293"/>
                    <a:pt x="153" y="293"/>
                    <a:pt x="153" y="293"/>
                  </a:cubicBezTo>
                  <a:cubicBezTo>
                    <a:pt x="0" y="559"/>
                    <a:pt x="0" y="559"/>
                    <a:pt x="0" y="559"/>
                  </a:cubicBezTo>
                  <a:cubicBezTo>
                    <a:pt x="307" y="559"/>
                    <a:pt x="307" y="559"/>
                    <a:pt x="307" y="559"/>
                  </a:cubicBezTo>
                  <a:cubicBezTo>
                    <a:pt x="245" y="667"/>
                    <a:pt x="245" y="667"/>
                    <a:pt x="245" y="667"/>
                  </a:cubicBezTo>
                  <a:cubicBezTo>
                    <a:pt x="583" y="667"/>
                    <a:pt x="583" y="667"/>
                    <a:pt x="583" y="667"/>
                  </a:cubicBezTo>
                  <a:cubicBezTo>
                    <a:pt x="583" y="613"/>
                    <a:pt x="583" y="613"/>
                    <a:pt x="583" y="613"/>
                  </a:cubicBezTo>
                  <a:cubicBezTo>
                    <a:pt x="301" y="597"/>
                    <a:pt x="119" y="279"/>
                    <a:pt x="245" y="27"/>
                  </a:cubicBezTo>
                  <a:lnTo>
                    <a:pt x="1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23">
              <a:extLst>
                <a:ext uri="{FF2B5EF4-FFF2-40B4-BE49-F238E27FC236}">
                  <a16:creationId xmlns:a16="http://schemas.microsoft.com/office/drawing/2014/main" id="{37A2A6F8-3C6B-09E4-1ED5-FC3C20A14911}"/>
                </a:ext>
              </a:extLst>
            </p:cNvPr>
            <p:cNvSpPr>
              <a:spLocks/>
            </p:cNvSpPr>
            <p:nvPr/>
          </p:nvSpPr>
          <p:spPr bwMode="auto">
            <a:xfrm>
              <a:off x="1245" y="1724"/>
              <a:ext cx="1832" cy="1138"/>
            </a:xfrm>
            <a:custGeom>
              <a:avLst/>
              <a:gdLst>
                <a:gd name="T0" fmla="*/ 0 w 771"/>
                <a:gd name="T1" fmla="*/ 452 h 479"/>
                <a:gd name="T2" fmla="*/ 170 w 771"/>
                <a:gd name="T3" fmla="*/ 159 h 479"/>
                <a:gd name="T4" fmla="*/ 232 w 771"/>
                <a:gd name="T5" fmla="*/ 266 h 479"/>
                <a:gd name="T6" fmla="*/ 386 w 771"/>
                <a:gd name="T7" fmla="*/ 0 h 479"/>
                <a:gd name="T8" fmla="*/ 539 w 771"/>
                <a:gd name="T9" fmla="*/ 266 h 479"/>
                <a:gd name="T10" fmla="*/ 601 w 771"/>
                <a:gd name="T11" fmla="*/ 159 h 479"/>
                <a:gd name="T12" fmla="*/ 771 w 771"/>
                <a:gd name="T13" fmla="*/ 452 h 479"/>
                <a:gd name="T14" fmla="*/ 724 w 771"/>
                <a:gd name="T15" fmla="*/ 479 h 479"/>
                <a:gd name="T16" fmla="*/ 47 w 771"/>
                <a:gd name="T17" fmla="*/ 479 h 479"/>
                <a:gd name="T18" fmla="*/ 0 w 771"/>
                <a:gd name="T19" fmla="*/ 452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1" h="479">
                  <a:moveTo>
                    <a:pt x="0" y="452"/>
                  </a:moveTo>
                  <a:cubicBezTo>
                    <a:pt x="170" y="159"/>
                    <a:pt x="170" y="159"/>
                    <a:pt x="170" y="159"/>
                  </a:cubicBezTo>
                  <a:cubicBezTo>
                    <a:pt x="232" y="266"/>
                    <a:pt x="232" y="266"/>
                    <a:pt x="232" y="266"/>
                  </a:cubicBezTo>
                  <a:cubicBezTo>
                    <a:pt x="386" y="0"/>
                    <a:pt x="386" y="0"/>
                    <a:pt x="386" y="0"/>
                  </a:cubicBezTo>
                  <a:cubicBezTo>
                    <a:pt x="539" y="266"/>
                    <a:pt x="539" y="266"/>
                    <a:pt x="539" y="266"/>
                  </a:cubicBezTo>
                  <a:cubicBezTo>
                    <a:pt x="601" y="159"/>
                    <a:pt x="601" y="159"/>
                    <a:pt x="601" y="159"/>
                  </a:cubicBezTo>
                  <a:cubicBezTo>
                    <a:pt x="771" y="452"/>
                    <a:pt x="771" y="452"/>
                    <a:pt x="771" y="452"/>
                  </a:cubicBezTo>
                  <a:cubicBezTo>
                    <a:pt x="724" y="479"/>
                    <a:pt x="724" y="479"/>
                    <a:pt x="724" y="479"/>
                  </a:cubicBezTo>
                  <a:cubicBezTo>
                    <a:pt x="569" y="242"/>
                    <a:pt x="202" y="243"/>
                    <a:pt x="47" y="479"/>
                  </a:cubicBezTo>
                  <a:lnTo>
                    <a:pt x="0" y="4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24">
              <a:extLst>
                <a:ext uri="{FF2B5EF4-FFF2-40B4-BE49-F238E27FC236}">
                  <a16:creationId xmlns:a16="http://schemas.microsoft.com/office/drawing/2014/main" id="{EC2B8B04-BB36-43EC-5ED8-7F2BABBF3F00}"/>
                </a:ext>
              </a:extLst>
            </p:cNvPr>
            <p:cNvSpPr>
              <a:spLocks noEditPoints="1"/>
            </p:cNvSpPr>
            <p:nvPr/>
          </p:nvSpPr>
          <p:spPr bwMode="auto">
            <a:xfrm>
              <a:off x="1419" y="2643"/>
              <a:ext cx="1484" cy="614"/>
            </a:xfrm>
            <a:custGeom>
              <a:avLst/>
              <a:gdLst>
                <a:gd name="T0" fmla="*/ 614 w 625"/>
                <a:gd name="T1" fmla="*/ 191 h 258"/>
                <a:gd name="T2" fmla="*/ 505 w 625"/>
                <a:gd name="T3" fmla="*/ 226 h 258"/>
                <a:gd name="T4" fmla="*/ 505 w 625"/>
                <a:gd name="T5" fmla="*/ 226 h 258"/>
                <a:gd name="T6" fmla="*/ 380 w 625"/>
                <a:gd name="T7" fmla="*/ 176 h 258"/>
                <a:gd name="T8" fmla="*/ 514 w 625"/>
                <a:gd name="T9" fmla="*/ 112 h 258"/>
                <a:gd name="T10" fmla="*/ 505 w 625"/>
                <a:gd name="T11" fmla="*/ 58 h 258"/>
                <a:gd name="T12" fmla="*/ 486 w 625"/>
                <a:gd name="T13" fmla="*/ 45 h 258"/>
                <a:gd name="T14" fmla="*/ 343 w 625"/>
                <a:gd name="T15" fmla="*/ 1 h 258"/>
                <a:gd name="T16" fmla="*/ 315 w 625"/>
                <a:gd name="T17" fmla="*/ 0 h 258"/>
                <a:gd name="T18" fmla="*/ 310 w 625"/>
                <a:gd name="T19" fmla="*/ 0 h 258"/>
                <a:gd name="T20" fmla="*/ 282 w 625"/>
                <a:gd name="T21" fmla="*/ 1 h 258"/>
                <a:gd name="T22" fmla="*/ 149 w 625"/>
                <a:gd name="T23" fmla="*/ 39 h 258"/>
                <a:gd name="T24" fmla="*/ 107 w 625"/>
                <a:gd name="T25" fmla="*/ 73 h 258"/>
                <a:gd name="T26" fmla="*/ 152 w 625"/>
                <a:gd name="T27" fmla="*/ 73 h 258"/>
                <a:gd name="T28" fmla="*/ 288 w 625"/>
                <a:gd name="T29" fmla="*/ 28 h 258"/>
                <a:gd name="T30" fmla="*/ 291 w 625"/>
                <a:gd name="T31" fmla="*/ 58 h 258"/>
                <a:gd name="T32" fmla="*/ 290 w 625"/>
                <a:gd name="T33" fmla="*/ 73 h 258"/>
                <a:gd name="T34" fmla="*/ 219 w 625"/>
                <a:gd name="T35" fmla="*/ 73 h 258"/>
                <a:gd name="T36" fmla="*/ 219 w 625"/>
                <a:gd name="T37" fmla="*/ 105 h 258"/>
                <a:gd name="T38" fmla="*/ 285 w 625"/>
                <a:gd name="T39" fmla="*/ 105 h 258"/>
                <a:gd name="T40" fmla="*/ 267 w 625"/>
                <a:gd name="T41" fmla="*/ 148 h 258"/>
                <a:gd name="T42" fmla="*/ 152 w 625"/>
                <a:gd name="T43" fmla="*/ 105 h 258"/>
                <a:gd name="T44" fmla="*/ 107 w 625"/>
                <a:gd name="T45" fmla="*/ 105 h 258"/>
                <a:gd name="T46" fmla="*/ 244 w 625"/>
                <a:gd name="T47" fmla="*/ 177 h 258"/>
                <a:gd name="T48" fmla="*/ 120 w 625"/>
                <a:gd name="T49" fmla="*/ 226 h 258"/>
                <a:gd name="T50" fmla="*/ 11 w 625"/>
                <a:gd name="T51" fmla="*/ 191 h 258"/>
                <a:gd name="T52" fmla="*/ 0 w 625"/>
                <a:gd name="T53" fmla="*/ 222 h 258"/>
                <a:gd name="T54" fmla="*/ 120 w 625"/>
                <a:gd name="T55" fmla="*/ 258 h 258"/>
                <a:gd name="T56" fmla="*/ 120 w 625"/>
                <a:gd name="T57" fmla="*/ 258 h 258"/>
                <a:gd name="T58" fmla="*/ 282 w 625"/>
                <a:gd name="T59" fmla="*/ 182 h 258"/>
                <a:gd name="T60" fmla="*/ 343 w 625"/>
                <a:gd name="T61" fmla="*/ 182 h 258"/>
                <a:gd name="T62" fmla="*/ 505 w 625"/>
                <a:gd name="T63" fmla="*/ 258 h 258"/>
                <a:gd name="T64" fmla="*/ 625 w 625"/>
                <a:gd name="T65" fmla="*/ 222 h 258"/>
                <a:gd name="T66" fmla="*/ 614 w 625"/>
                <a:gd name="T67" fmla="*/ 191 h 258"/>
                <a:gd name="T68" fmla="*/ 337 w 625"/>
                <a:gd name="T69" fmla="*/ 27 h 258"/>
                <a:gd name="T70" fmla="*/ 488 w 625"/>
                <a:gd name="T71" fmla="*/ 85 h 258"/>
                <a:gd name="T72" fmla="*/ 359 w 625"/>
                <a:gd name="T73" fmla="*/ 149 h 258"/>
                <a:gd name="T74" fmla="*/ 340 w 625"/>
                <a:gd name="T75" fmla="*/ 105 h 258"/>
                <a:gd name="T76" fmla="*/ 406 w 625"/>
                <a:gd name="T77" fmla="*/ 105 h 258"/>
                <a:gd name="T78" fmla="*/ 406 w 625"/>
                <a:gd name="T79" fmla="*/ 73 h 258"/>
                <a:gd name="T80" fmla="*/ 335 w 625"/>
                <a:gd name="T81" fmla="*/ 73 h 258"/>
                <a:gd name="T82" fmla="*/ 334 w 625"/>
                <a:gd name="T83" fmla="*/ 58 h 258"/>
                <a:gd name="T84" fmla="*/ 337 w 625"/>
                <a:gd name="T85" fmla="*/ 27 h 258"/>
                <a:gd name="T86" fmla="*/ 301 w 625"/>
                <a:gd name="T87" fmla="*/ 151 h 258"/>
                <a:gd name="T88" fmla="*/ 313 w 625"/>
                <a:gd name="T89" fmla="*/ 123 h 258"/>
                <a:gd name="T90" fmla="*/ 324 w 625"/>
                <a:gd name="T91" fmla="*/ 152 h 258"/>
                <a:gd name="T92" fmla="*/ 301 w 625"/>
                <a:gd name="T93" fmla="*/ 151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25" h="258">
                  <a:moveTo>
                    <a:pt x="614" y="191"/>
                  </a:moveTo>
                  <a:cubicBezTo>
                    <a:pt x="583" y="215"/>
                    <a:pt x="543" y="226"/>
                    <a:pt x="505" y="226"/>
                  </a:cubicBezTo>
                  <a:cubicBezTo>
                    <a:pt x="505" y="226"/>
                    <a:pt x="505" y="226"/>
                    <a:pt x="505" y="226"/>
                  </a:cubicBezTo>
                  <a:cubicBezTo>
                    <a:pt x="460" y="226"/>
                    <a:pt x="413" y="210"/>
                    <a:pt x="380" y="176"/>
                  </a:cubicBezTo>
                  <a:cubicBezTo>
                    <a:pt x="429" y="166"/>
                    <a:pt x="476" y="144"/>
                    <a:pt x="514" y="112"/>
                  </a:cubicBezTo>
                  <a:cubicBezTo>
                    <a:pt x="526" y="95"/>
                    <a:pt x="523" y="70"/>
                    <a:pt x="505" y="58"/>
                  </a:cubicBezTo>
                  <a:cubicBezTo>
                    <a:pt x="499" y="53"/>
                    <a:pt x="493" y="49"/>
                    <a:pt x="486" y="45"/>
                  </a:cubicBezTo>
                  <a:cubicBezTo>
                    <a:pt x="443" y="20"/>
                    <a:pt x="393" y="5"/>
                    <a:pt x="343" y="1"/>
                  </a:cubicBezTo>
                  <a:cubicBezTo>
                    <a:pt x="334" y="0"/>
                    <a:pt x="324" y="0"/>
                    <a:pt x="315" y="0"/>
                  </a:cubicBezTo>
                  <a:cubicBezTo>
                    <a:pt x="313" y="0"/>
                    <a:pt x="312" y="0"/>
                    <a:pt x="310" y="0"/>
                  </a:cubicBezTo>
                  <a:cubicBezTo>
                    <a:pt x="301" y="0"/>
                    <a:pt x="291" y="0"/>
                    <a:pt x="282" y="1"/>
                  </a:cubicBezTo>
                  <a:cubicBezTo>
                    <a:pt x="236" y="5"/>
                    <a:pt x="190" y="18"/>
                    <a:pt x="149" y="39"/>
                  </a:cubicBezTo>
                  <a:cubicBezTo>
                    <a:pt x="134" y="49"/>
                    <a:pt x="120" y="60"/>
                    <a:pt x="107" y="73"/>
                  </a:cubicBezTo>
                  <a:cubicBezTo>
                    <a:pt x="152" y="73"/>
                    <a:pt x="152" y="73"/>
                    <a:pt x="152" y="73"/>
                  </a:cubicBezTo>
                  <a:cubicBezTo>
                    <a:pt x="194" y="47"/>
                    <a:pt x="241" y="31"/>
                    <a:pt x="288" y="28"/>
                  </a:cubicBezTo>
                  <a:cubicBezTo>
                    <a:pt x="290" y="37"/>
                    <a:pt x="291" y="47"/>
                    <a:pt x="291" y="58"/>
                  </a:cubicBezTo>
                  <a:cubicBezTo>
                    <a:pt x="291" y="63"/>
                    <a:pt x="291" y="68"/>
                    <a:pt x="290" y="73"/>
                  </a:cubicBezTo>
                  <a:cubicBezTo>
                    <a:pt x="219" y="73"/>
                    <a:pt x="219" y="73"/>
                    <a:pt x="219" y="73"/>
                  </a:cubicBezTo>
                  <a:cubicBezTo>
                    <a:pt x="219" y="105"/>
                    <a:pt x="219" y="105"/>
                    <a:pt x="219" y="105"/>
                  </a:cubicBezTo>
                  <a:cubicBezTo>
                    <a:pt x="285" y="105"/>
                    <a:pt x="285" y="105"/>
                    <a:pt x="285" y="105"/>
                  </a:cubicBezTo>
                  <a:cubicBezTo>
                    <a:pt x="281" y="121"/>
                    <a:pt x="275" y="135"/>
                    <a:pt x="267" y="148"/>
                  </a:cubicBezTo>
                  <a:cubicBezTo>
                    <a:pt x="225" y="141"/>
                    <a:pt x="185" y="126"/>
                    <a:pt x="152" y="105"/>
                  </a:cubicBezTo>
                  <a:cubicBezTo>
                    <a:pt x="107" y="105"/>
                    <a:pt x="107" y="105"/>
                    <a:pt x="107" y="105"/>
                  </a:cubicBezTo>
                  <a:cubicBezTo>
                    <a:pt x="145" y="142"/>
                    <a:pt x="193" y="166"/>
                    <a:pt x="244" y="177"/>
                  </a:cubicBezTo>
                  <a:cubicBezTo>
                    <a:pt x="211" y="211"/>
                    <a:pt x="164" y="226"/>
                    <a:pt x="120" y="226"/>
                  </a:cubicBezTo>
                  <a:cubicBezTo>
                    <a:pt x="82" y="226"/>
                    <a:pt x="42" y="215"/>
                    <a:pt x="11" y="191"/>
                  </a:cubicBezTo>
                  <a:cubicBezTo>
                    <a:pt x="7" y="201"/>
                    <a:pt x="3" y="211"/>
                    <a:pt x="0" y="222"/>
                  </a:cubicBezTo>
                  <a:cubicBezTo>
                    <a:pt x="35" y="246"/>
                    <a:pt x="78" y="258"/>
                    <a:pt x="120" y="258"/>
                  </a:cubicBezTo>
                  <a:cubicBezTo>
                    <a:pt x="120" y="258"/>
                    <a:pt x="120" y="258"/>
                    <a:pt x="120" y="258"/>
                  </a:cubicBezTo>
                  <a:cubicBezTo>
                    <a:pt x="179" y="258"/>
                    <a:pt x="242" y="234"/>
                    <a:pt x="282" y="182"/>
                  </a:cubicBezTo>
                  <a:cubicBezTo>
                    <a:pt x="302" y="184"/>
                    <a:pt x="322" y="184"/>
                    <a:pt x="343" y="182"/>
                  </a:cubicBezTo>
                  <a:cubicBezTo>
                    <a:pt x="382" y="233"/>
                    <a:pt x="445" y="258"/>
                    <a:pt x="505" y="258"/>
                  </a:cubicBezTo>
                  <a:cubicBezTo>
                    <a:pt x="547" y="258"/>
                    <a:pt x="590" y="246"/>
                    <a:pt x="625" y="222"/>
                  </a:cubicBezTo>
                  <a:cubicBezTo>
                    <a:pt x="622" y="211"/>
                    <a:pt x="618" y="201"/>
                    <a:pt x="614" y="191"/>
                  </a:cubicBezTo>
                  <a:close/>
                  <a:moveTo>
                    <a:pt x="337" y="27"/>
                  </a:moveTo>
                  <a:cubicBezTo>
                    <a:pt x="391" y="32"/>
                    <a:pt x="443" y="51"/>
                    <a:pt x="488" y="85"/>
                  </a:cubicBezTo>
                  <a:cubicBezTo>
                    <a:pt x="457" y="122"/>
                    <a:pt x="410" y="143"/>
                    <a:pt x="359" y="149"/>
                  </a:cubicBezTo>
                  <a:cubicBezTo>
                    <a:pt x="351" y="136"/>
                    <a:pt x="344" y="121"/>
                    <a:pt x="340" y="105"/>
                  </a:cubicBezTo>
                  <a:cubicBezTo>
                    <a:pt x="406" y="105"/>
                    <a:pt x="406" y="105"/>
                    <a:pt x="406" y="105"/>
                  </a:cubicBezTo>
                  <a:cubicBezTo>
                    <a:pt x="406" y="73"/>
                    <a:pt x="406" y="73"/>
                    <a:pt x="406" y="73"/>
                  </a:cubicBezTo>
                  <a:cubicBezTo>
                    <a:pt x="335" y="73"/>
                    <a:pt x="335" y="73"/>
                    <a:pt x="335" y="73"/>
                  </a:cubicBezTo>
                  <a:cubicBezTo>
                    <a:pt x="334" y="68"/>
                    <a:pt x="334" y="63"/>
                    <a:pt x="334" y="58"/>
                  </a:cubicBezTo>
                  <a:cubicBezTo>
                    <a:pt x="334" y="47"/>
                    <a:pt x="335" y="37"/>
                    <a:pt x="337" y="27"/>
                  </a:cubicBezTo>
                  <a:close/>
                  <a:moveTo>
                    <a:pt x="301" y="151"/>
                  </a:moveTo>
                  <a:cubicBezTo>
                    <a:pt x="306" y="142"/>
                    <a:pt x="309" y="133"/>
                    <a:pt x="313" y="123"/>
                  </a:cubicBezTo>
                  <a:cubicBezTo>
                    <a:pt x="316" y="133"/>
                    <a:pt x="320" y="143"/>
                    <a:pt x="324" y="152"/>
                  </a:cubicBezTo>
                  <a:cubicBezTo>
                    <a:pt x="316" y="152"/>
                    <a:pt x="309" y="152"/>
                    <a:pt x="301"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25">
              <a:extLst>
                <a:ext uri="{FF2B5EF4-FFF2-40B4-BE49-F238E27FC236}">
                  <a16:creationId xmlns:a16="http://schemas.microsoft.com/office/drawing/2014/main" id="{A275ABFB-30B2-F298-9A02-CF5956DC53E8}"/>
                </a:ext>
              </a:extLst>
            </p:cNvPr>
            <p:cNvSpPr>
              <a:spLocks noEditPoints="1"/>
            </p:cNvSpPr>
            <p:nvPr/>
          </p:nvSpPr>
          <p:spPr bwMode="auto">
            <a:xfrm>
              <a:off x="1837" y="3235"/>
              <a:ext cx="648" cy="428"/>
            </a:xfrm>
            <a:custGeom>
              <a:avLst/>
              <a:gdLst>
                <a:gd name="T0" fmla="*/ 12 w 273"/>
                <a:gd name="T1" fmla="*/ 0 h 180"/>
                <a:gd name="T2" fmla="*/ 261 w 273"/>
                <a:gd name="T3" fmla="*/ 0 h 180"/>
                <a:gd name="T4" fmla="*/ 12 w 273"/>
                <a:gd name="T5" fmla="*/ 0 h 180"/>
                <a:gd name="T6" fmla="*/ 45 w 273"/>
                <a:gd name="T7" fmla="*/ 31 h 180"/>
                <a:gd name="T8" fmla="*/ 228 w 273"/>
                <a:gd name="T9" fmla="*/ 31 h 180"/>
                <a:gd name="T10" fmla="*/ 45 w 273"/>
                <a:gd name="T11" fmla="*/ 31 h 180"/>
              </a:gdLst>
              <a:ahLst/>
              <a:cxnLst>
                <a:cxn ang="0">
                  <a:pos x="T0" y="T1"/>
                </a:cxn>
                <a:cxn ang="0">
                  <a:pos x="T2" y="T3"/>
                </a:cxn>
                <a:cxn ang="0">
                  <a:pos x="T4" y="T5"/>
                </a:cxn>
                <a:cxn ang="0">
                  <a:pos x="T6" y="T7"/>
                </a:cxn>
                <a:cxn ang="0">
                  <a:pos x="T8" y="T9"/>
                </a:cxn>
                <a:cxn ang="0">
                  <a:pos x="T10" y="T11"/>
                </a:cxn>
              </a:cxnLst>
              <a:rect l="0" t="0" r="r" b="b"/>
              <a:pathLst>
                <a:path w="273" h="180">
                  <a:moveTo>
                    <a:pt x="12" y="0"/>
                  </a:moveTo>
                  <a:cubicBezTo>
                    <a:pt x="0" y="179"/>
                    <a:pt x="273" y="180"/>
                    <a:pt x="261" y="0"/>
                  </a:cubicBezTo>
                  <a:lnTo>
                    <a:pt x="12" y="0"/>
                  </a:lnTo>
                  <a:close/>
                  <a:moveTo>
                    <a:pt x="45" y="31"/>
                  </a:moveTo>
                  <a:cubicBezTo>
                    <a:pt x="228" y="31"/>
                    <a:pt x="228" y="31"/>
                    <a:pt x="228" y="31"/>
                  </a:cubicBezTo>
                  <a:cubicBezTo>
                    <a:pt x="209" y="128"/>
                    <a:pt x="64" y="129"/>
                    <a:pt x="4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26">
              <a:extLst>
                <a:ext uri="{FF2B5EF4-FFF2-40B4-BE49-F238E27FC236}">
                  <a16:creationId xmlns:a16="http://schemas.microsoft.com/office/drawing/2014/main" id="{C456C991-4444-EE87-EF97-1A7C95BA5F2B}"/>
                </a:ext>
              </a:extLst>
            </p:cNvPr>
            <p:cNvSpPr>
              <a:spLocks/>
            </p:cNvSpPr>
            <p:nvPr/>
          </p:nvSpPr>
          <p:spPr bwMode="auto">
            <a:xfrm>
              <a:off x="1397" y="3309"/>
              <a:ext cx="1528" cy="870"/>
            </a:xfrm>
            <a:custGeom>
              <a:avLst/>
              <a:gdLst>
                <a:gd name="T0" fmla="*/ 463 w 643"/>
                <a:gd name="T1" fmla="*/ 106 h 366"/>
                <a:gd name="T2" fmla="*/ 508 w 643"/>
                <a:gd name="T3" fmla="*/ 0 h 366"/>
                <a:gd name="T4" fmla="*/ 477 w 643"/>
                <a:gd name="T5" fmla="*/ 0 h 366"/>
                <a:gd name="T6" fmla="*/ 166 w 643"/>
                <a:gd name="T7" fmla="*/ 0 h 366"/>
                <a:gd name="T8" fmla="*/ 135 w 643"/>
                <a:gd name="T9" fmla="*/ 0 h 366"/>
                <a:gd name="T10" fmla="*/ 180 w 643"/>
                <a:gd name="T11" fmla="*/ 106 h 366"/>
                <a:gd name="T12" fmla="*/ 0 w 643"/>
                <a:gd name="T13" fmla="*/ 106 h 366"/>
                <a:gd name="T14" fmla="*/ 3 w 643"/>
                <a:gd name="T15" fmla="*/ 121 h 366"/>
                <a:gd name="T16" fmla="*/ 7 w 643"/>
                <a:gd name="T17" fmla="*/ 137 h 366"/>
                <a:gd name="T18" fmla="*/ 218 w 643"/>
                <a:gd name="T19" fmla="*/ 137 h 366"/>
                <a:gd name="T20" fmla="*/ 306 w 643"/>
                <a:gd name="T21" fmla="*/ 165 h 366"/>
                <a:gd name="T22" fmla="*/ 306 w 643"/>
                <a:gd name="T23" fmla="*/ 184 h 366"/>
                <a:gd name="T24" fmla="*/ 23 w 643"/>
                <a:gd name="T25" fmla="*/ 184 h 366"/>
                <a:gd name="T26" fmla="*/ 31 w 643"/>
                <a:gd name="T27" fmla="*/ 200 h 366"/>
                <a:gd name="T28" fmla="*/ 40 w 643"/>
                <a:gd name="T29" fmla="*/ 215 h 366"/>
                <a:gd name="T30" fmla="*/ 306 w 643"/>
                <a:gd name="T31" fmla="*/ 215 h 366"/>
                <a:gd name="T32" fmla="*/ 306 w 643"/>
                <a:gd name="T33" fmla="*/ 262 h 366"/>
                <a:gd name="T34" fmla="*/ 75 w 643"/>
                <a:gd name="T35" fmla="*/ 262 h 366"/>
                <a:gd name="T36" fmla="*/ 90 w 643"/>
                <a:gd name="T37" fmla="*/ 278 h 366"/>
                <a:gd name="T38" fmla="*/ 108 w 643"/>
                <a:gd name="T39" fmla="*/ 294 h 366"/>
                <a:gd name="T40" fmla="*/ 306 w 643"/>
                <a:gd name="T41" fmla="*/ 294 h 366"/>
                <a:gd name="T42" fmla="*/ 306 w 643"/>
                <a:gd name="T43" fmla="*/ 366 h 366"/>
                <a:gd name="T44" fmla="*/ 322 w 643"/>
                <a:gd name="T45" fmla="*/ 366 h 366"/>
                <a:gd name="T46" fmla="*/ 337 w 643"/>
                <a:gd name="T47" fmla="*/ 366 h 366"/>
                <a:gd name="T48" fmla="*/ 337 w 643"/>
                <a:gd name="T49" fmla="*/ 294 h 366"/>
                <a:gd name="T50" fmla="*/ 535 w 643"/>
                <a:gd name="T51" fmla="*/ 294 h 366"/>
                <a:gd name="T52" fmla="*/ 553 w 643"/>
                <a:gd name="T53" fmla="*/ 278 h 366"/>
                <a:gd name="T54" fmla="*/ 568 w 643"/>
                <a:gd name="T55" fmla="*/ 262 h 366"/>
                <a:gd name="T56" fmla="*/ 337 w 643"/>
                <a:gd name="T57" fmla="*/ 262 h 366"/>
                <a:gd name="T58" fmla="*/ 337 w 643"/>
                <a:gd name="T59" fmla="*/ 215 h 366"/>
                <a:gd name="T60" fmla="*/ 603 w 643"/>
                <a:gd name="T61" fmla="*/ 215 h 366"/>
                <a:gd name="T62" fmla="*/ 612 w 643"/>
                <a:gd name="T63" fmla="*/ 200 h 366"/>
                <a:gd name="T64" fmla="*/ 620 w 643"/>
                <a:gd name="T65" fmla="*/ 184 h 366"/>
                <a:gd name="T66" fmla="*/ 337 w 643"/>
                <a:gd name="T67" fmla="*/ 184 h 366"/>
                <a:gd name="T68" fmla="*/ 337 w 643"/>
                <a:gd name="T69" fmla="*/ 165 h 366"/>
                <a:gd name="T70" fmla="*/ 425 w 643"/>
                <a:gd name="T71" fmla="*/ 137 h 366"/>
                <a:gd name="T72" fmla="*/ 636 w 643"/>
                <a:gd name="T73" fmla="*/ 137 h 366"/>
                <a:gd name="T74" fmla="*/ 640 w 643"/>
                <a:gd name="T75" fmla="*/ 121 h 366"/>
                <a:gd name="T76" fmla="*/ 643 w 643"/>
                <a:gd name="T77" fmla="*/ 106 h 366"/>
                <a:gd name="T78" fmla="*/ 463 w 643"/>
                <a:gd name="T79" fmla="*/ 10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3" h="366">
                  <a:moveTo>
                    <a:pt x="463" y="106"/>
                  </a:moveTo>
                  <a:cubicBezTo>
                    <a:pt x="487" y="79"/>
                    <a:pt x="504" y="44"/>
                    <a:pt x="508" y="0"/>
                  </a:cubicBezTo>
                  <a:cubicBezTo>
                    <a:pt x="477" y="0"/>
                    <a:pt x="477" y="0"/>
                    <a:pt x="477" y="0"/>
                  </a:cubicBezTo>
                  <a:cubicBezTo>
                    <a:pt x="456" y="179"/>
                    <a:pt x="187" y="180"/>
                    <a:pt x="166" y="0"/>
                  </a:cubicBezTo>
                  <a:cubicBezTo>
                    <a:pt x="135" y="0"/>
                    <a:pt x="135" y="0"/>
                    <a:pt x="135" y="0"/>
                  </a:cubicBezTo>
                  <a:cubicBezTo>
                    <a:pt x="139" y="44"/>
                    <a:pt x="156" y="79"/>
                    <a:pt x="180" y="106"/>
                  </a:cubicBezTo>
                  <a:cubicBezTo>
                    <a:pt x="0" y="106"/>
                    <a:pt x="0" y="106"/>
                    <a:pt x="0" y="106"/>
                  </a:cubicBezTo>
                  <a:cubicBezTo>
                    <a:pt x="1" y="111"/>
                    <a:pt x="2" y="116"/>
                    <a:pt x="3" y="121"/>
                  </a:cubicBezTo>
                  <a:cubicBezTo>
                    <a:pt x="4" y="127"/>
                    <a:pt x="5" y="132"/>
                    <a:pt x="7" y="137"/>
                  </a:cubicBezTo>
                  <a:cubicBezTo>
                    <a:pt x="218" y="137"/>
                    <a:pt x="218" y="137"/>
                    <a:pt x="218" y="137"/>
                  </a:cubicBezTo>
                  <a:cubicBezTo>
                    <a:pt x="244" y="153"/>
                    <a:pt x="275" y="162"/>
                    <a:pt x="306" y="165"/>
                  </a:cubicBezTo>
                  <a:cubicBezTo>
                    <a:pt x="306" y="184"/>
                    <a:pt x="306" y="184"/>
                    <a:pt x="306" y="184"/>
                  </a:cubicBezTo>
                  <a:cubicBezTo>
                    <a:pt x="23" y="184"/>
                    <a:pt x="23" y="184"/>
                    <a:pt x="23" y="184"/>
                  </a:cubicBezTo>
                  <a:cubicBezTo>
                    <a:pt x="26" y="189"/>
                    <a:pt x="28" y="195"/>
                    <a:pt x="31" y="200"/>
                  </a:cubicBezTo>
                  <a:cubicBezTo>
                    <a:pt x="34" y="205"/>
                    <a:pt x="37" y="210"/>
                    <a:pt x="40" y="215"/>
                  </a:cubicBezTo>
                  <a:cubicBezTo>
                    <a:pt x="306" y="215"/>
                    <a:pt x="306" y="215"/>
                    <a:pt x="306" y="215"/>
                  </a:cubicBezTo>
                  <a:cubicBezTo>
                    <a:pt x="306" y="262"/>
                    <a:pt x="306" y="262"/>
                    <a:pt x="306" y="262"/>
                  </a:cubicBezTo>
                  <a:cubicBezTo>
                    <a:pt x="75" y="262"/>
                    <a:pt x="75" y="262"/>
                    <a:pt x="75" y="262"/>
                  </a:cubicBezTo>
                  <a:cubicBezTo>
                    <a:pt x="79" y="268"/>
                    <a:pt x="85" y="273"/>
                    <a:pt x="90" y="278"/>
                  </a:cubicBezTo>
                  <a:cubicBezTo>
                    <a:pt x="96" y="283"/>
                    <a:pt x="102" y="289"/>
                    <a:pt x="108" y="294"/>
                  </a:cubicBezTo>
                  <a:cubicBezTo>
                    <a:pt x="306" y="294"/>
                    <a:pt x="306" y="294"/>
                    <a:pt x="306" y="294"/>
                  </a:cubicBezTo>
                  <a:cubicBezTo>
                    <a:pt x="306" y="366"/>
                    <a:pt x="306" y="366"/>
                    <a:pt x="306" y="366"/>
                  </a:cubicBezTo>
                  <a:cubicBezTo>
                    <a:pt x="311" y="366"/>
                    <a:pt x="316" y="366"/>
                    <a:pt x="322" y="366"/>
                  </a:cubicBezTo>
                  <a:cubicBezTo>
                    <a:pt x="327" y="366"/>
                    <a:pt x="332" y="366"/>
                    <a:pt x="337" y="366"/>
                  </a:cubicBezTo>
                  <a:cubicBezTo>
                    <a:pt x="337" y="294"/>
                    <a:pt x="337" y="294"/>
                    <a:pt x="337" y="294"/>
                  </a:cubicBezTo>
                  <a:cubicBezTo>
                    <a:pt x="535" y="294"/>
                    <a:pt x="535" y="294"/>
                    <a:pt x="535" y="294"/>
                  </a:cubicBezTo>
                  <a:cubicBezTo>
                    <a:pt x="541" y="289"/>
                    <a:pt x="547" y="283"/>
                    <a:pt x="553" y="278"/>
                  </a:cubicBezTo>
                  <a:cubicBezTo>
                    <a:pt x="558" y="273"/>
                    <a:pt x="564" y="268"/>
                    <a:pt x="568" y="262"/>
                  </a:cubicBezTo>
                  <a:cubicBezTo>
                    <a:pt x="337" y="262"/>
                    <a:pt x="337" y="262"/>
                    <a:pt x="337" y="262"/>
                  </a:cubicBezTo>
                  <a:cubicBezTo>
                    <a:pt x="337" y="215"/>
                    <a:pt x="337" y="215"/>
                    <a:pt x="337" y="215"/>
                  </a:cubicBezTo>
                  <a:cubicBezTo>
                    <a:pt x="603" y="215"/>
                    <a:pt x="603" y="215"/>
                    <a:pt x="603" y="215"/>
                  </a:cubicBezTo>
                  <a:cubicBezTo>
                    <a:pt x="606" y="210"/>
                    <a:pt x="609" y="205"/>
                    <a:pt x="612" y="200"/>
                  </a:cubicBezTo>
                  <a:cubicBezTo>
                    <a:pt x="615" y="195"/>
                    <a:pt x="617" y="189"/>
                    <a:pt x="620" y="184"/>
                  </a:cubicBezTo>
                  <a:cubicBezTo>
                    <a:pt x="337" y="184"/>
                    <a:pt x="337" y="184"/>
                    <a:pt x="337" y="184"/>
                  </a:cubicBezTo>
                  <a:cubicBezTo>
                    <a:pt x="337" y="165"/>
                    <a:pt x="337" y="165"/>
                    <a:pt x="337" y="165"/>
                  </a:cubicBezTo>
                  <a:cubicBezTo>
                    <a:pt x="368" y="162"/>
                    <a:pt x="399" y="153"/>
                    <a:pt x="425" y="137"/>
                  </a:cubicBezTo>
                  <a:cubicBezTo>
                    <a:pt x="636" y="137"/>
                    <a:pt x="636" y="137"/>
                    <a:pt x="636" y="137"/>
                  </a:cubicBezTo>
                  <a:cubicBezTo>
                    <a:pt x="638" y="132"/>
                    <a:pt x="639" y="127"/>
                    <a:pt x="640" y="121"/>
                  </a:cubicBezTo>
                  <a:cubicBezTo>
                    <a:pt x="641" y="116"/>
                    <a:pt x="642" y="111"/>
                    <a:pt x="643" y="106"/>
                  </a:cubicBezTo>
                  <a:lnTo>
                    <a:pt x="463" y="1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3856069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2</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sp>
        <p:nvSpPr>
          <p:cNvPr id="6" name="テキスト ボックス 5">
            <a:extLst>
              <a:ext uri="{FF2B5EF4-FFF2-40B4-BE49-F238E27FC236}">
                <a16:creationId xmlns:a16="http://schemas.microsoft.com/office/drawing/2014/main" id="{694AB1C1-17D0-4BEB-A0A5-C668C4B08C1F}"/>
              </a:ext>
            </a:extLst>
          </p:cNvPr>
          <p:cNvSpPr txBox="1"/>
          <p:nvPr/>
        </p:nvSpPr>
        <p:spPr>
          <a:xfrm>
            <a:off x="297000" y="524788"/>
            <a:ext cx="2816009" cy="344128"/>
          </a:xfrm>
          <a:prstGeom prst="rect">
            <a:avLst/>
          </a:prstGeom>
          <a:solidFill>
            <a:srgbClr val="44546A"/>
          </a:solidFill>
          <a:ln w="25400">
            <a:solidFill>
              <a:srgbClr val="44546A"/>
            </a:solidFill>
          </a:ln>
        </p:spPr>
        <p:txBody>
          <a:bodyPr wrap="none" lIns="72000" tIns="0" rIns="72000" bIns="36000" rtlCol="0" anchor="ctr" anchorCtr="0">
            <a:spAutoFit/>
          </a:bodyPr>
          <a:lstStyle/>
          <a:p>
            <a:r>
              <a:rPr kumimoji="1" lang="ja-JP" altLang="en-US" sz="2000">
                <a:solidFill>
                  <a:schemeClr val="bg1"/>
                </a:solidFill>
                <a:latin typeface="HGP創英角ｺﾞｼｯｸUB" panose="020B0900000000000000" pitchFamily="50" charset="-128"/>
                <a:ea typeface="HGP創英角ｺﾞｼｯｸUB" panose="020B0900000000000000" pitchFamily="50" charset="-128"/>
              </a:rPr>
              <a:t>１．令和元年東日本台風</a:t>
            </a:r>
          </a:p>
        </p:txBody>
      </p:sp>
      <p:cxnSp>
        <p:nvCxnSpPr>
          <p:cNvPr id="7" name="直線コネクタ 6">
            <a:extLst>
              <a:ext uri="{FF2B5EF4-FFF2-40B4-BE49-F238E27FC236}">
                <a16:creationId xmlns:a16="http://schemas.microsoft.com/office/drawing/2014/main" id="{CE3B76CD-5A3C-BFAD-82B3-95CF57F4B4BA}"/>
              </a:ext>
            </a:extLst>
          </p:cNvPr>
          <p:cNvCxnSpPr>
            <a:cxnSpLocks/>
          </p:cNvCxnSpPr>
          <p:nvPr/>
        </p:nvCxnSpPr>
        <p:spPr>
          <a:xfrm>
            <a:off x="297000" y="868916"/>
            <a:ext cx="6264000" cy="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59BA6E2-B6A1-7BCC-8E34-90BECE9C8E3E}"/>
              </a:ext>
            </a:extLst>
          </p:cNvPr>
          <p:cNvSpPr txBox="1"/>
          <p:nvPr/>
        </p:nvSpPr>
        <p:spPr>
          <a:xfrm>
            <a:off x="297000" y="998739"/>
            <a:ext cx="6264000" cy="215444"/>
          </a:xfrm>
          <a:prstGeom prst="rect">
            <a:avLst/>
          </a:prstGeom>
          <a:noFill/>
        </p:spPr>
        <p:txBody>
          <a:bodyPr wrap="square" lIns="0" tIns="0" rIns="0" bIns="0" anchor="t" anchorCtr="0">
            <a:spAutoFit/>
          </a:bodyPr>
          <a:lstStyle/>
          <a:p>
            <a:pPr algn="just">
              <a:spcAft>
                <a:spcPts val="600"/>
              </a:spcAft>
            </a:pPr>
            <a:r>
              <a:rPr lang="ja-JP" altLang="ja-JP" sz="1400" kern="10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1400" kern="10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災害の</a:t>
            </a:r>
            <a:r>
              <a:rPr lang="ja-JP" altLang="ja-JP" sz="1400" kern="10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概要</a:t>
            </a:r>
            <a:endParaRPr lang="ja-JP" altLang="ja-JP" sz="1400"/>
          </a:p>
        </p:txBody>
      </p:sp>
      <p:pic>
        <p:nvPicPr>
          <p:cNvPr id="11" name="Picture 2" descr="期間降水量分布図（10月10日0時～10月13日24時）">
            <a:extLst>
              <a:ext uri="{FF2B5EF4-FFF2-40B4-BE49-F238E27FC236}">
                <a16:creationId xmlns:a16="http://schemas.microsoft.com/office/drawing/2014/main" id="{5E679AE0-4D9F-1D3D-A838-1165319D94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33"/>
          <a:stretch/>
        </p:blipFill>
        <p:spPr bwMode="auto">
          <a:xfrm>
            <a:off x="3556000" y="1008801"/>
            <a:ext cx="3005000" cy="1735241"/>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DF1480D6-F315-9538-A64B-E6A168B8758B}"/>
              </a:ext>
            </a:extLst>
          </p:cNvPr>
          <p:cNvSpPr txBox="1"/>
          <p:nvPr/>
        </p:nvSpPr>
        <p:spPr>
          <a:xfrm>
            <a:off x="297000" y="1358084"/>
            <a:ext cx="3055800" cy="1261884"/>
          </a:xfrm>
          <a:prstGeom prst="rect">
            <a:avLst/>
          </a:prstGeom>
          <a:noFill/>
        </p:spPr>
        <p:txBody>
          <a:bodyPr wrap="square" lIns="0" tIns="0" rIns="0" bIns="0" anchor="t" anchorCtr="0">
            <a:spAutoFit/>
          </a:bodyPr>
          <a:lstStyle/>
          <a:p>
            <a:pPr marL="190500">
              <a:spcBef>
                <a:spcPts val="600"/>
              </a:spcBef>
            </a:pPr>
            <a:r>
              <a:rPr lang="ja-JP" altLang="en-US" sz="1200" u="sng" kern="100">
                <a:latin typeface="HGP創英角ｺﾞｼｯｸUB" panose="020B0900000000000000" pitchFamily="50" charset="-128"/>
                <a:ea typeface="HGP創英角ｺﾞｼｯｸUB" panose="020B0900000000000000" pitchFamily="50" charset="-128"/>
                <a:cs typeface="Times New Roman" panose="02020603050405020304" pitchFamily="18" charset="0"/>
              </a:rPr>
              <a:t>全国で甚大な被害</a:t>
            </a:r>
            <a:endParaRPr lang="en-US" altLang="ja-JP" sz="1200" u="sng" kern="10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1950" indent="-171450" algn="just">
              <a:spcBef>
                <a:spcPts val="600"/>
              </a:spcBef>
              <a:buFont typeface="Arial" panose="020B0604020202020204" pitchFamily="34" charset="0"/>
              <a:buChar char="•"/>
            </a:pPr>
            <a:r>
              <a:rPr lang="ja-JP" altLang="en-US" sz="1200">
                <a:latin typeface="Times New Roman" panose="02020603050405020304" pitchFamily="18" charset="0"/>
                <a:ea typeface="ＭＳ Ｐ明朝" panose="02020600040205080304" pitchFamily="18" charset="-128"/>
                <a:cs typeface="Times New Roman" panose="02020603050405020304" pitchFamily="18" charset="0"/>
              </a:rPr>
              <a:t>令和元年（</a:t>
            </a:r>
            <a:r>
              <a:rPr lang="en-US" altLang="ja-JP" sz="1200">
                <a:latin typeface="Times New Roman" panose="02020603050405020304" pitchFamily="18" charset="0"/>
                <a:ea typeface="ＭＳ Ｐ明朝" panose="02020600040205080304" pitchFamily="18" charset="-128"/>
                <a:cs typeface="Times New Roman" panose="02020603050405020304" pitchFamily="18" charset="0"/>
              </a:rPr>
              <a:t>2019</a:t>
            </a:r>
            <a:r>
              <a:rPr lang="ja-JP" altLang="en-US" sz="1200">
                <a:latin typeface="Times New Roman" panose="02020603050405020304" pitchFamily="18" charset="0"/>
                <a:ea typeface="ＭＳ Ｐ明朝" panose="02020600040205080304" pitchFamily="18" charset="-128"/>
                <a:cs typeface="Times New Roman" panose="02020603050405020304" pitchFamily="18" charset="0"/>
              </a:rPr>
              <a:t>年）</a:t>
            </a:r>
            <a:r>
              <a:rPr lang="en-US" altLang="ja-JP" sz="1200">
                <a:latin typeface="Times New Roman" panose="02020603050405020304" pitchFamily="18" charset="0"/>
                <a:ea typeface="ＭＳ Ｐ明朝" panose="02020600040205080304" pitchFamily="18" charset="-128"/>
                <a:cs typeface="Times New Roman" panose="02020603050405020304" pitchFamily="18" charset="0"/>
              </a:rPr>
              <a:t>10</a:t>
            </a:r>
            <a:r>
              <a:rPr lang="ja-JP" altLang="en-US" sz="1200">
                <a:latin typeface="Times New Roman" panose="02020603050405020304" pitchFamily="18" charset="0"/>
                <a:ea typeface="ＭＳ Ｐ明朝" panose="02020600040205080304" pitchFamily="18" charset="-128"/>
                <a:cs typeface="Times New Roman" panose="02020603050405020304" pitchFamily="18" charset="0"/>
              </a:rPr>
              <a:t>月、台風第</a:t>
            </a:r>
            <a:r>
              <a:rPr lang="en-US" altLang="ja-JP" sz="1200">
                <a:latin typeface="Times New Roman" panose="02020603050405020304" pitchFamily="18" charset="0"/>
                <a:ea typeface="ＭＳ Ｐ明朝" panose="02020600040205080304" pitchFamily="18" charset="-128"/>
                <a:cs typeface="Times New Roman" panose="02020603050405020304" pitchFamily="18" charset="0"/>
              </a:rPr>
              <a:t>19 </a:t>
            </a:r>
            <a:r>
              <a:rPr lang="ja-JP" altLang="en-US" sz="1200">
                <a:latin typeface="Times New Roman" panose="02020603050405020304" pitchFamily="18" charset="0"/>
                <a:ea typeface="ＭＳ Ｐ明朝" panose="02020600040205080304" pitchFamily="18" charset="-128"/>
                <a:cs typeface="Times New Roman" panose="02020603050405020304" pitchFamily="18" charset="0"/>
              </a:rPr>
              <a:t>号の接近・通過に伴い、広い範囲で大雨、暴風、高波、高潮となった。</a:t>
            </a:r>
            <a:endParaRPr lang="en-US" altLang="ja-JP" sz="1200">
              <a:latin typeface="Times New Roman" panose="02020603050405020304" pitchFamily="18" charset="0"/>
              <a:ea typeface="ＭＳ Ｐ明朝" panose="02020600040205080304" pitchFamily="18" charset="-128"/>
              <a:cs typeface="Times New Roman" panose="02020603050405020304" pitchFamily="18" charset="0"/>
            </a:endParaRPr>
          </a:p>
          <a:p>
            <a:pPr marL="361950" indent="-171450">
              <a:spcBef>
                <a:spcPts val="600"/>
              </a:spcBef>
              <a:buFont typeface="Arial" panose="020B0604020202020204" pitchFamily="34" charset="0"/>
              <a:buChar char="•"/>
            </a:pPr>
            <a:r>
              <a:rPr lang="ja-JP" altLang="en-US" sz="1200">
                <a:latin typeface="Times New Roman" panose="02020603050405020304" pitchFamily="18" charset="0"/>
                <a:ea typeface="ＭＳ Ｐ明朝" panose="02020600040205080304" pitchFamily="18" charset="-128"/>
                <a:cs typeface="Times New Roman" panose="02020603050405020304" pitchFamily="18" charset="0"/>
              </a:rPr>
              <a:t>全国で甚大な被害を起こしたことから、</a:t>
            </a:r>
            <a:br>
              <a:rPr lang="en-US" altLang="ja-JP" sz="1200">
                <a:latin typeface="Times New Roman" panose="02020603050405020304" pitchFamily="18" charset="0"/>
                <a:ea typeface="ＭＳ Ｐ明朝" panose="02020600040205080304" pitchFamily="18" charset="-128"/>
                <a:cs typeface="Times New Roman" panose="02020603050405020304" pitchFamily="18" charset="0"/>
              </a:rPr>
            </a:br>
            <a:r>
              <a:rPr lang="ja-JP" altLang="en-US" sz="1200">
                <a:latin typeface="Times New Roman" panose="02020603050405020304" pitchFamily="18" charset="0"/>
                <a:ea typeface="ＭＳ Ｐ明朝" panose="02020600040205080304" pitchFamily="18" charset="-128"/>
                <a:cs typeface="Times New Roman" panose="02020603050405020304" pitchFamily="18" charset="0"/>
              </a:rPr>
              <a:t>「令和元年東日本台風」と命名された。</a:t>
            </a:r>
            <a:endParaRPr lang="ja-JP" altLang="ja-JP" sz="1200">
              <a:latin typeface="Times New Roman" panose="02020603050405020304" pitchFamily="18" charset="0"/>
              <a:ea typeface="ＭＳ Ｐ明朝" panose="02020600040205080304" pitchFamily="18"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1BAFE863-2129-A2D1-43DC-4DB841A20F7A}"/>
              </a:ext>
            </a:extLst>
          </p:cNvPr>
          <p:cNvSpPr txBox="1"/>
          <p:nvPr/>
        </p:nvSpPr>
        <p:spPr>
          <a:xfrm>
            <a:off x="297000" y="2797666"/>
            <a:ext cx="3528000" cy="2446824"/>
          </a:xfrm>
          <a:prstGeom prst="rect">
            <a:avLst/>
          </a:prstGeom>
          <a:noFill/>
        </p:spPr>
        <p:txBody>
          <a:bodyPr wrap="square" lIns="0" tIns="0" rIns="0" bIns="0" anchor="t" anchorCtr="0">
            <a:spAutoFit/>
          </a:bodyPr>
          <a:lstStyle/>
          <a:p>
            <a:pPr marL="190500">
              <a:spcBef>
                <a:spcPts val="600"/>
              </a:spcBef>
            </a:pPr>
            <a:r>
              <a:rPr lang="ja-JP" altLang="en-US" sz="1200" u="sng"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群馬県においても記録的な大雨</a:t>
            </a:r>
            <a:endParaRPr lang="en-US" altLang="ja-JP" sz="1200" u="sng" kern="1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a:p>
            <a:pPr marL="361950" indent="-171450" algn="just">
              <a:spcBef>
                <a:spcPts val="600"/>
              </a:spcBef>
              <a:buFont typeface="Arial" panose="020B0604020202020204" pitchFamily="34" charset="0"/>
              <a:buChar char="•"/>
            </a:pP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群馬県内では、西毛、吾妻地域を中心に</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24</a:t>
            </a: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時間雨量が</a:t>
            </a:r>
            <a: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t>300</a:t>
            </a: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ｍｍを超え、中でも下仁田、箕輪、万場等の雨量観測所では、</a:t>
            </a:r>
            <a:r>
              <a:rPr lang="ja-JP" altLang="en-US" sz="12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これまでの記録</a:t>
            </a:r>
            <a:r>
              <a:rPr lang="en-US" altLang="ja-JP" sz="1200" baseline="30000" dirty="0">
                <a:latin typeface="Times New Roman" panose="02020603050405020304" pitchFamily="18" charset="0"/>
                <a:ea typeface="ＭＳ Ｐ明朝" panose="02020600040205080304" pitchFamily="18" charset="-128"/>
                <a:cs typeface="Times New Roman" panose="02020603050405020304" pitchFamily="18" charset="0"/>
              </a:rPr>
              <a:t>※</a:t>
            </a:r>
            <a:r>
              <a:rPr lang="ja-JP" altLang="en-US" sz="12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を更新</a:t>
            </a:r>
            <a:br>
              <a:rPr lang="en-US" altLang="ja-JP" sz="12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b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した</a:t>
            </a:r>
            <a:r>
              <a:rPr lang="ja-JP" altLang="en-US" sz="900" dirty="0">
                <a:latin typeface="Times New Roman" panose="02020603050405020304" pitchFamily="18" charset="0"/>
                <a:ea typeface="ＭＳ Ｐ明朝" panose="02020600040205080304" pitchFamily="18" charset="-128"/>
                <a:cs typeface="Times New Roman" panose="02020603050405020304" pitchFamily="18" charset="0"/>
              </a:rPr>
              <a:t>（</a:t>
            </a:r>
            <a:r>
              <a:rPr lang="en-US" altLang="ja-JP" sz="900" dirty="0">
                <a:latin typeface="Times New Roman" panose="02020603050405020304" pitchFamily="18" charset="0"/>
                <a:ea typeface="ＭＳ Ｐ明朝" panose="02020600040205080304" pitchFamily="18" charset="-128"/>
                <a:cs typeface="Times New Roman" panose="02020603050405020304" pitchFamily="18" charset="0"/>
              </a:rPr>
              <a:t>※489mm</a:t>
            </a:r>
            <a:r>
              <a:rPr lang="ja-JP" altLang="en-US" sz="900" dirty="0">
                <a:latin typeface="Times New Roman" panose="02020603050405020304" pitchFamily="18" charset="0"/>
                <a:ea typeface="ＭＳ Ｐ明朝" panose="02020600040205080304" pitchFamily="18" charset="-128"/>
                <a:cs typeface="Times New Roman" panose="02020603050405020304" pitchFamily="18" charset="0"/>
              </a:rPr>
              <a:t>：榛名山（昭和</a:t>
            </a:r>
            <a:r>
              <a:rPr lang="en-US" altLang="ja-JP" sz="900" dirty="0">
                <a:latin typeface="Times New Roman" panose="02020603050405020304" pitchFamily="18" charset="0"/>
                <a:ea typeface="ＭＳ Ｐ明朝" panose="02020600040205080304" pitchFamily="18" charset="-128"/>
                <a:cs typeface="Times New Roman" panose="02020603050405020304" pitchFamily="18" charset="0"/>
              </a:rPr>
              <a:t>56</a:t>
            </a:r>
            <a:r>
              <a:rPr lang="ja-JP" altLang="en-US" sz="900" dirty="0">
                <a:latin typeface="Times New Roman" panose="02020603050405020304" pitchFamily="18" charset="0"/>
                <a:ea typeface="ＭＳ Ｐ明朝" panose="02020600040205080304" pitchFamily="18" charset="-128"/>
                <a:cs typeface="Times New Roman" panose="02020603050405020304" pitchFamily="18" charset="0"/>
              </a:rPr>
              <a:t>年</a:t>
            </a:r>
            <a:r>
              <a:rPr lang="en-US" altLang="ja-JP" sz="900" dirty="0">
                <a:latin typeface="Times New Roman" panose="02020603050405020304" pitchFamily="18" charset="0"/>
                <a:ea typeface="ＭＳ Ｐ明朝" panose="02020600040205080304" pitchFamily="18" charset="-128"/>
                <a:cs typeface="Times New Roman" panose="02020603050405020304" pitchFamily="18" charset="0"/>
              </a:rPr>
              <a:t>8</a:t>
            </a:r>
            <a:r>
              <a:rPr lang="ja-JP" altLang="en-US" sz="900" dirty="0">
                <a:latin typeface="Times New Roman" panose="02020603050405020304" pitchFamily="18" charset="0"/>
                <a:ea typeface="ＭＳ Ｐ明朝" panose="02020600040205080304" pitchFamily="18" charset="-128"/>
                <a:cs typeface="Times New Roman" panose="02020603050405020304" pitchFamily="18" charset="0"/>
              </a:rPr>
              <a:t>月台風第</a:t>
            </a:r>
            <a:r>
              <a:rPr lang="en-US" altLang="ja-JP" sz="900" dirty="0">
                <a:latin typeface="Times New Roman" panose="02020603050405020304" pitchFamily="18" charset="0"/>
                <a:ea typeface="ＭＳ Ｐ明朝" panose="02020600040205080304" pitchFamily="18" charset="-128"/>
                <a:cs typeface="Times New Roman" panose="02020603050405020304" pitchFamily="18" charset="0"/>
              </a:rPr>
              <a:t>15</a:t>
            </a:r>
            <a:r>
              <a:rPr lang="ja-JP" altLang="en-US" sz="900" dirty="0">
                <a:latin typeface="Times New Roman" panose="02020603050405020304" pitchFamily="18" charset="0"/>
                <a:ea typeface="ＭＳ Ｐ明朝" panose="02020600040205080304" pitchFamily="18" charset="-128"/>
                <a:cs typeface="Times New Roman" panose="02020603050405020304" pitchFamily="18" charset="0"/>
              </a:rPr>
              <a:t>号））。</a:t>
            </a:r>
            <a:endPar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endParaRPr>
          </a:p>
          <a:p>
            <a:pPr marL="361950" indent="-171450" algn="just">
              <a:spcBef>
                <a:spcPts val="600"/>
              </a:spcBef>
              <a:buFont typeface="Arial" panose="020B0604020202020204" pitchFamily="34" charset="0"/>
              <a:buChar char="•"/>
            </a:pP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記録的な大雨に伴い、利根川</a:t>
            </a:r>
            <a:r>
              <a:rPr lang="ja-JP" altLang="en-US" sz="800" dirty="0">
                <a:latin typeface="Times New Roman" panose="02020603050405020304" pitchFamily="18" charset="0"/>
                <a:ea typeface="ＭＳ Ｐ明朝" panose="02020600040205080304" pitchFamily="18" charset="-128"/>
                <a:cs typeface="Times New Roman" panose="02020603050405020304" pitchFamily="18" charset="0"/>
              </a:rPr>
              <a:t>（上福島水位観測所）</a:t>
            </a: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a:t>
            </a:r>
            <a:br>
              <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rPr>
            </a:b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石田川</a:t>
            </a:r>
            <a:r>
              <a:rPr lang="ja-JP" altLang="en-US" sz="900" dirty="0">
                <a:latin typeface="Times New Roman" panose="02020603050405020304" pitchFamily="18" charset="0"/>
                <a:ea typeface="ＭＳ Ｐ明朝" panose="02020600040205080304" pitchFamily="18" charset="-128"/>
                <a:cs typeface="Times New Roman" panose="02020603050405020304" pitchFamily="18" charset="0"/>
              </a:rPr>
              <a:t>（下田島・牛沢水位観測所）</a:t>
            </a: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等の</a:t>
            </a:r>
            <a:r>
              <a:rPr lang="ja-JP" altLang="en-US" sz="12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７河川で観測</a:t>
            </a:r>
            <a:br>
              <a:rPr lang="en-US" altLang="ja-JP" sz="12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br>
            <a:r>
              <a:rPr lang="ja-JP" altLang="en-US" sz="12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史上最大水位を記録</a:t>
            </a: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した。</a:t>
            </a:r>
            <a:endPar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endParaRPr>
          </a:p>
          <a:p>
            <a:pPr marL="361950" indent="-171450" algn="just">
              <a:spcBef>
                <a:spcPts val="600"/>
              </a:spcBef>
              <a:buFont typeface="Arial" panose="020B0604020202020204" pitchFamily="34" charset="0"/>
              <a:buChar char="•"/>
            </a:pP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幸い堤防の決壊は発生しなかったものの、</a:t>
            </a:r>
            <a:r>
              <a:rPr lang="ja-JP" altLang="en-US" sz="12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群馬県が管理する１８河川</a:t>
            </a:r>
            <a:r>
              <a:rPr lang="ja-JP" altLang="en-US" sz="105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（計３０箇所）</a:t>
            </a:r>
            <a:r>
              <a:rPr lang="ja-JP" altLang="en-US" sz="12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で</a:t>
            </a:r>
            <a:r>
              <a:rPr lang="ja-JP" altLang="en-US" sz="12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堤防からの越水</a:t>
            </a:r>
            <a:r>
              <a:rPr lang="ja-JP" altLang="en-US" sz="12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12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溢水</a:t>
            </a:r>
            <a:r>
              <a:rPr lang="ja-JP" altLang="en-US" sz="12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が発生</a:t>
            </a: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し、</a:t>
            </a:r>
            <a:r>
              <a:rPr lang="ja-JP" altLang="en-US" sz="12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内水</a:t>
            </a: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によるものも含めて</a:t>
            </a:r>
            <a:r>
              <a:rPr lang="ja-JP" altLang="en-US" sz="12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県内の</a:t>
            </a:r>
            <a:r>
              <a:rPr lang="ja-JP" altLang="en-US" sz="1200" dirty="0">
                <a:solidFill>
                  <a:srgbClr val="C00000"/>
                </a:solidFill>
                <a:latin typeface="HGP創英角ｺﾞｼｯｸUB" panose="020B0900000000000000" pitchFamily="50" charset="-128"/>
                <a:ea typeface="HGP創英角ｺﾞｼｯｸUB" panose="020B0900000000000000" pitchFamily="50" charset="-128"/>
                <a:cs typeface="Times New Roman" panose="02020603050405020304" pitchFamily="18" charset="0"/>
              </a:rPr>
              <a:t>幅広い地域で浸水被害</a:t>
            </a:r>
            <a:r>
              <a:rPr lang="ja-JP" altLang="en-US" sz="1200" dirty="0">
                <a:latin typeface="HGP創英角ｺﾞｼｯｸUB" panose="020B0900000000000000" pitchFamily="50" charset="-128"/>
                <a:ea typeface="HGP創英角ｺﾞｼｯｸUB" panose="020B0900000000000000" pitchFamily="50" charset="-128"/>
                <a:cs typeface="Times New Roman" panose="02020603050405020304" pitchFamily="18" charset="0"/>
              </a:rPr>
              <a:t>が確認</a:t>
            </a:r>
            <a:r>
              <a:rPr lang="ja-JP" altLang="en-US" sz="1200" dirty="0">
                <a:latin typeface="Times New Roman" panose="02020603050405020304" pitchFamily="18" charset="0"/>
                <a:ea typeface="ＭＳ Ｐ明朝" panose="02020600040205080304" pitchFamily="18" charset="-128"/>
                <a:cs typeface="Times New Roman" panose="02020603050405020304" pitchFamily="18" charset="0"/>
              </a:rPr>
              <a:t>された。</a:t>
            </a:r>
            <a:endParaRPr lang="en-US" altLang="ja-JP" sz="1200" dirty="0">
              <a:latin typeface="Times New Roman" panose="02020603050405020304" pitchFamily="18" charset="0"/>
              <a:ea typeface="ＭＳ Ｐ明朝" panose="02020600040205080304" pitchFamily="18" charset="-128"/>
              <a:cs typeface="Times New Roman" panose="02020603050405020304" pitchFamily="18" charset="0"/>
            </a:endParaRPr>
          </a:p>
        </p:txBody>
      </p:sp>
      <p:pic>
        <p:nvPicPr>
          <p:cNvPr id="14" name="図 13">
            <a:extLst>
              <a:ext uri="{FF2B5EF4-FFF2-40B4-BE49-F238E27FC236}">
                <a16:creationId xmlns:a16="http://schemas.microsoft.com/office/drawing/2014/main" id="{396923ED-756D-65D8-A8BC-EBC030B3D4D0}"/>
              </a:ext>
            </a:extLst>
          </p:cNvPr>
          <p:cNvPicPr>
            <a:picLocks noChangeAspect="1"/>
          </p:cNvPicPr>
          <p:nvPr/>
        </p:nvPicPr>
        <p:blipFill rotWithShape="1">
          <a:blip r:embed="rId4"/>
          <a:srcRect l="38197" t="22672" r="22361" b="14222"/>
          <a:stretch/>
        </p:blipFill>
        <p:spPr>
          <a:xfrm>
            <a:off x="3980489" y="3178018"/>
            <a:ext cx="2704906" cy="2704906"/>
          </a:xfrm>
          <a:prstGeom prst="rect">
            <a:avLst/>
          </a:prstGeom>
        </p:spPr>
      </p:pic>
      <p:sp>
        <p:nvSpPr>
          <p:cNvPr id="16" name="テキスト ボックス 15">
            <a:extLst>
              <a:ext uri="{FF2B5EF4-FFF2-40B4-BE49-F238E27FC236}">
                <a16:creationId xmlns:a16="http://schemas.microsoft.com/office/drawing/2014/main" id="{71A70119-ECD3-C398-C95B-85B7AD8F6BAF}"/>
              </a:ext>
            </a:extLst>
          </p:cNvPr>
          <p:cNvSpPr txBox="1"/>
          <p:nvPr/>
        </p:nvSpPr>
        <p:spPr>
          <a:xfrm>
            <a:off x="4289387" y="5936548"/>
            <a:ext cx="2087110" cy="307777"/>
          </a:xfrm>
          <a:prstGeom prst="rect">
            <a:avLst/>
          </a:prstGeom>
          <a:noFill/>
        </p:spPr>
        <p:txBody>
          <a:bodyPr wrap="none" lIns="0" tIns="0" rIns="0" bIns="0">
            <a:spAutoFit/>
          </a:bodyPr>
          <a:lstStyle/>
          <a:p>
            <a:pPr marL="177800" indent="-177800"/>
            <a:r>
              <a:rPr lang="ja-JP" altLang="en-US" sz="1000">
                <a:latin typeface="Arial" panose="020B0604020202020204" pitchFamily="34" charset="0"/>
                <a:ea typeface="ＭＳ Ｐゴシック" panose="020B0600070205080204" pitchFamily="50" charset="-128"/>
                <a:cs typeface="Arial" panose="020B0604020202020204" pitchFamily="34" charset="0"/>
              </a:rPr>
              <a:t>▲</a:t>
            </a:r>
            <a:r>
              <a:rPr lang="en-US" altLang="ja-JP" sz="1000">
                <a:latin typeface="Arial" panose="020B0604020202020204" pitchFamily="34" charset="0"/>
                <a:ea typeface="ＭＳ Ｐゴシック" panose="020B0600070205080204" pitchFamily="50" charset="-128"/>
                <a:cs typeface="Arial" panose="020B0604020202020204" pitchFamily="34" charset="0"/>
              </a:rPr>
              <a:t>	</a:t>
            </a:r>
            <a:r>
              <a:rPr lang="ja-JP" altLang="en-US" sz="1000">
                <a:latin typeface="Arial" panose="020B0604020202020204" pitchFamily="34" charset="0"/>
                <a:ea typeface="ＭＳ Ｐゴシック" panose="020B0600070205080204" pitchFamily="50" charset="-128"/>
                <a:cs typeface="Arial" panose="020B0604020202020204" pitchFamily="34" charset="0"/>
              </a:rPr>
              <a:t>アメダス総降水量分布図</a:t>
            </a:r>
            <a:br>
              <a:rPr lang="en-US" altLang="ja-JP" sz="1000">
                <a:latin typeface="Arial" panose="020B0604020202020204" pitchFamily="34" charset="0"/>
                <a:ea typeface="ＭＳ Ｐゴシック" panose="020B0600070205080204" pitchFamily="50" charset="-128"/>
                <a:cs typeface="Arial" panose="020B0604020202020204" pitchFamily="34" charset="0"/>
              </a:rPr>
            </a:br>
            <a:r>
              <a:rPr lang="ja-JP" altLang="en-US" sz="1000">
                <a:latin typeface="Arial" panose="020B0604020202020204" pitchFamily="34" charset="0"/>
                <a:ea typeface="ＭＳ Ｐゴシック" panose="020B0600070205080204" pitchFamily="50" charset="-128"/>
                <a:cs typeface="Arial" panose="020B0604020202020204" pitchFamily="34" charset="0"/>
              </a:rPr>
              <a:t>（</a:t>
            </a:r>
            <a:r>
              <a:rPr lang="en-US" altLang="ja-JP" sz="1000">
                <a:latin typeface="Arial" panose="020B0604020202020204" pitchFamily="34" charset="0"/>
                <a:ea typeface="ＭＳ Ｐゴシック" panose="020B0600070205080204" pitchFamily="50" charset="-128"/>
                <a:cs typeface="Arial" panose="020B0604020202020204" pitchFamily="34" charset="0"/>
              </a:rPr>
              <a:t>10</a:t>
            </a:r>
            <a:r>
              <a:rPr lang="ja-JP" altLang="en-US" sz="1000">
                <a:latin typeface="Arial" panose="020B0604020202020204" pitchFamily="34" charset="0"/>
                <a:ea typeface="ＭＳ Ｐゴシック" panose="020B0600070205080204" pitchFamily="50" charset="-128"/>
                <a:cs typeface="Arial" panose="020B0604020202020204" pitchFamily="34" charset="0"/>
              </a:rPr>
              <a:t>月</a:t>
            </a:r>
            <a:r>
              <a:rPr lang="en-US" altLang="ja-JP" sz="1000">
                <a:latin typeface="Arial" panose="020B0604020202020204" pitchFamily="34" charset="0"/>
                <a:ea typeface="ＭＳ Ｐゴシック" panose="020B0600070205080204" pitchFamily="50" charset="-128"/>
                <a:cs typeface="Arial" panose="020B0604020202020204" pitchFamily="34" charset="0"/>
              </a:rPr>
              <a:t>11</a:t>
            </a:r>
            <a:r>
              <a:rPr lang="ja-JP" altLang="en-US" sz="1000">
                <a:latin typeface="Arial" panose="020B0604020202020204" pitchFamily="34" charset="0"/>
                <a:ea typeface="ＭＳ Ｐゴシック" panose="020B0600070205080204" pitchFamily="50" charset="-128"/>
                <a:cs typeface="Arial" panose="020B0604020202020204" pitchFamily="34" charset="0"/>
              </a:rPr>
              <a:t>日</a:t>
            </a:r>
            <a:r>
              <a:rPr lang="en-US" altLang="ja-JP" sz="1000">
                <a:latin typeface="Arial" panose="020B0604020202020204" pitchFamily="34" charset="0"/>
                <a:ea typeface="ＭＳ Ｐゴシック" panose="020B0600070205080204" pitchFamily="50" charset="-128"/>
                <a:cs typeface="Arial" panose="020B0604020202020204" pitchFamily="34" charset="0"/>
              </a:rPr>
              <a:t>00</a:t>
            </a:r>
            <a:r>
              <a:rPr lang="ja-JP" altLang="en-US" sz="1000">
                <a:latin typeface="Arial" panose="020B0604020202020204" pitchFamily="34" charset="0"/>
                <a:ea typeface="ＭＳ Ｐゴシック" panose="020B0600070205080204" pitchFamily="50" charset="-128"/>
                <a:cs typeface="Arial" panose="020B0604020202020204" pitchFamily="34" charset="0"/>
              </a:rPr>
              <a:t>時～</a:t>
            </a:r>
            <a:r>
              <a:rPr lang="en-US" altLang="ja-JP" sz="1000">
                <a:latin typeface="Arial" panose="020B0604020202020204" pitchFamily="34" charset="0"/>
                <a:ea typeface="ＭＳ Ｐゴシック" panose="020B0600070205080204" pitchFamily="50" charset="-128"/>
                <a:cs typeface="Arial" panose="020B0604020202020204" pitchFamily="34" charset="0"/>
              </a:rPr>
              <a:t>10</a:t>
            </a:r>
            <a:r>
              <a:rPr lang="ja-JP" altLang="en-US" sz="1000">
                <a:latin typeface="Arial" panose="020B0604020202020204" pitchFamily="34" charset="0"/>
                <a:ea typeface="ＭＳ Ｐゴシック" panose="020B0600070205080204" pitchFamily="50" charset="-128"/>
                <a:cs typeface="Arial" panose="020B0604020202020204" pitchFamily="34" charset="0"/>
              </a:rPr>
              <a:t>月</a:t>
            </a:r>
            <a:r>
              <a:rPr lang="en-US" altLang="ja-JP" sz="1000">
                <a:latin typeface="Arial" panose="020B0604020202020204" pitchFamily="34" charset="0"/>
                <a:ea typeface="ＭＳ Ｐゴシック" panose="020B0600070205080204" pitchFamily="50" charset="-128"/>
                <a:cs typeface="Arial" panose="020B0604020202020204" pitchFamily="34" charset="0"/>
              </a:rPr>
              <a:t>14</a:t>
            </a:r>
            <a:r>
              <a:rPr lang="ja-JP" altLang="en-US" sz="1000">
                <a:latin typeface="Arial" panose="020B0604020202020204" pitchFamily="34" charset="0"/>
                <a:ea typeface="ＭＳ Ｐゴシック" panose="020B0600070205080204" pitchFamily="50" charset="-128"/>
                <a:cs typeface="Arial" panose="020B0604020202020204" pitchFamily="34" charset="0"/>
              </a:rPr>
              <a:t>日</a:t>
            </a:r>
            <a:r>
              <a:rPr lang="en-US" altLang="ja-JP" sz="1000">
                <a:latin typeface="Arial" panose="020B0604020202020204" pitchFamily="34" charset="0"/>
                <a:ea typeface="ＭＳ Ｐゴシック" panose="020B0600070205080204" pitchFamily="50" charset="-128"/>
                <a:cs typeface="Arial" panose="020B0604020202020204" pitchFamily="34" charset="0"/>
              </a:rPr>
              <a:t>00 </a:t>
            </a:r>
            <a:r>
              <a:rPr lang="ja-JP" altLang="en-US" sz="1000">
                <a:latin typeface="Arial" panose="020B0604020202020204" pitchFamily="34" charset="0"/>
                <a:ea typeface="ＭＳ Ｐゴシック" panose="020B0600070205080204" pitchFamily="50" charset="-128"/>
                <a:cs typeface="Arial" panose="020B0604020202020204" pitchFamily="34" charset="0"/>
              </a:rPr>
              <a:t>時）</a:t>
            </a:r>
          </a:p>
        </p:txBody>
      </p:sp>
      <p:sp>
        <p:nvSpPr>
          <p:cNvPr id="17" name="テキスト ボックス 16">
            <a:extLst>
              <a:ext uri="{FF2B5EF4-FFF2-40B4-BE49-F238E27FC236}">
                <a16:creationId xmlns:a16="http://schemas.microsoft.com/office/drawing/2014/main" id="{435DAF2B-FC8D-07F5-6EB2-916B9555B2AA}"/>
              </a:ext>
            </a:extLst>
          </p:cNvPr>
          <p:cNvSpPr txBox="1"/>
          <p:nvPr/>
        </p:nvSpPr>
        <p:spPr>
          <a:xfrm>
            <a:off x="4289387" y="2768074"/>
            <a:ext cx="2087110" cy="307777"/>
          </a:xfrm>
          <a:prstGeom prst="rect">
            <a:avLst/>
          </a:prstGeom>
          <a:noFill/>
        </p:spPr>
        <p:txBody>
          <a:bodyPr wrap="none" lIns="0" tIns="0" rIns="0" bIns="0">
            <a:spAutoFit/>
          </a:bodyPr>
          <a:lstStyle/>
          <a:p>
            <a:pPr marL="177800" indent="-177800"/>
            <a:r>
              <a:rPr lang="ja-JP" altLang="en-US" sz="1000">
                <a:latin typeface="Arial" panose="020B0604020202020204" pitchFamily="34" charset="0"/>
                <a:ea typeface="ＭＳ Ｐゴシック" panose="020B0600070205080204" pitchFamily="50" charset="-128"/>
                <a:cs typeface="Arial" panose="020B0604020202020204" pitchFamily="34" charset="0"/>
              </a:rPr>
              <a:t>▲</a:t>
            </a:r>
            <a:r>
              <a:rPr lang="en-US" altLang="ja-JP" sz="1000">
                <a:latin typeface="Arial" panose="020B0604020202020204" pitchFamily="34" charset="0"/>
                <a:ea typeface="ＭＳ Ｐゴシック" panose="020B0600070205080204" pitchFamily="50" charset="-128"/>
                <a:cs typeface="Arial" panose="020B0604020202020204" pitchFamily="34" charset="0"/>
              </a:rPr>
              <a:t>	</a:t>
            </a:r>
            <a:r>
              <a:rPr lang="ja-JP" altLang="en-US" sz="1000">
                <a:latin typeface="Arial" panose="020B0604020202020204" pitchFamily="34" charset="0"/>
                <a:ea typeface="ＭＳ Ｐゴシック" panose="020B0600070205080204" pitchFamily="50" charset="-128"/>
                <a:cs typeface="Arial" panose="020B0604020202020204" pitchFamily="34" charset="0"/>
              </a:rPr>
              <a:t>総降水量分布図</a:t>
            </a:r>
            <a:br>
              <a:rPr lang="en-US" altLang="ja-JP" sz="1000">
                <a:latin typeface="Arial" panose="020B0604020202020204" pitchFamily="34" charset="0"/>
                <a:ea typeface="ＭＳ Ｐゴシック" panose="020B0600070205080204" pitchFamily="50" charset="-128"/>
                <a:cs typeface="Arial" panose="020B0604020202020204" pitchFamily="34" charset="0"/>
              </a:rPr>
            </a:br>
            <a:r>
              <a:rPr lang="ja-JP" altLang="en-US" sz="1000">
                <a:latin typeface="Arial" panose="020B0604020202020204" pitchFamily="34" charset="0"/>
                <a:ea typeface="ＭＳ Ｐゴシック" panose="020B0600070205080204" pitchFamily="50" charset="-128"/>
                <a:cs typeface="Arial" panose="020B0604020202020204" pitchFamily="34" charset="0"/>
              </a:rPr>
              <a:t>（</a:t>
            </a:r>
            <a:r>
              <a:rPr lang="en-US" altLang="ja-JP" sz="1000">
                <a:latin typeface="Arial" panose="020B0604020202020204" pitchFamily="34" charset="0"/>
                <a:ea typeface="ＭＳ Ｐゴシック" panose="020B0600070205080204" pitchFamily="50" charset="-128"/>
                <a:cs typeface="Arial" panose="020B0604020202020204" pitchFamily="34" charset="0"/>
              </a:rPr>
              <a:t>10</a:t>
            </a:r>
            <a:r>
              <a:rPr lang="ja-JP" altLang="en-US" sz="1000">
                <a:latin typeface="Arial" panose="020B0604020202020204" pitchFamily="34" charset="0"/>
                <a:ea typeface="ＭＳ Ｐゴシック" panose="020B0600070205080204" pitchFamily="50" charset="-128"/>
                <a:cs typeface="Arial" panose="020B0604020202020204" pitchFamily="34" charset="0"/>
              </a:rPr>
              <a:t>月</a:t>
            </a:r>
            <a:r>
              <a:rPr lang="en-US" altLang="ja-JP" sz="1000">
                <a:latin typeface="Arial" panose="020B0604020202020204" pitchFamily="34" charset="0"/>
                <a:ea typeface="ＭＳ Ｐゴシック" panose="020B0600070205080204" pitchFamily="50" charset="-128"/>
                <a:cs typeface="Arial" panose="020B0604020202020204" pitchFamily="34" charset="0"/>
              </a:rPr>
              <a:t>10</a:t>
            </a:r>
            <a:r>
              <a:rPr lang="ja-JP" altLang="en-US" sz="1000">
                <a:latin typeface="Arial" panose="020B0604020202020204" pitchFamily="34" charset="0"/>
                <a:ea typeface="ＭＳ Ｐゴシック" panose="020B0600070205080204" pitchFamily="50" charset="-128"/>
                <a:cs typeface="Arial" panose="020B0604020202020204" pitchFamily="34" charset="0"/>
              </a:rPr>
              <a:t>日</a:t>
            </a:r>
            <a:r>
              <a:rPr lang="en-US" altLang="ja-JP" sz="1000">
                <a:latin typeface="Arial" panose="020B0604020202020204" pitchFamily="34" charset="0"/>
                <a:ea typeface="ＭＳ Ｐゴシック" panose="020B0600070205080204" pitchFamily="50" charset="-128"/>
                <a:cs typeface="Arial" panose="020B0604020202020204" pitchFamily="34" charset="0"/>
              </a:rPr>
              <a:t>00</a:t>
            </a:r>
            <a:r>
              <a:rPr lang="ja-JP" altLang="en-US" sz="1000">
                <a:latin typeface="Arial" panose="020B0604020202020204" pitchFamily="34" charset="0"/>
                <a:ea typeface="ＭＳ Ｐゴシック" panose="020B0600070205080204" pitchFamily="50" charset="-128"/>
                <a:cs typeface="Arial" panose="020B0604020202020204" pitchFamily="34" charset="0"/>
              </a:rPr>
              <a:t>時～</a:t>
            </a:r>
            <a:r>
              <a:rPr lang="en-US" altLang="ja-JP" sz="1000">
                <a:latin typeface="Arial" panose="020B0604020202020204" pitchFamily="34" charset="0"/>
                <a:ea typeface="ＭＳ Ｐゴシック" panose="020B0600070205080204" pitchFamily="50" charset="-128"/>
                <a:cs typeface="Arial" panose="020B0604020202020204" pitchFamily="34" charset="0"/>
              </a:rPr>
              <a:t>10</a:t>
            </a:r>
            <a:r>
              <a:rPr lang="ja-JP" altLang="en-US" sz="1000">
                <a:latin typeface="Arial" panose="020B0604020202020204" pitchFamily="34" charset="0"/>
                <a:ea typeface="ＭＳ Ｐゴシック" panose="020B0600070205080204" pitchFamily="50" charset="-128"/>
                <a:cs typeface="Arial" panose="020B0604020202020204" pitchFamily="34" charset="0"/>
              </a:rPr>
              <a:t>月</a:t>
            </a:r>
            <a:r>
              <a:rPr lang="en-US" altLang="ja-JP" sz="1000">
                <a:latin typeface="Arial" panose="020B0604020202020204" pitchFamily="34" charset="0"/>
                <a:ea typeface="ＭＳ Ｐゴシック" panose="020B0600070205080204" pitchFamily="50" charset="-128"/>
                <a:cs typeface="Arial" panose="020B0604020202020204" pitchFamily="34" charset="0"/>
              </a:rPr>
              <a:t>14</a:t>
            </a:r>
            <a:r>
              <a:rPr lang="ja-JP" altLang="en-US" sz="1000">
                <a:latin typeface="Arial" panose="020B0604020202020204" pitchFamily="34" charset="0"/>
                <a:ea typeface="ＭＳ Ｐゴシック" panose="020B0600070205080204" pitchFamily="50" charset="-128"/>
                <a:cs typeface="Arial" panose="020B0604020202020204" pitchFamily="34" charset="0"/>
              </a:rPr>
              <a:t>日</a:t>
            </a:r>
            <a:r>
              <a:rPr lang="en-US" altLang="ja-JP" sz="1000">
                <a:latin typeface="Arial" panose="020B0604020202020204" pitchFamily="34" charset="0"/>
                <a:ea typeface="ＭＳ Ｐゴシック" panose="020B0600070205080204" pitchFamily="50" charset="-128"/>
                <a:cs typeface="Arial" panose="020B0604020202020204" pitchFamily="34" charset="0"/>
              </a:rPr>
              <a:t>00 </a:t>
            </a:r>
            <a:r>
              <a:rPr lang="ja-JP" altLang="en-US" sz="1000">
                <a:latin typeface="Arial" panose="020B0604020202020204" pitchFamily="34" charset="0"/>
                <a:ea typeface="ＭＳ Ｐゴシック" panose="020B0600070205080204" pitchFamily="50" charset="-128"/>
                <a:cs typeface="Arial" panose="020B0604020202020204" pitchFamily="34" charset="0"/>
              </a:rPr>
              <a:t>時）</a:t>
            </a:r>
          </a:p>
        </p:txBody>
      </p:sp>
    </p:spTree>
    <p:extLst>
      <p:ext uri="{BB962C8B-B14F-4D97-AF65-F5344CB8AC3E}">
        <p14:creationId xmlns:p14="http://schemas.microsoft.com/office/powerpoint/2010/main" val="2108206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3</a:t>
            </a:fld>
            <a:endParaRPr lang="ja-JP" altLang="en-US"/>
          </a:p>
        </p:txBody>
      </p:sp>
      <p:sp>
        <p:nvSpPr>
          <p:cNvPr id="3" name="テキスト ボックス 2">
            <a:extLst>
              <a:ext uri="{FF2B5EF4-FFF2-40B4-BE49-F238E27FC236}">
                <a16:creationId xmlns:a16="http://schemas.microsoft.com/office/drawing/2014/main" id="{8AE0558D-83C8-C350-0D0D-6356B2A99EE0}"/>
              </a:ext>
            </a:extLst>
          </p:cNvPr>
          <p:cNvSpPr txBox="1"/>
          <p:nvPr/>
        </p:nvSpPr>
        <p:spPr>
          <a:xfrm>
            <a:off x="297000" y="524788"/>
            <a:ext cx="3761781" cy="344128"/>
          </a:xfrm>
          <a:prstGeom prst="rect">
            <a:avLst/>
          </a:prstGeom>
          <a:solidFill>
            <a:srgbClr val="44546A"/>
          </a:solidFill>
          <a:ln w="25400">
            <a:solidFill>
              <a:srgbClr val="44546A"/>
            </a:solidFill>
          </a:ln>
        </p:spPr>
        <p:txBody>
          <a:bodyPr wrap="none" lIns="72000" tIns="0" rIns="72000" bIns="36000" rtlCol="0" anchor="ctr" anchorCtr="0">
            <a:spAutoFit/>
          </a:bodyPr>
          <a:lstStyle/>
          <a:p>
            <a:r>
              <a:rPr kumimoji="1" lang="ja-JP" altLang="en-US" sz="2000" dirty="0">
                <a:solidFill>
                  <a:schemeClr val="bg1"/>
                </a:solidFill>
                <a:latin typeface="HGP創英角ｺﾞｼｯｸUB" panose="020B0900000000000000" pitchFamily="50" charset="-128"/>
                <a:ea typeface="HGP創英角ｺﾞｼｯｸUB" panose="020B0900000000000000" pitchFamily="50" charset="-128"/>
              </a:rPr>
              <a:t>２．令和元年６月２２日ゲリラ豪雨</a:t>
            </a:r>
          </a:p>
        </p:txBody>
      </p:sp>
      <p:cxnSp>
        <p:nvCxnSpPr>
          <p:cNvPr id="5" name="直線コネクタ 4">
            <a:extLst>
              <a:ext uri="{FF2B5EF4-FFF2-40B4-BE49-F238E27FC236}">
                <a16:creationId xmlns:a16="http://schemas.microsoft.com/office/drawing/2014/main" id="{F622996B-89C1-F1A7-920C-07E592FA96A6}"/>
              </a:ext>
            </a:extLst>
          </p:cNvPr>
          <p:cNvCxnSpPr>
            <a:cxnSpLocks/>
          </p:cNvCxnSpPr>
          <p:nvPr/>
        </p:nvCxnSpPr>
        <p:spPr>
          <a:xfrm>
            <a:off x="297000" y="868916"/>
            <a:ext cx="6264000" cy="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sp>
        <p:nvSpPr>
          <p:cNvPr id="7" name="テキスト ボックス 6">
            <a:extLst>
              <a:ext uri="{FF2B5EF4-FFF2-40B4-BE49-F238E27FC236}">
                <a16:creationId xmlns:a16="http://schemas.microsoft.com/office/drawing/2014/main" id="{2E928BCA-2A93-4A44-225B-4B460DB098AB}"/>
              </a:ext>
            </a:extLst>
          </p:cNvPr>
          <p:cNvSpPr txBox="1"/>
          <p:nvPr/>
        </p:nvSpPr>
        <p:spPr>
          <a:xfrm>
            <a:off x="297000" y="1074939"/>
            <a:ext cx="6264000" cy="184666"/>
          </a:xfrm>
          <a:prstGeom prst="rect">
            <a:avLst/>
          </a:prstGeom>
          <a:noFill/>
        </p:spPr>
        <p:txBody>
          <a:bodyPr wrap="square" lIns="0" tIns="0" rIns="0" bIns="0" anchor="t" anchorCtr="0">
            <a:spAutoFit/>
          </a:bodyPr>
          <a:lstStyle/>
          <a:p>
            <a:pPr algn="just">
              <a:spcAft>
                <a:spcPts val="600"/>
              </a:spcAft>
            </a:pPr>
            <a:r>
              <a:rPr lang="ja-JP" altLang="ja-JP"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災害の</a:t>
            </a:r>
            <a:r>
              <a:rPr lang="ja-JP" altLang="ja-JP"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概要</a:t>
            </a:r>
            <a:endParaRPr lang="ja-JP" altLang="ja-JP" sz="1200" dirty="0"/>
          </a:p>
        </p:txBody>
      </p:sp>
      <p:sp>
        <p:nvSpPr>
          <p:cNvPr id="8" name="テキスト ボックス 7">
            <a:extLst>
              <a:ext uri="{FF2B5EF4-FFF2-40B4-BE49-F238E27FC236}">
                <a16:creationId xmlns:a16="http://schemas.microsoft.com/office/drawing/2014/main" id="{C1B3E7B7-BCDC-BFA1-AD4A-60A5D06047E8}"/>
              </a:ext>
            </a:extLst>
          </p:cNvPr>
          <p:cNvSpPr txBox="1"/>
          <p:nvPr/>
        </p:nvSpPr>
        <p:spPr>
          <a:xfrm>
            <a:off x="297000" y="1364373"/>
            <a:ext cx="6264000" cy="2785378"/>
          </a:xfrm>
          <a:prstGeom prst="rect">
            <a:avLst/>
          </a:prstGeom>
          <a:noFill/>
        </p:spPr>
        <p:txBody>
          <a:bodyPr wrap="square" lIns="0" tIns="0" rIns="0" bIns="0" anchor="t" anchorCtr="0">
            <a:spAutoFit/>
          </a:bodyPr>
          <a:lstStyle/>
          <a:p>
            <a:pPr marL="361950" indent="-171450" algn="just">
              <a:spcBef>
                <a:spcPts val="1200"/>
              </a:spcBef>
              <a:buFont typeface="Arial" panose="020B0604020202020204" pitchFamily="34" charset="0"/>
              <a:buChar char="•"/>
            </a:pPr>
            <a:r>
              <a:rPr lang="en-US" altLang="ja-JP" sz="1200" dirty="0"/>
              <a:t>2019</a:t>
            </a:r>
            <a:r>
              <a:rPr lang="ja-JP" altLang="en-US" sz="1200" dirty="0"/>
              <a:t>年</a:t>
            </a:r>
            <a:r>
              <a:rPr lang="en-US" altLang="ja-JP" sz="1200" dirty="0"/>
              <a:t>6</a:t>
            </a:r>
            <a:r>
              <a:rPr lang="ja-JP" altLang="en-US" sz="1200" dirty="0"/>
              <a:t>日</a:t>
            </a:r>
            <a:r>
              <a:rPr lang="en-US" altLang="ja-JP" sz="1200" dirty="0"/>
              <a:t>22</a:t>
            </a:r>
            <a:r>
              <a:rPr lang="ja-JP" altLang="en-US" sz="1200" dirty="0"/>
              <a:t>日、南から暖かく湿った空気が流れ込んだ影響で、群馬県内は</a:t>
            </a:r>
            <a:r>
              <a:rPr lang="en-US" altLang="ja-JP" sz="1200" dirty="0"/>
              <a:t>22</a:t>
            </a:r>
            <a:r>
              <a:rPr lang="ja-JP" altLang="en-US" sz="1200" dirty="0"/>
              <a:t>日未明、前橋市や桐生市で</a:t>
            </a:r>
            <a:r>
              <a:rPr lang="en-US" altLang="ja-JP" sz="1200" dirty="0"/>
              <a:t>1</a:t>
            </a:r>
            <a:r>
              <a:rPr lang="ja-JP" altLang="en-US" sz="1200" dirty="0"/>
              <a:t>時間に</a:t>
            </a:r>
            <a:r>
              <a:rPr lang="en-US" altLang="ja-JP" sz="1200" dirty="0"/>
              <a:t>100</a:t>
            </a:r>
            <a:r>
              <a:rPr lang="ja-JP" altLang="en-US" sz="1200" dirty="0"/>
              <a:t>ミリ超の猛烈な雨が降り、各地で土砂崩れや畑の冠水</a:t>
            </a:r>
            <a:br>
              <a:rPr lang="en-US" altLang="ja-JP" sz="1200" dirty="0"/>
            </a:br>
            <a:r>
              <a:rPr lang="ja-JP" altLang="en-US" sz="1200" dirty="0"/>
              <a:t>などの被害が相次いだ。</a:t>
            </a:r>
            <a:endParaRPr lang="en-US" altLang="ja-JP" sz="1200" dirty="0"/>
          </a:p>
          <a:p>
            <a:pPr marL="361950" indent="-171450" algn="just">
              <a:spcBef>
                <a:spcPts val="1200"/>
              </a:spcBef>
              <a:buFont typeface="Arial" panose="020B0604020202020204" pitchFamily="34" charset="0"/>
              <a:buChar char="•"/>
            </a:pPr>
            <a:r>
              <a:rPr lang="ja-JP" altLang="en-US" sz="1200" dirty="0"/>
              <a:t>前橋市と桐生市では大雨警報が出されており、</a:t>
            </a:r>
            <a:r>
              <a:rPr lang="en-US" altLang="ja-JP" sz="1200" dirty="0"/>
              <a:t>1</a:t>
            </a:r>
            <a:r>
              <a:rPr lang="ja-JP" altLang="en-US" sz="1200" dirty="0"/>
              <a:t>時間に猛烈な雨が降ったとみられ、「記録的短時間大雨情報」も発表された。</a:t>
            </a:r>
            <a:endParaRPr lang="en-US" altLang="ja-JP" sz="1200" dirty="0"/>
          </a:p>
          <a:p>
            <a:pPr marL="819150" lvl="1" indent="-171450" algn="just">
              <a:buFont typeface="Arial" panose="020B0604020202020204" pitchFamily="34" charset="0"/>
              <a:buChar char="•"/>
            </a:pPr>
            <a:r>
              <a:rPr lang="ja-JP" altLang="en-US" sz="1200" dirty="0"/>
              <a:t>前橋市付近</a:t>
            </a:r>
            <a:r>
              <a:rPr lang="en-US" altLang="ja-JP" sz="1200" dirty="0"/>
              <a:t>		</a:t>
            </a:r>
            <a:r>
              <a:rPr lang="ja-JP" altLang="en-US" sz="1200" dirty="0"/>
              <a:t>：約</a:t>
            </a:r>
            <a:r>
              <a:rPr lang="en-US" altLang="ja-JP" sz="1200" dirty="0"/>
              <a:t>110</a:t>
            </a:r>
            <a:r>
              <a:rPr lang="ja-JP" altLang="en-US" sz="1200" dirty="0"/>
              <a:t>ミリ</a:t>
            </a:r>
            <a:endParaRPr lang="en-US" altLang="ja-JP" sz="1200" dirty="0"/>
          </a:p>
          <a:p>
            <a:pPr marL="819150" lvl="1" indent="-171450" algn="just">
              <a:buFont typeface="Arial" panose="020B0604020202020204" pitchFamily="34" charset="0"/>
              <a:buChar char="•"/>
            </a:pPr>
            <a:r>
              <a:rPr lang="ja-JP" altLang="en-US" sz="1200" dirty="0"/>
              <a:t>桐生市黒保根町付近</a:t>
            </a:r>
            <a:r>
              <a:rPr lang="en-US" altLang="ja-JP" sz="1200" dirty="0"/>
              <a:t>	</a:t>
            </a:r>
            <a:r>
              <a:rPr lang="ja-JP" altLang="en-US" sz="1200" dirty="0"/>
              <a:t>：約</a:t>
            </a:r>
            <a:r>
              <a:rPr lang="en-US" altLang="ja-JP" sz="1200" dirty="0"/>
              <a:t>100</a:t>
            </a:r>
            <a:r>
              <a:rPr lang="ja-JP" altLang="en-US" sz="1200" dirty="0"/>
              <a:t>ミリ</a:t>
            </a:r>
            <a:endParaRPr lang="en-US" altLang="ja-JP" sz="1200" dirty="0"/>
          </a:p>
          <a:p>
            <a:pPr marL="361950" indent="-171450" algn="just">
              <a:spcBef>
                <a:spcPts val="1200"/>
              </a:spcBef>
              <a:buFont typeface="Arial" panose="020B0604020202020204" pitchFamily="34" charset="0"/>
              <a:buChar char="•"/>
            </a:pPr>
            <a:r>
              <a:rPr lang="ja-JP" altLang="en-US" sz="1200" dirty="0"/>
              <a:t>県内の状況</a:t>
            </a:r>
            <a:endParaRPr lang="en-US" altLang="ja-JP" sz="1200" dirty="0"/>
          </a:p>
          <a:p>
            <a:pPr marL="819150" lvl="1" indent="-171450" algn="just">
              <a:buFont typeface="Arial" panose="020B0604020202020204" pitchFamily="34" charset="0"/>
              <a:buChar char="•"/>
            </a:pPr>
            <a:r>
              <a:rPr lang="ja-JP" altLang="en-US" sz="1200" dirty="0"/>
              <a:t>前橋市</a:t>
            </a:r>
            <a:r>
              <a:rPr lang="en-US" altLang="ja-JP" sz="1200" dirty="0"/>
              <a:t>	</a:t>
            </a:r>
            <a:r>
              <a:rPr lang="ja-JP" altLang="en-US" sz="1200" dirty="0"/>
              <a:t>：一部地域の</a:t>
            </a:r>
            <a:r>
              <a:rPr lang="en-US" altLang="ja-JP" sz="1200" dirty="0"/>
              <a:t>1,598</a:t>
            </a:r>
            <a:r>
              <a:rPr lang="ja-JP" altLang="en-US" sz="1200" dirty="0"/>
              <a:t>世帯に、避難勧告</a:t>
            </a:r>
            <a:r>
              <a:rPr lang="ja-JP" altLang="en-US" sz="1050" dirty="0"/>
              <a:t>（当時の５段階の警戒レベルのうち、</a:t>
            </a:r>
            <a:br>
              <a:rPr lang="en-US" altLang="ja-JP" sz="1050" dirty="0"/>
            </a:br>
            <a:r>
              <a:rPr lang="en-US" altLang="ja-JP" sz="1050" dirty="0"/>
              <a:t>		</a:t>
            </a:r>
            <a:r>
              <a:rPr lang="ja-JP" altLang="en-US" sz="1200" dirty="0"/>
              <a:t>　</a:t>
            </a:r>
            <a:r>
              <a:rPr lang="ja-JP" altLang="en-US" sz="1050" dirty="0"/>
              <a:t>危険性が２番目に高い「レベル</a:t>
            </a:r>
            <a:r>
              <a:rPr lang="en-US" altLang="ja-JP" sz="1050" dirty="0"/>
              <a:t>4</a:t>
            </a:r>
            <a:r>
              <a:rPr lang="ja-JP" altLang="en-US" sz="1050" dirty="0"/>
              <a:t>」）</a:t>
            </a:r>
            <a:r>
              <a:rPr lang="ja-JP" altLang="en-US" sz="1200" dirty="0"/>
              <a:t>が発令された。</a:t>
            </a:r>
            <a:endParaRPr lang="en-US" altLang="ja-JP" sz="1200" dirty="0"/>
          </a:p>
          <a:p>
            <a:pPr marL="819150" lvl="1" indent="-171450" algn="just">
              <a:buFont typeface="Arial" panose="020B0604020202020204" pitchFamily="34" charset="0"/>
              <a:buChar char="•"/>
            </a:pPr>
            <a:r>
              <a:rPr lang="ja-JP" altLang="en-US" sz="1200" dirty="0"/>
              <a:t>富士見町：民家のすぐ横を流れる小川が氾濫し建物の一部が流された。</a:t>
            </a:r>
          </a:p>
          <a:p>
            <a:pPr marL="361950" indent="-171450" algn="just">
              <a:spcBef>
                <a:spcPts val="600"/>
              </a:spcBef>
              <a:buFont typeface="Arial" panose="020B0604020202020204" pitchFamily="34" charset="0"/>
              <a:buChar char="•"/>
            </a:pPr>
            <a:endParaRPr lang="ja-JP" altLang="en-US" sz="1200" dirty="0"/>
          </a:p>
          <a:p>
            <a:pPr marL="361950" indent="-171450" algn="just">
              <a:buFont typeface="Arial" panose="020B0604020202020204" pitchFamily="34" charset="0"/>
              <a:buChar char="•"/>
            </a:pPr>
            <a:endParaRPr lang="ja-JP" altLang="ja-JP" sz="1200" dirty="0"/>
          </a:p>
        </p:txBody>
      </p:sp>
      <p:sp>
        <p:nvSpPr>
          <p:cNvPr id="9" name="テキスト ボックス 8">
            <a:extLst>
              <a:ext uri="{FF2B5EF4-FFF2-40B4-BE49-F238E27FC236}">
                <a16:creationId xmlns:a16="http://schemas.microsoft.com/office/drawing/2014/main" id="{05698100-B945-DC32-EEFE-009AD5A8F4FC}"/>
              </a:ext>
            </a:extLst>
          </p:cNvPr>
          <p:cNvSpPr txBox="1"/>
          <p:nvPr/>
        </p:nvSpPr>
        <p:spPr>
          <a:xfrm>
            <a:off x="297000" y="4996151"/>
            <a:ext cx="3694455" cy="344128"/>
          </a:xfrm>
          <a:prstGeom prst="rect">
            <a:avLst/>
          </a:prstGeom>
          <a:solidFill>
            <a:srgbClr val="44546A"/>
          </a:solidFill>
          <a:ln w="25400">
            <a:solidFill>
              <a:srgbClr val="44546A"/>
            </a:solidFill>
          </a:ln>
        </p:spPr>
        <p:txBody>
          <a:bodyPr wrap="none" lIns="72000" tIns="0" rIns="72000" bIns="36000" rtlCol="0" anchor="ctr" anchorCtr="0">
            <a:spAutoFit/>
          </a:bodyPr>
          <a:lstStyle/>
          <a:p>
            <a:r>
              <a:rPr kumimoji="1" lang="ja-JP" altLang="en-US" sz="2000" dirty="0">
                <a:solidFill>
                  <a:schemeClr val="bg1"/>
                </a:solidFill>
                <a:latin typeface="HGP創英角ｺﾞｼｯｸUB" panose="020B0900000000000000" pitchFamily="50" charset="-128"/>
                <a:ea typeface="HGP創英角ｺﾞｼｯｸUB" panose="020B0900000000000000" pitchFamily="50" charset="-128"/>
              </a:rPr>
              <a:t>３．平成３０年草津白根山の噴火</a:t>
            </a:r>
          </a:p>
        </p:txBody>
      </p:sp>
      <p:cxnSp>
        <p:nvCxnSpPr>
          <p:cNvPr id="10" name="直線コネクタ 9">
            <a:extLst>
              <a:ext uri="{FF2B5EF4-FFF2-40B4-BE49-F238E27FC236}">
                <a16:creationId xmlns:a16="http://schemas.microsoft.com/office/drawing/2014/main" id="{CD4B1AEF-0A91-FD0A-D136-0FDF230F83BA}"/>
              </a:ext>
            </a:extLst>
          </p:cNvPr>
          <p:cNvCxnSpPr>
            <a:cxnSpLocks/>
          </p:cNvCxnSpPr>
          <p:nvPr/>
        </p:nvCxnSpPr>
        <p:spPr>
          <a:xfrm>
            <a:off x="297000" y="5340279"/>
            <a:ext cx="6264000" cy="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C7784D3-9566-6AC5-1FE1-5597608845BC}"/>
              </a:ext>
            </a:extLst>
          </p:cNvPr>
          <p:cNvSpPr txBox="1"/>
          <p:nvPr/>
        </p:nvSpPr>
        <p:spPr>
          <a:xfrm>
            <a:off x="297000" y="5546302"/>
            <a:ext cx="6264000" cy="184666"/>
          </a:xfrm>
          <a:prstGeom prst="rect">
            <a:avLst/>
          </a:prstGeom>
          <a:noFill/>
        </p:spPr>
        <p:txBody>
          <a:bodyPr wrap="square" lIns="0" tIns="0" rIns="0" bIns="0" anchor="t" anchorCtr="0">
            <a:spAutoFit/>
          </a:bodyPr>
          <a:lstStyle/>
          <a:p>
            <a:pPr algn="just">
              <a:spcAft>
                <a:spcPts val="600"/>
              </a:spcAft>
            </a:pPr>
            <a:r>
              <a:rPr lang="ja-JP" altLang="ja-JP"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災害の</a:t>
            </a:r>
            <a:r>
              <a:rPr lang="ja-JP" altLang="ja-JP"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概要</a:t>
            </a:r>
            <a:endParaRPr lang="en-US" altLang="ja-JP" sz="1200" dirty="0"/>
          </a:p>
        </p:txBody>
      </p:sp>
      <p:pic>
        <p:nvPicPr>
          <p:cNvPr id="12" name="図 11">
            <a:extLst>
              <a:ext uri="{FF2B5EF4-FFF2-40B4-BE49-F238E27FC236}">
                <a16:creationId xmlns:a16="http://schemas.microsoft.com/office/drawing/2014/main" id="{40C1BABB-C0C5-EB9E-AE4E-C561DFCC47FD}"/>
              </a:ext>
            </a:extLst>
          </p:cNvPr>
          <p:cNvPicPr>
            <a:picLocks noChangeAspect="1"/>
          </p:cNvPicPr>
          <p:nvPr/>
        </p:nvPicPr>
        <p:blipFill>
          <a:blip r:embed="rId3"/>
          <a:stretch>
            <a:fillRect/>
          </a:stretch>
        </p:blipFill>
        <p:spPr>
          <a:xfrm>
            <a:off x="2914650" y="6202997"/>
            <a:ext cx="3682350" cy="1129724"/>
          </a:xfrm>
          <a:prstGeom prst="rect">
            <a:avLst/>
          </a:prstGeom>
        </p:spPr>
      </p:pic>
      <p:sp>
        <p:nvSpPr>
          <p:cNvPr id="14" name="テキスト ボックス 13">
            <a:extLst>
              <a:ext uri="{FF2B5EF4-FFF2-40B4-BE49-F238E27FC236}">
                <a16:creationId xmlns:a16="http://schemas.microsoft.com/office/drawing/2014/main" id="{B997A47E-33EC-A3C6-CD64-B0D916C41E6D}"/>
              </a:ext>
            </a:extLst>
          </p:cNvPr>
          <p:cNvSpPr txBox="1"/>
          <p:nvPr/>
        </p:nvSpPr>
        <p:spPr>
          <a:xfrm>
            <a:off x="297000" y="5836146"/>
            <a:ext cx="6264000" cy="3231654"/>
          </a:xfrm>
          <a:prstGeom prst="rect">
            <a:avLst/>
          </a:prstGeom>
          <a:noFill/>
        </p:spPr>
        <p:txBody>
          <a:bodyPr wrap="square" lIns="0" tIns="0" rIns="0" bIns="0" anchor="t" anchorCtr="0">
            <a:spAutoFit/>
          </a:bodyPr>
          <a:lstStyle/>
          <a:p>
            <a:pPr marL="361950" indent="-171450">
              <a:spcBef>
                <a:spcPts val="1200"/>
              </a:spcBef>
              <a:buFont typeface="Arial" panose="020B0604020202020204" pitchFamily="34" charset="0"/>
              <a:buChar char="•"/>
            </a:pPr>
            <a:r>
              <a:rPr lang="en-US" altLang="ja-JP" sz="1200" dirty="0"/>
              <a:t>2018</a:t>
            </a:r>
            <a:r>
              <a:rPr lang="ja-JP" altLang="en-US" sz="1200" dirty="0"/>
              <a:t>年</a:t>
            </a:r>
            <a:r>
              <a:rPr lang="en-US" altLang="ja-JP" sz="1200" dirty="0"/>
              <a:t>1⽉23</a:t>
            </a:r>
            <a:r>
              <a:rPr lang="ja-JP" altLang="en-US" sz="1200" dirty="0"/>
              <a:t>日午前</a:t>
            </a:r>
            <a:r>
              <a:rPr lang="en-US" altLang="ja-JP" sz="1200" dirty="0"/>
              <a:t>9</a:t>
            </a:r>
            <a:r>
              <a:rPr lang="ja-JP" altLang="en-US" sz="1200" dirty="0"/>
              <a:t>時</a:t>
            </a:r>
            <a:r>
              <a:rPr lang="en-US" altLang="ja-JP" sz="1200" dirty="0"/>
              <a:t>59</a:t>
            </a:r>
            <a:r>
              <a:rPr lang="ja-JP" altLang="en-US" sz="1200" dirty="0"/>
              <a:t>分、群馬県の草津白根⼭火山（本白根山鏡池付近）で噴火が発生した。本白根山での噴火は約</a:t>
            </a:r>
            <a:r>
              <a:rPr lang="en-US" altLang="ja-JP" sz="1200" dirty="0"/>
              <a:t>3000</a:t>
            </a:r>
            <a:r>
              <a:rPr lang="ja-JP" altLang="en-US" sz="1200" dirty="0"/>
              <a:t>年ぶり。</a:t>
            </a:r>
          </a:p>
          <a:p>
            <a:pPr marL="361950" indent="-171450">
              <a:spcBef>
                <a:spcPts val="1200"/>
              </a:spcBef>
              <a:buFont typeface="Arial" panose="020B0604020202020204" pitchFamily="34" charset="0"/>
              <a:buChar char="•"/>
            </a:pPr>
            <a:r>
              <a:rPr lang="ja-JP" altLang="en-US" sz="1200" dirty="0"/>
              <a:t>これまで警戒していた白根山</a:t>
            </a:r>
            <a:br>
              <a:rPr lang="en-US" altLang="ja-JP" sz="1200" dirty="0"/>
            </a:br>
            <a:r>
              <a:rPr lang="ja-JP" altLang="en-US" sz="1200" dirty="0"/>
              <a:t>ではなく、本白根山での噴火</a:t>
            </a:r>
            <a:br>
              <a:rPr lang="en-US" altLang="ja-JP" sz="1200" dirty="0"/>
            </a:br>
            <a:r>
              <a:rPr lang="ja-JP" altLang="en-US" sz="1200" dirty="0"/>
              <a:t>であった。</a:t>
            </a:r>
            <a:endParaRPr lang="en-US" altLang="ja-JP" sz="1200" dirty="0"/>
          </a:p>
          <a:p>
            <a:pPr marL="819150" lvl="1" indent="-171450">
              <a:buFont typeface="Arial" panose="020B0604020202020204" pitchFamily="34" charset="0"/>
              <a:buChar char="•"/>
            </a:pPr>
            <a:r>
              <a:rPr lang="ja-JP" altLang="en-US" sz="1200" dirty="0"/>
              <a:t>鏡池北火砕丘の火口北側</a:t>
            </a:r>
            <a:br>
              <a:rPr lang="en-US" altLang="ja-JP" sz="1200" dirty="0"/>
            </a:br>
            <a:r>
              <a:rPr lang="ja-JP" altLang="en-US" sz="1200" dirty="0"/>
              <a:t>に火口列が確認された。</a:t>
            </a:r>
            <a:endParaRPr lang="en-US" altLang="ja-JP" sz="1200" dirty="0"/>
          </a:p>
          <a:p>
            <a:pPr marL="361950" indent="-171450">
              <a:spcBef>
                <a:spcPts val="1200"/>
              </a:spcBef>
              <a:buFont typeface="Arial" panose="020B0604020202020204" pitchFamily="34" charset="0"/>
              <a:buChar char="•"/>
            </a:pPr>
            <a:r>
              <a:rPr lang="ja-JP" altLang="en-US" sz="1200" dirty="0"/>
              <a:t>被害状況</a:t>
            </a:r>
            <a:endParaRPr lang="en-US" altLang="ja-JP" sz="1200" dirty="0"/>
          </a:p>
          <a:p>
            <a:pPr marL="819150" lvl="1" indent="-171450">
              <a:buFont typeface="Arial" panose="020B0604020202020204" pitchFamily="34" charset="0"/>
              <a:buChar char="•"/>
            </a:pPr>
            <a:r>
              <a:rPr lang="ja-JP" altLang="en-US" sz="1200" dirty="0"/>
              <a:t>噴石や噴煙が確認された。</a:t>
            </a:r>
            <a:endParaRPr lang="en-US" altLang="ja-JP" sz="1200" dirty="0"/>
          </a:p>
          <a:p>
            <a:pPr marL="819150" lvl="1" indent="-171450">
              <a:buFont typeface="Arial" panose="020B0604020202020204" pitchFamily="34" charset="0"/>
              <a:buChar char="•"/>
            </a:pPr>
            <a:r>
              <a:rPr lang="ja-JP" altLang="en-US" sz="1200" dirty="0"/>
              <a:t>山頂近くに新たに開いた火口列から</a:t>
            </a:r>
            <a:r>
              <a:rPr lang="en-US" altLang="ja-JP" sz="1200" dirty="0"/>
              <a:t>1km</a:t>
            </a:r>
            <a:r>
              <a:rPr lang="ja-JP" altLang="en-US" sz="1200" dirty="0"/>
              <a:t>を超えて大きな噴石が飛散し、スキー客やロープウェイの乗客などを直撃した。</a:t>
            </a:r>
            <a:endParaRPr lang="en-US" altLang="ja-JP" sz="1200" dirty="0"/>
          </a:p>
          <a:p>
            <a:pPr marL="361950" indent="-171450">
              <a:spcBef>
                <a:spcPts val="1200"/>
              </a:spcBef>
              <a:buFont typeface="Arial" panose="020B0604020202020204" pitchFamily="34" charset="0"/>
              <a:buChar char="•"/>
            </a:pPr>
            <a:r>
              <a:rPr lang="ja-JP" altLang="en-US" sz="1200" dirty="0"/>
              <a:t>人的被害</a:t>
            </a:r>
            <a:endParaRPr lang="en-US" altLang="ja-JP" sz="1200" dirty="0"/>
          </a:p>
          <a:p>
            <a:pPr marL="819150" lvl="1" indent="-171450">
              <a:buFont typeface="Arial" panose="020B0604020202020204" pitchFamily="34" charset="0"/>
              <a:buChar char="•"/>
            </a:pPr>
            <a:r>
              <a:rPr lang="ja-JP" altLang="en-US" sz="1200" dirty="0"/>
              <a:t>死者１名：ゲレンデで訓練中の自衛隊員</a:t>
            </a:r>
            <a:r>
              <a:rPr lang="en-US" altLang="ja-JP" sz="1200" dirty="0"/>
              <a:t>1</a:t>
            </a:r>
            <a:r>
              <a:rPr lang="ja-JP" altLang="en-US" sz="1200" dirty="0"/>
              <a:t>人</a:t>
            </a:r>
            <a:endParaRPr lang="en-US" altLang="ja-JP" sz="1200" dirty="0"/>
          </a:p>
          <a:p>
            <a:pPr marL="819150" lvl="1" indent="-171450">
              <a:buFont typeface="Arial" panose="020B0604020202020204" pitchFamily="34" charset="0"/>
              <a:buChar char="•"/>
            </a:pPr>
            <a:r>
              <a:rPr lang="ja-JP" altLang="en-US" sz="1200" dirty="0"/>
              <a:t>負傷</a:t>
            </a:r>
            <a:r>
              <a:rPr lang="en-US" altLang="ja-JP" sz="1200" dirty="0"/>
              <a:t>11</a:t>
            </a:r>
            <a:r>
              <a:rPr lang="ja-JP" altLang="en-US" sz="1200" dirty="0"/>
              <a:t>名：観光客など。</a:t>
            </a:r>
            <a:endParaRPr lang="en-US" altLang="ja-JP" sz="1200" dirty="0"/>
          </a:p>
          <a:p>
            <a:pPr marL="819150" lvl="1" indent="-171450">
              <a:buFont typeface="Arial" panose="020B0604020202020204" pitchFamily="34" charset="0"/>
              <a:buChar char="•"/>
            </a:pPr>
            <a:r>
              <a:rPr lang="ja-JP" altLang="en-US" sz="1200" dirty="0"/>
              <a:t>数十人がロープウェイの駅で長時間にわたり足止め状態となった。</a:t>
            </a:r>
            <a:endParaRPr lang="en-US" altLang="ja-JP" sz="1200" dirty="0"/>
          </a:p>
        </p:txBody>
      </p:sp>
    </p:spTree>
    <p:extLst>
      <p:ext uri="{BB962C8B-B14F-4D97-AF65-F5344CB8AC3E}">
        <p14:creationId xmlns:p14="http://schemas.microsoft.com/office/powerpoint/2010/main" val="1043882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4</a:t>
            </a:fld>
            <a:endParaRPr lang="ja-JP" altLang="en-US"/>
          </a:p>
        </p:txBody>
      </p:sp>
      <p:sp>
        <p:nvSpPr>
          <p:cNvPr id="3" name="テキスト ボックス 2">
            <a:extLst>
              <a:ext uri="{FF2B5EF4-FFF2-40B4-BE49-F238E27FC236}">
                <a16:creationId xmlns:a16="http://schemas.microsoft.com/office/drawing/2014/main" id="{8AE0558D-83C8-C350-0D0D-6356B2A99EE0}"/>
              </a:ext>
            </a:extLst>
          </p:cNvPr>
          <p:cNvSpPr txBox="1"/>
          <p:nvPr/>
        </p:nvSpPr>
        <p:spPr>
          <a:xfrm>
            <a:off x="297000" y="524788"/>
            <a:ext cx="2668533" cy="344128"/>
          </a:xfrm>
          <a:prstGeom prst="rect">
            <a:avLst/>
          </a:prstGeom>
          <a:solidFill>
            <a:srgbClr val="44546A"/>
          </a:solidFill>
          <a:ln w="25400">
            <a:solidFill>
              <a:srgbClr val="44546A"/>
            </a:solidFill>
          </a:ln>
        </p:spPr>
        <p:txBody>
          <a:bodyPr wrap="none" lIns="72000" tIns="0" rIns="72000" bIns="36000" rtlCol="0" anchor="ctr" anchorCtr="0">
            <a:spAutoFit/>
          </a:bodyPr>
          <a:lstStyle/>
          <a:p>
            <a:r>
              <a:rPr kumimoji="1" lang="ja-JP" altLang="en-US" sz="2000" dirty="0">
                <a:solidFill>
                  <a:schemeClr val="bg1"/>
                </a:solidFill>
                <a:latin typeface="HGP創英角ｺﾞｼｯｸUB" panose="020B0900000000000000" pitchFamily="50" charset="-128"/>
                <a:ea typeface="HGP創英角ｺﾞｼｯｸUB" panose="020B0900000000000000" pitchFamily="50" charset="-128"/>
              </a:rPr>
              <a:t>４．令和２年９月の大雨</a:t>
            </a:r>
          </a:p>
        </p:txBody>
      </p:sp>
      <p:cxnSp>
        <p:nvCxnSpPr>
          <p:cNvPr id="5" name="直線コネクタ 4">
            <a:extLst>
              <a:ext uri="{FF2B5EF4-FFF2-40B4-BE49-F238E27FC236}">
                <a16:creationId xmlns:a16="http://schemas.microsoft.com/office/drawing/2014/main" id="{F622996B-89C1-F1A7-920C-07E592FA96A6}"/>
              </a:ext>
            </a:extLst>
          </p:cNvPr>
          <p:cNvCxnSpPr>
            <a:cxnSpLocks/>
          </p:cNvCxnSpPr>
          <p:nvPr/>
        </p:nvCxnSpPr>
        <p:spPr>
          <a:xfrm>
            <a:off x="297000" y="868916"/>
            <a:ext cx="6264000" cy="0"/>
          </a:xfrm>
          <a:prstGeom prst="line">
            <a:avLst/>
          </a:prstGeom>
          <a:ln w="25400">
            <a:solidFill>
              <a:srgbClr val="44546A"/>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sp>
        <p:nvSpPr>
          <p:cNvPr id="4" name="テキスト ボックス 3">
            <a:extLst>
              <a:ext uri="{FF2B5EF4-FFF2-40B4-BE49-F238E27FC236}">
                <a16:creationId xmlns:a16="http://schemas.microsoft.com/office/drawing/2014/main" id="{B4AB792E-E1AA-EC33-A35E-87D4466E7B78}"/>
              </a:ext>
            </a:extLst>
          </p:cNvPr>
          <p:cNvSpPr txBox="1"/>
          <p:nvPr/>
        </p:nvSpPr>
        <p:spPr>
          <a:xfrm>
            <a:off x="297000" y="1074939"/>
            <a:ext cx="6264000" cy="184666"/>
          </a:xfrm>
          <a:prstGeom prst="rect">
            <a:avLst/>
          </a:prstGeom>
          <a:noFill/>
        </p:spPr>
        <p:txBody>
          <a:bodyPr wrap="square" lIns="0" tIns="0" rIns="0" bIns="0" anchor="t" anchorCtr="0">
            <a:spAutoFit/>
          </a:bodyPr>
          <a:lstStyle/>
          <a:p>
            <a:pPr algn="just">
              <a:spcAft>
                <a:spcPts val="600"/>
              </a:spcAft>
            </a:pPr>
            <a:r>
              <a:rPr lang="ja-JP" altLang="ja-JP"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ja-JP" altLang="en-US"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災害の</a:t>
            </a:r>
            <a:r>
              <a:rPr lang="ja-JP" altLang="ja-JP" sz="1200" kern="100" dirty="0">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概要</a:t>
            </a:r>
            <a:endParaRPr lang="en-US" altLang="ja-JP" sz="1200" dirty="0"/>
          </a:p>
        </p:txBody>
      </p:sp>
      <p:sp>
        <p:nvSpPr>
          <p:cNvPr id="7" name="テキスト ボックス 6">
            <a:extLst>
              <a:ext uri="{FF2B5EF4-FFF2-40B4-BE49-F238E27FC236}">
                <a16:creationId xmlns:a16="http://schemas.microsoft.com/office/drawing/2014/main" id="{68319DFC-638B-A8FD-ABF8-5CC1A39370EE}"/>
              </a:ext>
            </a:extLst>
          </p:cNvPr>
          <p:cNvSpPr txBox="1"/>
          <p:nvPr/>
        </p:nvSpPr>
        <p:spPr>
          <a:xfrm>
            <a:off x="297000" y="1364783"/>
            <a:ext cx="6264000" cy="1415772"/>
          </a:xfrm>
          <a:prstGeom prst="rect">
            <a:avLst/>
          </a:prstGeom>
          <a:noFill/>
        </p:spPr>
        <p:txBody>
          <a:bodyPr wrap="square" lIns="0" tIns="0" rIns="0" bIns="0" anchor="t" anchorCtr="0">
            <a:spAutoFit/>
          </a:bodyPr>
          <a:lstStyle/>
          <a:p>
            <a:pPr marL="361950" indent="-171450">
              <a:spcBef>
                <a:spcPts val="1200"/>
              </a:spcBef>
              <a:buFont typeface="Arial" panose="020B0604020202020204" pitchFamily="34" charset="0"/>
              <a:buChar char="•"/>
            </a:pPr>
            <a:r>
              <a:rPr lang="en-US" altLang="ja-JP" sz="1200" dirty="0"/>
              <a:t>2020</a:t>
            </a:r>
            <a:r>
              <a:rPr lang="ja-JP" altLang="en-US" sz="1200" dirty="0"/>
              <a:t>年</a:t>
            </a:r>
            <a:r>
              <a:rPr lang="en-US" altLang="ja-JP" sz="1200" dirty="0"/>
              <a:t>9⽉9</a:t>
            </a:r>
            <a:r>
              <a:rPr lang="ja-JP" altLang="en-US" sz="1200" dirty="0"/>
              <a:t>日から</a:t>
            </a:r>
            <a:r>
              <a:rPr lang="en-US" altLang="ja-JP" sz="1200" dirty="0"/>
              <a:t>10</a:t>
            </a:r>
            <a:r>
              <a:rPr lang="ja-JP" altLang="en-US" sz="1200" dirty="0"/>
              <a:t>日にかけて、沖縄・奄美から北日本に停滞した前線の影響で全国的に雨となり、奄美地方や関東地方では一部で大雨となった</a:t>
            </a:r>
            <a:r>
              <a:rPr lang="en-US" altLang="ja-JP" sz="1200" dirty="0"/>
              <a:t>｡</a:t>
            </a:r>
          </a:p>
          <a:p>
            <a:pPr marL="361950" indent="-171450">
              <a:spcBef>
                <a:spcPts val="1200"/>
              </a:spcBef>
              <a:buFont typeface="Arial" panose="020B0604020202020204" pitchFamily="34" charset="0"/>
              <a:buChar char="•"/>
            </a:pPr>
            <a:r>
              <a:rPr lang="ja-JP" altLang="en-US" sz="1200" dirty="0"/>
              <a:t>この大雨により、群馬県で土砂災害が発生するとともに、住家被害が生じたほか、農地や農業施設の被害が発生した。</a:t>
            </a:r>
          </a:p>
          <a:p>
            <a:pPr marL="361950" indent="-171450">
              <a:spcBef>
                <a:spcPts val="1200"/>
              </a:spcBef>
              <a:buFont typeface="Arial" panose="020B0604020202020204" pitchFamily="34" charset="0"/>
              <a:buChar char="•"/>
            </a:pPr>
            <a:r>
              <a:rPr lang="ja-JP" altLang="en-US" sz="1200" dirty="0"/>
              <a:t>降雨状況（日降水量 </a:t>
            </a:r>
            <a:r>
              <a:rPr lang="en-US" altLang="ja-JP" sz="1200" dirty="0"/>
              <a:t>100 </a:t>
            </a:r>
            <a:r>
              <a:rPr lang="ja-JP" altLang="en-US" sz="1200" dirty="0"/>
              <a:t>ミリ以上を観測した主な地点）</a:t>
            </a:r>
            <a:endParaRPr lang="en-US" altLang="ja-JP" sz="1200" dirty="0"/>
          </a:p>
          <a:p>
            <a:pPr marL="819150" lvl="1" indent="-171450">
              <a:buFont typeface="Arial" panose="020B0604020202020204" pitchFamily="34" charset="0"/>
              <a:buChar char="•"/>
            </a:pPr>
            <a:r>
              <a:rPr lang="ja-JP" altLang="en-US" sz="1200" dirty="0"/>
              <a:t>みなかみ町みなかみ：</a:t>
            </a:r>
            <a:r>
              <a:rPr lang="en-US" altLang="ja-JP" sz="1200" dirty="0"/>
              <a:t>148.0mm</a:t>
            </a:r>
            <a:r>
              <a:rPr lang="ja-JP" altLang="en-US" sz="1200" dirty="0"/>
              <a:t>（</a:t>
            </a:r>
            <a:r>
              <a:rPr lang="en-US" altLang="ja-JP" sz="1200" dirty="0"/>
              <a:t>9</a:t>
            </a:r>
            <a:r>
              <a:rPr lang="ja-JP" altLang="en-US" sz="1200" dirty="0"/>
              <a:t>月</a:t>
            </a:r>
            <a:r>
              <a:rPr lang="en-US" altLang="ja-JP" sz="1200" dirty="0"/>
              <a:t>9</a:t>
            </a:r>
            <a:r>
              <a:rPr lang="ja-JP" altLang="en-US" sz="1200" dirty="0"/>
              <a:t>日）</a:t>
            </a:r>
          </a:p>
        </p:txBody>
      </p:sp>
    </p:spTree>
    <p:extLst>
      <p:ext uri="{BB962C8B-B14F-4D97-AF65-F5344CB8AC3E}">
        <p14:creationId xmlns:p14="http://schemas.microsoft.com/office/powerpoint/2010/main" val="121999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C6770E0-086D-6592-7553-23348AC6DBFF}"/>
              </a:ext>
            </a:extLst>
          </p:cNvPr>
          <p:cNvSpPr/>
          <p:nvPr/>
        </p:nvSpPr>
        <p:spPr>
          <a:xfrm>
            <a:off x="1" y="4055592"/>
            <a:ext cx="6858000" cy="1794815"/>
          </a:xfrm>
          <a:prstGeom prst="rect">
            <a:avLst/>
          </a:prstGeom>
          <a:solidFill>
            <a:srgbClr val="DADDE1"/>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Times New Roman"/>
              <a:ea typeface="ＭＳ 明朝"/>
              <a:cs typeface="+mn-cs"/>
            </a:endParaRPr>
          </a:p>
        </p:txBody>
      </p:sp>
      <p:sp>
        <p:nvSpPr>
          <p:cNvPr id="3" name="テキスト ボックス 2">
            <a:extLst>
              <a:ext uri="{FF2B5EF4-FFF2-40B4-BE49-F238E27FC236}">
                <a16:creationId xmlns:a16="http://schemas.microsoft.com/office/drawing/2014/main" id="{3E21850C-B346-6882-E037-78EA095F32C6}"/>
              </a:ext>
            </a:extLst>
          </p:cNvPr>
          <p:cNvSpPr txBox="1"/>
          <p:nvPr/>
        </p:nvSpPr>
        <p:spPr>
          <a:xfrm>
            <a:off x="475701" y="4719381"/>
            <a:ext cx="2974707" cy="467239"/>
          </a:xfrm>
          <a:prstGeom prst="rect">
            <a:avLst/>
          </a:prstGeom>
          <a:noFill/>
          <a:ln w="25400">
            <a:noFill/>
          </a:ln>
        </p:spPr>
        <p:txBody>
          <a:bodyPr wrap="none" lIns="72000" tIns="0" rIns="72000" bIns="36000" rtlCol="0" anchor="ctr" anchorCtr="0">
            <a:spAutoFit/>
          </a:bodyPr>
          <a:lstStyle/>
          <a:p>
            <a:r>
              <a:rPr kumimoji="1" lang="en-US" altLang="ja-JP" sz="2800" dirty="0">
                <a:solidFill>
                  <a:srgbClr val="44546A"/>
                </a:solidFill>
                <a:latin typeface="HGP創英角ｺﾞｼｯｸUB" panose="020B0900000000000000" pitchFamily="50" charset="-128"/>
                <a:ea typeface="HGP創英角ｺﾞｼｯｸUB" panose="020B0900000000000000" pitchFamily="50" charset="-128"/>
              </a:rPr>
              <a:t>Ⅱ</a:t>
            </a:r>
            <a:r>
              <a:rPr kumimoji="1" lang="ja-JP" altLang="en-US" sz="2800" dirty="0">
                <a:solidFill>
                  <a:srgbClr val="44546A"/>
                </a:solidFill>
                <a:latin typeface="HGP創英角ｺﾞｼｯｸUB" panose="020B0900000000000000" pitchFamily="50" charset="-128"/>
                <a:ea typeface="HGP創英角ｺﾞｼｯｸUB" panose="020B0900000000000000" pitchFamily="50" charset="-128"/>
              </a:rPr>
              <a:t>　地域別の記録</a:t>
            </a:r>
          </a:p>
        </p:txBody>
      </p:sp>
      <p:sp>
        <p:nvSpPr>
          <p:cNvPr id="4" name="スライド番号プレースホルダー 1">
            <a:extLst>
              <a:ext uri="{FF2B5EF4-FFF2-40B4-BE49-F238E27FC236}">
                <a16:creationId xmlns:a16="http://schemas.microsoft.com/office/drawing/2014/main" id="{D6B054F5-F876-C2A3-02EF-2C51AD22EA3C}"/>
              </a:ext>
            </a:extLst>
          </p:cNvPr>
          <p:cNvSpPr>
            <a:spLocks noGrp="1"/>
          </p:cNvSpPr>
          <p:nvPr>
            <p:ph type="sldNum" sz="quarter" idx="12"/>
          </p:nvPr>
        </p:nvSpPr>
        <p:spPr>
          <a:xfrm>
            <a:off x="2997000" y="9618000"/>
            <a:ext cx="864000" cy="288000"/>
          </a:xfrm>
        </p:spPr>
        <p:txBody>
          <a:bodyPr/>
          <a:lstStyle/>
          <a:p>
            <a:fld id="{83FB9B40-9F37-4912-942D-D9667BF0688C}" type="slidenum">
              <a:rPr lang="ja-JP" altLang="en-US" smtClean="0"/>
              <a:pPr/>
              <a:t>5</a:t>
            </a:fld>
            <a:endParaRPr lang="ja-JP" altLang="en-US"/>
          </a:p>
        </p:txBody>
      </p:sp>
    </p:spTree>
    <p:extLst>
      <p:ext uri="{BB962C8B-B14F-4D97-AF65-F5344CB8AC3E}">
        <p14:creationId xmlns:p14="http://schemas.microsoft.com/office/powerpoint/2010/main" val="483010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6</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graphicFrame>
        <p:nvGraphicFramePr>
          <p:cNvPr id="13" name="表 12">
            <a:extLst>
              <a:ext uri="{FF2B5EF4-FFF2-40B4-BE49-F238E27FC236}">
                <a16:creationId xmlns:a16="http://schemas.microsoft.com/office/drawing/2014/main" id="{221B8947-1A42-3E48-C666-AA9D6DD642A7}"/>
              </a:ext>
            </a:extLst>
          </p:cNvPr>
          <p:cNvGraphicFramePr>
            <a:graphicFrameLocks noGrp="1"/>
          </p:cNvGraphicFramePr>
          <p:nvPr>
            <p:extLst>
              <p:ext uri="{D42A27DB-BD31-4B8C-83A1-F6EECF244321}">
                <p14:modId xmlns:p14="http://schemas.microsoft.com/office/powerpoint/2010/main" val="4124923635"/>
              </p:ext>
            </p:extLst>
          </p:nvPr>
        </p:nvGraphicFramePr>
        <p:xfrm>
          <a:off x="261000" y="922823"/>
          <a:ext cx="6336000" cy="7151640"/>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2037229622"/>
                    </a:ext>
                  </a:extLst>
                </a:gridCol>
                <a:gridCol w="1800000">
                  <a:extLst>
                    <a:ext uri="{9D8B030D-6E8A-4147-A177-3AD203B41FA5}">
                      <a16:colId xmlns:a16="http://schemas.microsoft.com/office/drawing/2014/main" val="3194543826"/>
                    </a:ext>
                  </a:extLst>
                </a:gridCol>
                <a:gridCol w="936000">
                  <a:extLst>
                    <a:ext uri="{9D8B030D-6E8A-4147-A177-3AD203B41FA5}">
                      <a16:colId xmlns:a16="http://schemas.microsoft.com/office/drawing/2014/main" val="2707330707"/>
                    </a:ext>
                  </a:extLst>
                </a:gridCol>
                <a:gridCol w="792000">
                  <a:extLst>
                    <a:ext uri="{9D8B030D-6E8A-4147-A177-3AD203B41FA5}">
                      <a16:colId xmlns:a16="http://schemas.microsoft.com/office/drawing/2014/main" val="250637144"/>
                    </a:ext>
                  </a:extLst>
                </a:gridCol>
                <a:gridCol w="1728000">
                  <a:extLst>
                    <a:ext uri="{9D8B030D-6E8A-4147-A177-3AD203B41FA5}">
                      <a16:colId xmlns:a16="http://schemas.microsoft.com/office/drawing/2014/main" val="656311563"/>
                    </a:ext>
                  </a:extLst>
                </a:gridCol>
              </a:tblGrid>
              <a:tr h="0">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ファイル名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写真</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撮影地</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災害形態</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説明</a:t>
                      </a:r>
                    </a:p>
                  </a:txBody>
                  <a:tcPr marL="36000" marR="36000" marT="36000" marB="36000"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rgbClr val="44546A"/>
                    </a:solidFill>
                  </a:tcPr>
                </a:tc>
                <a:extLst>
                  <a:ext uri="{0D108BD9-81ED-4DB2-BD59-A6C34878D82A}">
                    <a16:rowId xmlns:a16="http://schemas.microsoft.com/office/drawing/2014/main" val="3236439077"/>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中部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伊勢崎市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05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伊勢崎市</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東上之宮町</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600"/>
                        </a:spcBef>
                        <a:spcAft>
                          <a:spcPts val="0"/>
                        </a:spcAft>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a:lnSpc>
                          <a:spcPct val="100000"/>
                        </a:lnSpc>
                        <a:spcBef>
                          <a:spcPts val="600"/>
                        </a:spcBef>
                        <a:spcAft>
                          <a:spcPts val="0"/>
                        </a:spcAft>
                        <a:buFont typeface="Arial" panose="020B0604020202020204" pitchFamily="34" charset="0"/>
                        <a:buChar cha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dirty="0">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道路冠水</a:t>
                      </a:r>
                    </a:p>
                  </a:txBody>
                  <a:tcPr marL="72000" marR="7200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34912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中部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伊勢崎市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2</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伊勢崎市</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東上之宮町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内水氾濫によるもの</a:t>
                      </a:r>
                      <a:endPar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9404"/>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中部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伊勢崎市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3</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伊勢崎市</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八斗島町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河川増水</a:t>
                      </a:r>
                      <a:endPar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坂東大橋上から利根川の水位状況を撮影</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535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中部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榛東村</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ja-JP"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榛東村</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新井</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panose="020B0600070205080204" pitchFamily="50" charset="-128"/>
                          <a:cs typeface="Arial" panose="020B0604020202020204" pitchFamily="34" charset="0"/>
                        </a:rPr>
                        <a:t>強風</a:t>
                      </a:r>
                      <a:endParaRPr kumimoji="1" lang="en-US" altLang="ja-JP"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ＭＳ Ｐゴシック" panose="020B0600070205080204" pitchFamily="50" charset="-128"/>
                          <a:cs typeface="Arial" panose="020B0604020202020204" pitchFamily="34" charset="0"/>
                        </a:rPr>
                        <a:t>倒木</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台風による倒木</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17416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中部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玉村町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ja-JP"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玉村町</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大字角渕</a:t>
                      </a:r>
                      <a:endParaRPr kumimoji="1" lang="en-US" altLang="ja-JP"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endParaRPr kumimoji="1" lang="en-US" altLang="ja-JP"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玉村ゴルフ場</a:t>
                      </a:r>
                      <a:endParaRPr kumimoji="1" lang="en-US" altLang="ja-JP"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周辺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600"/>
                        </a:spcBef>
                        <a:spcAft>
                          <a:spcPts val="0"/>
                        </a:spcAft>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100000"/>
                        </a:lnSpc>
                        <a:spcBef>
                          <a:spcPts val="12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道路崩壊</a:t>
                      </a:r>
                      <a:endParaRPr kumimoji="1" lang="en-US" altLang="ja-JP" sz="105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流木により烏川近くのサイクリングロードのフェンスの一部が倒壊した。</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788086"/>
                  </a:ext>
                </a:extLst>
              </a:tr>
              <a:tr h="1152000">
                <a:tc>
                  <a:txBody>
                    <a:bodyPr/>
                    <a:lstStyle/>
                    <a:p>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中部</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前橋市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6</a:t>
                      </a: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月ゲリラ豪雨</a:t>
                      </a:r>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前橋市</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堀越町</a:t>
                      </a:r>
                      <a:endPar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600"/>
                        </a:spcBef>
                        <a:spcAft>
                          <a:spcPts val="0"/>
                        </a:spcAft>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100000"/>
                        </a:lnSpc>
                        <a:spcBef>
                          <a:spcPts val="12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道路崩壊</a:t>
                      </a:r>
                      <a:endParaRPr kumimoji="1" lang="en-US" altLang="ja-JP" sz="1050" b="0" i="0" u="none" strike="noStrike" kern="1200" cap="none" spc="0" normalizeH="0" baseline="0" noProof="0" dirty="0">
                        <a:ln>
                          <a:noFill/>
                        </a:ln>
                        <a:solidFill>
                          <a:srgbClr val="0070C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a:lnSpc>
                          <a:spcPct val="100000"/>
                        </a:lnSpc>
                        <a:spcBef>
                          <a:spcPts val="600"/>
                        </a:spcBef>
                        <a:spcAft>
                          <a:spcPts val="0"/>
                        </a:spcAft>
                        <a:buFont typeface="Arial" panose="020B0604020202020204" pitchFamily="34" charset="0"/>
                        <a:buChar cha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6</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月</a:t>
                      </a:r>
                      <a:endParaRPr kumimoji="1" lang="en-US" altLang="ja-JP" sz="1000" dirty="0">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短期的強雨によるもの</a:t>
                      </a:r>
                      <a:endParaRPr kumimoji="1" lang="en-US" altLang="ja-JP" sz="1000" dirty="0">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前橋市堀越町の荒砥川が増水し、川沿いの市道の護岸が約</a:t>
                      </a:r>
                      <a: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t>20m</a:t>
                      </a: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にわたって、崩落して通行止めとなった。</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0260991"/>
                  </a:ext>
                </a:extLst>
              </a:tr>
            </a:tbl>
          </a:graphicData>
        </a:graphic>
      </p:graphicFrame>
      <p:sp>
        <p:nvSpPr>
          <p:cNvPr id="6" name="正方形/長方形 5">
            <a:extLst>
              <a:ext uri="{FF2B5EF4-FFF2-40B4-BE49-F238E27FC236}">
                <a16:creationId xmlns:a16="http://schemas.microsoft.com/office/drawing/2014/main" id="{AD65CD1B-FD7E-9893-A93B-3E901A9DE690}"/>
              </a:ext>
            </a:extLst>
          </p:cNvPr>
          <p:cNvSpPr/>
          <p:nvPr/>
        </p:nvSpPr>
        <p:spPr>
          <a:xfrm>
            <a:off x="261000" y="566592"/>
            <a:ext cx="6336000" cy="269971"/>
          </a:xfrm>
          <a:prstGeom prst="rect">
            <a:avLst/>
          </a:prstGeom>
          <a:noFill/>
          <a:ln w="952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18000" rIns="0" bIns="36000" rtlCol="0" anchor="ctr">
            <a:noAutofit/>
          </a:bodyPr>
          <a:lstStyle/>
          <a:p>
            <a:r>
              <a:rPr kumimoji="1" lang="ja-JP" altLang="en-US" sz="1400" dirty="0">
                <a:solidFill>
                  <a:srgbClr val="44546A"/>
                </a:solidFill>
                <a:latin typeface="HGP創英角ｺﾞｼｯｸUB" panose="020B0900000000000000" pitchFamily="50" charset="-128"/>
                <a:ea typeface="HGP創英角ｺﾞｼｯｸUB" panose="020B0900000000000000" pitchFamily="50" charset="-128"/>
              </a:rPr>
              <a:t>中部　　１／１</a:t>
            </a:r>
          </a:p>
        </p:txBody>
      </p:sp>
      <p:pic>
        <p:nvPicPr>
          <p:cNvPr id="7" name="図 6">
            <a:extLst>
              <a:ext uri="{FF2B5EF4-FFF2-40B4-BE49-F238E27FC236}">
                <a16:creationId xmlns:a16="http://schemas.microsoft.com/office/drawing/2014/main" id="{8D3A438A-F285-79DE-420B-ADE37EAD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644" y="3493907"/>
            <a:ext cx="1439160" cy="1080000"/>
          </a:xfrm>
          <a:prstGeom prst="rect">
            <a:avLst/>
          </a:prstGeom>
        </p:spPr>
      </p:pic>
      <p:pic>
        <p:nvPicPr>
          <p:cNvPr id="8" name="図 7">
            <a:extLst>
              <a:ext uri="{FF2B5EF4-FFF2-40B4-BE49-F238E27FC236}">
                <a16:creationId xmlns:a16="http://schemas.microsoft.com/office/drawing/2014/main" id="{8CC3B68C-59A6-0959-C9FD-427B65ABBD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224" y="2349579"/>
            <a:ext cx="1440000" cy="1080000"/>
          </a:xfrm>
          <a:prstGeom prst="rect">
            <a:avLst/>
          </a:prstGeom>
        </p:spPr>
      </p:pic>
      <p:pic>
        <p:nvPicPr>
          <p:cNvPr id="9" name="図 8">
            <a:extLst>
              <a:ext uri="{FF2B5EF4-FFF2-40B4-BE49-F238E27FC236}">
                <a16:creationId xmlns:a16="http://schemas.microsoft.com/office/drawing/2014/main" id="{CE5AA743-3E41-4B3F-3EA1-0AFE80AA5F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224" y="1189180"/>
            <a:ext cx="1440000" cy="1080000"/>
          </a:xfrm>
          <a:prstGeom prst="rect">
            <a:avLst/>
          </a:prstGeom>
        </p:spPr>
      </p:pic>
      <p:pic>
        <p:nvPicPr>
          <p:cNvPr id="10" name="図 9">
            <a:extLst>
              <a:ext uri="{FF2B5EF4-FFF2-40B4-BE49-F238E27FC236}">
                <a16:creationId xmlns:a16="http://schemas.microsoft.com/office/drawing/2014/main" id="{A2ABC2B0-44CE-B7B6-902F-59C66045EA0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523644" y="5806163"/>
            <a:ext cx="1439160" cy="1080000"/>
          </a:xfrm>
          <a:prstGeom prst="rect">
            <a:avLst/>
          </a:prstGeom>
        </p:spPr>
      </p:pic>
      <p:pic>
        <p:nvPicPr>
          <p:cNvPr id="14" name="図 13">
            <a:extLst>
              <a:ext uri="{FF2B5EF4-FFF2-40B4-BE49-F238E27FC236}">
                <a16:creationId xmlns:a16="http://schemas.microsoft.com/office/drawing/2014/main" id="{B9466038-6A12-7DFA-2F2D-1CF555E4A6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703224" y="4808007"/>
            <a:ext cx="1080000" cy="805586"/>
          </a:xfrm>
          <a:prstGeom prst="rect">
            <a:avLst/>
          </a:prstGeom>
        </p:spPr>
      </p:pic>
      <p:sp>
        <p:nvSpPr>
          <p:cNvPr id="3" name="テキスト ボックス 2">
            <a:extLst>
              <a:ext uri="{FF2B5EF4-FFF2-40B4-BE49-F238E27FC236}">
                <a16:creationId xmlns:a16="http://schemas.microsoft.com/office/drawing/2014/main" id="{FA045EC5-6F35-1E46-9B7D-E9F31EE4F077}"/>
              </a:ext>
            </a:extLst>
          </p:cNvPr>
          <p:cNvSpPr txBox="1"/>
          <p:nvPr/>
        </p:nvSpPr>
        <p:spPr>
          <a:xfrm>
            <a:off x="4264831" y="1445478"/>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4C65A019-7B97-79BD-F7B7-CA31FF740F5B}"/>
              </a:ext>
            </a:extLst>
          </p:cNvPr>
          <p:cNvSpPr txBox="1"/>
          <p:nvPr/>
        </p:nvSpPr>
        <p:spPr>
          <a:xfrm>
            <a:off x="4264831" y="2585651"/>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EF8FF0B1-94E8-BFAF-D922-7E5D31752C30}"/>
              </a:ext>
            </a:extLst>
          </p:cNvPr>
          <p:cNvSpPr txBox="1"/>
          <p:nvPr/>
        </p:nvSpPr>
        <p:spPr>
          <a:xfrm>
            <a:off x="4264831" y="3753380"/>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5A3D856D-91CF-1835-A25A-BEB383127823}"/>
              </a:ext>
            </a:extLst>
          </p:cNvPr>
          <p:cNvSpPr txBox="1"/>
          <p:nvPr/>
        </p:nvSpPr>
        <p:spPr>
          <a:xfrm>
            <a:off x="4264831" y="6090382"/>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5D32016B-8368-B54E-6544-591B28DDB091}"/>
              </a:ext>
            </a:extLst>
          </p:cNvPr>
          <p:cNvSpPr txBox="1"/>
          <p:nvPr/>
        </p:nvSpPr>
        <p:spPr>
          <a:xfrm>
            <a:off x="4264832" y="4922653"/>
            <a:ext cx="431776" cy="288147"/>
          </a:xfrm>
          <a:prstGeom prst="rect">
            <a:avLst/>
          </a:prstGeom>
          <a:solidFill>
            <a:schemeClr val="bg1">
              <a:lumMod val="50000"/>
            </a:schemeClr>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強風</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FBB71F5D-B75E-3D7F-0807-F73FD3EB7D67}"/>
              </a:ext>
            </a:extLst>
          </p:cNvPr>
          <p:cNvSpPr txBox="1"/>
          <p:nvPr/>
        </p:nvSpPr>
        <p:spPr>
          <a:xfrm>
            <a:off x="4264831" y="7230555"/>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pic>
        <p:nvPicPr>
          <p:cNvPr id="19" name="図 18">
            <a:extLst>
              <a:ext uri="{FF2B5EF4-FFF2-40B4-BE49-F238E27FC236}">
                <a16:creationId xmlns:a16="http://schemas.microsoft.com/office/drawing/2014/main" id="{9AFB2E2D-A775-F884-5D6B-D5D4D58C2B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9354" y="6964006"/>
            <a:ext cx="1443870" cy="1080000"/>
          </a:xfrm>
          <a:prstGeom prst="rect">
            <a:avLst/>
          </a:prstGeom>
          <a:ln w="12700">
            <a:noFill/>
          </a:ln>
        </p:spPr>
      </p:pic>
    </p:spTree>
    <p:extLst>
      <p:ext uri="{BB962C8B-B14F-4D97-AF65-F5344CB8AC3E}">
        <p14:creationId xmlns:p14="http://schemas.microsoft.com/office/powerpoint/2010/main" val="2916426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7</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graphicFrame>
        <p:nvGraphicFramePr>
          <p:cNvPr id="13" name="表 12">
            <a:extLst>
              <a:ext uri="{FF2B5EF4-FFF2-40B4-BE49-F238E27FC236}">
                <a16:creationId xmlns:a16="http://schemas.microsoft.com/office/drawing/2014/main" id="{221B8947-1A42-3E48-C666-AA9D6DD642A7}"/>
              </a:ext>
            </a:extLst>
          </p:cNvPr>
          <p:cNvGraphicFramePr>
            <a:graphicFrameLocks noGrp="1"/>
          </p:cNvGraphicFramePr>
          <p:nvPr>
            <p:extLst>
              <p:ext uri="{D42A27DB-BD31-4B8C-83A1-F6EECF244321}">
                <p14:modId xmlns:p14="http://schemas.microsoft.com/office/powerpoint/2010/main" val="1945027175"/>
              </p:ext>
            </p:extLst>
          </p:nvPr>
        </p:nvGraphicFramePr>
        <p:xfrm>
          <a:off x="261000" y="922823"/>
          <a:ext cx="6336000" cy="8303640"/>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2037229622"/>
                    </a:ext>
                  </a:extLst>
                </a:gridCol>
                <a:gridCol w="1800000">
                  <a:extLst>
                    <a:ext uri="{9D8B030D-6E8A-4147-A177-3AD203B41FA5}">
                      <a16:colId xmlns:a16="http://schemas.microsoft.com/office/drawing/2014/main" val="3194543826"/>
                    </a:ext>
                  </a:extLst>
                </a:gridCol>
                <a:gridCol w="936000">
                  <a:extLst>
                    <a:ext uri="{9D8B030D-6E8A-4147-A177-3AD203B41FA5}">
                      <a16:colId xmlns:a16="http://schemas.microsoft.com/office/drawing/2014/main" val="2707330707"/>
                    </a:ext>
                  </a:extLst>
                </a:gridCol>
                <a:gridCol w="792000">
                  <a:extLst>
                    <a:ext uri="{9D8B030D-6E8A-4147-A177-3AD203B41FA5}">
                      <a16:colId xmlns:a16="http://schemas.microsoft.com/office/drawing/2014/main" val="250637144"/>
                    </a:ext>
                  </a:extLst>
                </a:gridCol>
                <a:gridCol w="1728000">
                  <a:extLst>
                    <a:ext uri="{9D8B030D-6E8A-4147-A177-3AD203B41FA5}">
                      <a16:colId xmlns:a16="http://schemas.microsoft.com/office/drawing/2014/main" val="656311563"/>
                    </a:ext>
                  </a:extLst>
                </a:gridCol>
              </a:tblGrid>
              <a:tr h="0">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ファイル名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写真</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撮影地</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災害形態</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説明</a:t>
                      </a:r>
                    </a:p>
                  </a:txBody>
                  <a:tcPr marL="36000" marR="36000" marT="36000" marB="36000"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rgbClr val="44546A"/>
                    </a:solidFill>
                  </a:tcPr>
                </a:tc>
                <a:extLst>
                  <a:ext uri="{0D108BD9-81ED-4DB2-BD59-A6C34878D82A}">
                    <a16:rowId xmlns:a16="http://schemas.microsoft.com/office/drawing/2014/main" val="3236439077"/>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高崎市</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高崎市</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吉井町中島</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雨水を排水しきれず、</a:t>
                      </a:r>
                      <a:b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内水氾濫により</a:t>
                      </a:r>
                      <a:br>
                        <a:rPr kumimoji="1" lang="en-US" altLang="ja-JP" sz="1000" dirty="0">
                          <a:latin typeface="Arial" panose="020B0604020202020204" pitchFamily="34" charset="0"/>
                          <a:ea typeface="ＭＳ Ｐゴシック" panose="020B0600070205080204" pitchFamily="50" charset="-128"/>
                          <a:cs typeface="Arial" panose="020B0604020202020204" pitchFamily="34" charset="0"/>
                        </a:rPr>
                      </a:b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道路が冠水してしまった。</a:t>
                      </a:r>
                      <a:endPar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534912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高崎市</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高崎市</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ja-JP" altLang="en-US" sz="900" dirty="0">
                          <a:latin typeface="Arial" panose="020B0604020202020204" pitchFamily="34" charset="0"/>
                          <a:ea typeface="ＭＳ Ｐゴシック" panose="020B0600070205080204" pitchFamily="50" charset="-128"/>
                          <a:cs typeface="Arial" panose="020B0604020202020204" pitchFamily="34" charset="0"/>
                        </a:rPr>
                        <a:t>鼻高</a:t>
                      </a: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町</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護岸崩壊</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護岸崩落</a:t>
                      </a:r>
                      <a:endPar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09404"/>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高崎市</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3</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高崎市</a:t>
                      </a:r>
                      <a:endParaRPr kumimoji="1" lang="en-US" altLang="zh-TW"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900" dirty="0">
                          <a:latin typeface="Arial" panose="020B0604020202020204" pitchFamily="34" charset="0"/>
                          <a:ea typeface="ＭＳ Ｐゴシック" panose="020B0600070205080204" pitchFamily="50" charset="-128"/>
                          <a:cs typeface="Arial" panose="020B0604020202020204" pitchFamily="34" charset="0"/>
                        </a:rPr>
                        <a:t>小八木町</a:t>
                      </a:r>
                      <a:endParaRPr kumimoji="1" lang="en-US" altLang="ja-JP" sz="900" dirty="0">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900" dirty="0">
                          <a:latin typeface="Arial" panose="020B0604020202020204" pitchFamily="34" charset="0"/>
                          <a:ea typeface="ＭＳ Ｐゴシック" panose="020B0600070205080204" pitchFamily="50" charset="-128"/>
                          <a:cs typeface="Arial" panose="020B0604020202020204" pitchFamily="34" charset="0"/>
                        </a:rPr>
                        <a:t>小八木地下道</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2024</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地下道冠水</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6409801"/>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高崎市</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4</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高崎市</a:t>
                      </a:r>
                      <a:endParaRPr kumimoji="1" lang="en-US" altLang="zh-TW"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上佐野町</a:t>
                      </a:r>
                      <a:endParaRPr kumimoji="1" lang="en-US" altLang="ja-JP"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上佐野第二地下道</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2024</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地下道冠水</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795639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高崎市</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5</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高崎市</a:t>
                      </a:r>
                      <a:endParaRPr kumimoji="1" lang="en-US" altLang="zh-TW"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緑</a:t>
                      </a:r>
                      <a:r>
                        <a:rPr kumimoji="1" lang="zh-TW"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町</a:t>
                      </a:r>
                      <a:r>
                        <a:rPr kumimoji="1" lang="en-US" altLang="ja-JP"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3</a:t>
                      </a: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丁目</a:t>
                      </a:r>
                      <a:endParaRPr kumimoji="1" lang="en-US" altLang="zh-TW"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緑町交差点</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2024</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道路冠水</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5886520"/>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安中市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安中市</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安中</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lnSpc>
                          <a:spcPct val="100000"/>
                        </a:lnSpc>
                        <a:spcBef>
                          <a:spcPts val="600"/>
                        </a:spcBef>
                        <a:spcAft>
                          <a:spcPts val="0"/>
                        </a:spcAft>
                      </a:pPr>
                      <a:r>
                        <a:rPr kumimoji="1" lang="ja-JP" altLang="en-US"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河川増水</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撮影：不明</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河川増水の状況</a:t>
                      </a: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5353"/>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安中市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2</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安中市</a:t>
                      </a:r>
                      <a:endParaRPr kumimoji="1" lang="en-US" altLang="zh-TW"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安中</a:t>
                      </a:r>
                      <a:endParaRPr kumimoji="1" lang="zh-TW"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en-US" altLang="ja-JP" sz="1050" dirty="0">
                          <a:latin typeface="Arial" panose="020B0604020202020204" pitchFamily="34" charset="0"/>
                          <a:ea typeface="ＭＳ Ｐゴシック" panose="020B0600070205080204" pitchFamily="50" charset="-128"/>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撮影：不明</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「安中市</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」の被災前</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6174166"/>
                  </a:ext>
                </a:extLst>
              </a:tr>
            </a:tbl>
          </a:graphicData>
        </a:graphic>
      </p:graphicFrame>
      <p:sp>
        <p:nvSpPr>
          <p:cNvPr id="6" name="正方形/長方形 5">
            <a:extLst>
              <a:ext uri="{FF2B5EF4-FFF2-40B4-BE49-F238E27FC236}">
                <a16:creationId xmlns:a16="http://schemas.microsoft.com/office/drawing/2014/main" id="{AD65CD1B-FD7E-9893-A93B-3E901A9DE690}"/>
              </a:ext>
            </a:extLst>
          </p:cNvPr>
          <p:cNvSpPr/>
          <p:nvPr/>
        </p:nvSpPr>
        <p:spPr>
          <a:xfrm>
            <a:off x="261000" y="566592"/>
            <a:ext cx="6336000" cy="269971"/>
          </a:xfrm>
          <a:prstGeom prst="rect">
            <a:avLst/>
          </a:prstGeom>
          <a:noFill/>
          <a:ln w="952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18000" rIns="0" bIns="36000" rtlCol="0" anchor="ctr">
            <a:noAutofit/>
          </a:bodyPr>
          <a:lstStyle/>
          <a:p>
            <a:r>
              <a:rPr kumimoji="1" lang="ja-JP" altLang="en-US" sz="1400" dirty="0">
                <a:solidFill>
                  <a:srgbClr val="44546A"/>
                </a:solidFill>
                <a:latin typeface="HGP創英角ｺﾞｼｯｸUB" panose="020B0900000000000000" pitchFamily="50" charset="-128"/>
                <a:ea typeface="HGP創英角ｺﾞｼｯｸUB" panose="020B0900000000000000" pitchFamily="50" charset="-128"/>
              </a:rPr>
              <a:t>西部　　１／５</a:t>
            </a:r>
          </a:p>
        </p:txBody>
      </p:sp>
      <p:pic>
        <p:nvPicPr>
          <p:cNvPr id="16" name="図 15">
            <a:extLst>
              <a:ext uri="{FF2B5EF4-FFF2-40B4-BE49-F238E27FC236}">
                <a16:creationId xmlns:a16="http://schemas.microsoft.com/office/drawing/2014/main" id="{B32E0B88-F8DE-C321-1D56-4834FA5D91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800" y="1193625"/>
            <a:ext cx="1448962" cy="1080000"/>
          </a:xfrm>
          <a:prstGeom prst="rect">
            <a:avLst/>
          </a:prstGeom>
        </p:spPr>
      </p:pic>
      <p:pic>
        <p:nvPicPr>
          <p:cNvPr id="17" name="図 16">
            <a:extLst>
              <a:ext uri="{FF2B5EF4-FFF2-40B4-BE49-F238E27FC236}">
                <a16:creationId xmlns:a16="http://schemas.microsoft.com/office/drawing/2014/main" id="{B2618A3C-D970-2E33-9EBC-AE939F5DE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8451" y="2347185"/>
            <a:ext cx="1439311" cy="1080000"/>
          </a:xfrm>
          <a:prstGeom prst="rect">
            <a:avLst/>
          </a:prstGeom>
        </p:spPr>
      </p:pic>
      <p:pic>
        <p:nvPicPr>
          <p:cNvPr id="18" name="図 17">
            <a:extLst>
              <a:ext uri="{FF2B5EF4-FFF2-40B4-BE49-F238E27FC236}">
                <a16:creationId xmlns:a16="http://schemas.microsoft.com/office/drawing/2014/main" id="{5CE01B99-7273-3EED-D5D6-0561D41DB9C2}"/>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rcRect/>
          <a:stretch/>
        </p:blipFill>
        <p:spPr>
          <a:xfrm>
            <a:off x="1540524" y="8121063"/>
            <a:ext cx="1438560" cy="1080000"/>
          </a:xfrm>
          <a:prstGeom prst="rect">
            <a:avLst/>
          </a:prstGeom>
        </p:spPr>
      </p:pic>
      <p:pic>
        <p:nvPicPr>
          <p:cNvPr id="19" name="図 18">
            <a:extLst>
              <a:ext uri="{FF2B5EF4-FFF2-40B4-BE49-F238E27FC236}">
                <a16:creationId xmlns:a16="http://schemas.microsoft.com/office/drawing/2014/main" id="{6B34EFCC-7AB5-124E-BB50-7086A5836C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8451" y="6978136"/>
            <a:ext cx="1440633" cy="1080000"/>
          </a:xfrm>
          <a:prstGeom prst="rect">
            <a:avLst/>
          </a:prstGeom>
        </p:spPr>
      </p:pic>
      <p:sp>
        <p:nvSpPr>
          <p:cNvPr id="5" name="テキスト ボックス 4">
            <a:extLst>
              <a:ext uri="{FF2B5EF4-FFF2-40B4-BE49-F238E27FC236}">
                <a16:creationId xmlns:a16="http://schemas.microsoft.com/office/drawing/2014/main" id="{89F6B5EB-D337-2EC4-3D45-218B22136C1A}"/>
              </a:ext>
            </a:extLst>
          </p:cNvPr>
          <p:cNvSpPr txBox="1"/>
          <p:nvPr/>
        </p:nvSpPr>
        <p:spPr>
          <a:xfrm>
            <a:off x="4264831" y="2599038"/>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FBE61393-0259-065F-3D8F-0A8DFCE923E5}"/>
              </a:ext>
            </a:extLst>
          </p:cNvPr>
          <p:cNvSpPr txBox="1"/>
          <p:nvPr/>
        </p:nvSpPr>
        <p:spPr>
          <a:xfrm>
            <a:off x="4264831" y="7191889"/>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B57F7CE1-11B4-1EEC-89E7-C4D553D46DF6}"/>
              </a:ext>
            </a:extLst>
          </p:cNvPr>
          <p:cNvSpPr txBox="1"/>
          <p:nvPr/>
        </p:nvSpPr>
        <p:spPr>
          <a:xfrm>
            <a:off x="4264831" y="1445478"/>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pic>
        <p:nvPicPr>
          <p:cNvPr id="3" name="図 2">
            <a:extLst>
              <a:ext uri="{FF2B5EF4-FFF2-40B4-BE49-F238E27FC236}">
                <a16:creationId xmlns:a16="http://schemas.microsoft.com/office/drawing/2014/main" id="{9970AE2C-2B85-4FF8-AF2B-8D27C5A424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19" r="6201"/>
          <a:stretch/>
        </p:blipFill>
        <p:spPr bwMode="auto">
          <a:xfrm>
            <a:off x="1538452" y="3509100"/>
            <a:ext cx="143931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061F5D20-0E90-44FF-9B1D-04A8105B03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8452" y="4662660"/>
            <a:ext cx="143856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7EB7CB57-0A50-4F8A-9530-509BDB939E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8452" y="5805587"/>
            <a:ext cx="1441385" cy="1080000"/>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E982CA56-3520-8E3B-5941-6B7AE25C5684}"/>
              </a:ext>
            </a:extLst>
          </p:cNvPr>
          <p:cNvSpPr txBox="1"/>
          <p:nvPr/>
        </p:nvSpPr>
        <p:spPr>
          <a:xfrm>
            <a:off x="4264831" y="3752598"/>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2F2CDECD-F11A-C6B4-85F7-5EBCBCFDB97E}"/>
              </a:ext>
            </a:extLst>
          </p:cNvPr>
          <p:cNvSpPr txBox="1"/>
          <p:nvPr/>
        </p:nvSpPr>
        <p:spPr>
          <a:xfrm>
            <a:off x="4264831" y="4900009"/>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D243513B-27F4-F19E-6B88-86377CBDB34F}"/>
              </a:ext>
            </a:extLst>
          </p:cNvPr>
          <p:cNvSpPr txBox="1"/>
          <p:nvPr/>
        </p:nvSpPr>
        <p:spPr>
          <a:xfrm>
            <a:off x="4264831" y="6050976"/>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Tree>
    <p:extLst>
      <p:ext uri="{BB962C8B-B14F-4D97-AF65-F5344CB8AC3E}">
        <p14:creationId xmlns:p14="http://schemas.microsoft.com/office/powerpoint/2010/main" val="3567334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ABF30A-8A96-89FB-298D-254065E0BF77}"/>
              </a:ext>
            </a:extLst>
          </p:cNvPr>
          <p:cNvSpPr>
            <a:spLocks noGrp="1"/>
          </p:cNvSpPr>
          <p:nvPr>
            <p:ph type="sldNum" sz="quarter" idx="12"/>
          </p:nvPr>
        </p:nvSpPr>
        <p:spPr/>
        <p:txBody>
          <a:bodyPr/>
          <a:lstStyle/>
          <a:p>
            <a:fld id="{83FB9B40-9F37-4912-942D-D9667BF0688C}" type="slidenum">
              <a:rPr lang="ja-JP" altLang="en-US" smtClean="0"/>
              <a:pPr/>
              <a:t>8</a:t>
            </a:fld>
            <a:endParaRPr lang="ja-JP" altLang="en-US"/>
          </a:p>
        </p:txBody>
      </p:sp>
      <p:sp>
        <p:nvSpPr>
          <p:cNvPr id="62" name="テキスト ボックス 61">
            <a:extLst>
              <a:ext uri="{FF2B5EF4-FFF2-40B4-BE49-F238E27FC236}">
                <a16:creationId xmlns:a16="http://schemas.microsoft.com/office/drawing/2014/main" id="{D188483F-8EC2-74F8-834F-C7919F4E7317}"/>
              </a:ext>
            </a:extLst>
          </p:cNvPr>
          <p:cNvSpPr txBox="1"/>
          <p:nvPr/>
        </p:nvSpPr>
        <p:spPr>
          <a:xfrm>
            <a:off x="1861904" y="-4941"/>
            <a:ext cx="3134191" cy="246221"/>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000" dirty="0"/>
              <a:t>【</a:t>
            </a:r>
            <a:r>
              <a:rPr lang="zh-TW" altLang="en-US" sz="1000" dirty="0"/>
              <a:t>群馬県防災教育資料</a:t>
            </a:r>
            <a:r>
              <a:rPr lang="en-US" altLang="ja-JP" sz="1000" dirty="0"/>
              <a:t>】</a:t>
            </a:r>
            <a:r>
              <a:rPr lang="ja-JP" altLang="en-US" sz="1000" dirty="0"/>
              <a:t>補助資料集「群馬の災害」</a:t>
            </a:r>
            <a:endParaRPr lang="en-US" altLang="zh-TW" sz="1000" dirty="0"/>
          </a:p>
        </p:txBody>
      </p:sp>
      <p:graphicFrame>
        <p:nvGraphicFramePr>
          <p:cNvPr id="13" name="表 12">
            <a:extLst>
              <a:ext uri="{FF2B5EF4-FFF2-40B4-BE49-F238E27FC236}">
                <a16:creationId xmlns:a16="http://schemas.microsoft.com/office/drawing/2014/main" id="{221B8947-1A42-3E48-C666-AA9D6DD642A7}"/>
              </a:ext>
            </a:extLst>
          </p:cNvPr>
          <p:cNvGraphicFramePr>
            <a:graphicFrameLocks noGrp="1"/>
          </p:cNvGraphicFramePr>
          <p:nvPr>
            <p:extLst>
              <p:ext uri="{D42A27DB-BD31-4B8C-83A1-F6EECF244321}">
                <p14:modId xmlns:p14="http://schemas.microsoft.com/office/powerpoint/2010/main" val="146135974"/>
              </p:ext>
            </p:extLst>
          </p:nvPr>
        </p:nvGraphicFramePr>
        <p:xfrm>
          <a:off x="261000" y="922823"/>
          <a:ext cx="6336000" cy="8303640"/>
        </p:xfrm>
        <a:graphic>
          <a:graphicData uri="http://schemas.openxmlformats.org/drawingml/2006/table">
            <a:tbl>
              <a:tblPr firstRow="1" bandRow="1">
                <a:tableStyleId>{2D5ABB26-0587-4C30-8999-92F81FD0307C}</a:tableStyleId>
              </a:tblPr>
              <a:tblGrid>
                <a:gridCol w="1080000">
                  <a:extLst>
                    <a:ext uri="{9D8B030D-6E8A-4147-A177-3AD203B41FA5}">
                      <a16:colId xmlns:a16="http://schemas.microsoft.com/office/drawing/2014/main" val="2037229622"/>
                    </a:ext>
                  </a:extLst>
                </a:gridCol>
                <a:gridCol w="1800000">
                  <a:extLst>
                    <a:ext uri="{9D8B030D-6E8A-4147-A177-3AD203B41FA5}">
                      <a16:colId xmlns:a16="http://schemas.microsoft.com/office/drawing/2014/main" val="3194543826"/>
                    </a:ext>
                  </a:extLst>
                </a:gridCol>
                <a:gridCol w="936000">
                  <a:extLst>
                    <a:ext uri="{9D8B030D-6E8A-4147-A177-3AD203B41FA5}">
                      <a16:colId xmlns:a16="http://schemas.microsoft.com/office/drawing/2014/main" val="2707330707"/>
                    </a:ext>
                  </a:extLst>
                </a:gridCol>
                <a:gridCol w="792000">
                  <a:extLst>
                    <a:ext uri="{9D8B030D-6E8A-4147-A177-3AD203B41FA5}">
                      <a16:colId xmlns:a16="http://schemas.microsoft.com/office/drawing/2014/main" val="250637144"/>
                    </a:ext>
                  </a:extLst>
                </a:gridCol>
                <a:gridCol w="1728000">
                  <a:extLst>
                    <a:ext uri="{9D8B030D-6E8A-4147-A177-3AD203B41FA5}">
                      <a16:colId xmlns:a16="http://schemas.microsoft.com/office/drawing/2014/main" val="656311563"/>
                    </a:ext>
                  </a:extLst>
                </a:gridCol>
              </a:tblGrid>
              <a:tr h="0">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ファイル名</a:t>
                      </a:r>
                    </a:p>
                  </a:txBody>
                  <a:tcPr marL="36000" marR="36000" marT="36000" marB="36000" anchor="ctr">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写真</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撮影地</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災害形態</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noFill/>
                      <a:prstDash val="solid"/>
                      <a:round/>
                      <a:headEnd type="none" w="med" len="med"/>
                      <a:tailEnd type="none" w="med" len="med"/>
                    </a:lnB>
                    <a:solidFill>
                      <a:srgbClr val="44546A"/>
                    </a:solidFill>
                  </a:tcPr>
                </a:tc>
                <a:tc>
                  <a:txBody>
                    <a:bodyPr/>
                    <a:lstStyle/>
                    <a:p>
                      <a:pPr algn="ctr"/>
                      <a:r>
                        <a:rPr kumimoji="1" lang="ja-JP" altLang="en-US" sz="11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説明</a:t>
                      </a:r>
                    </a:p>
                  </a:txBody>
                  <a:tcPr marL="36000" marR="36000" marT="36000" marB="36000" anchor="ctr">
                    <a:lnL w="12700" cap="flat" cmpd="sng" algn="ctr">
                      <a:solidFill>
                        <a:schemeClr val="bg1"/>
                      </a:solidFill>
                      <a:prstDash val="solid"/>
                      <a:round/>
                      <a:headEnd type="none" w="med" len="med"/>
                      <a:tailEnd type="none" w="med" len="med"/>
                    </a:lnL>
                    <a:lnB w="12700" cap="flat" cmpd="sng" algn="ctr">
                      <a:noFill/>
                      <a:prstDash val="solid"/>
                      <a:round/>
                      <a:headEnd type="none" w="med" len="med"/>
                      <a:tailEnd type="none" w="med" len="med"/>
                    </a:lnB>
                    <a:solidFill>
                      <a:srgbClr val="44546A"/>
                    </a:solidFill>
                  </a:tcPr>
                </a:tc>
                <a:extLst>
                  <a:ext uri="{0D108BD9-81ED-4DB2-BD59-A6C34878D82A}">
                    <a16:rowId xmlns:a16="http://schemas.microsoft.com/office/drawing/2014/main" val="3236439077"/>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藤岡市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a:t>
                      </a: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台風</a:t>
                      </a:r>
                      <a:endParaRPr kumimoji="1" lang="en-US" altLang="ja-JP"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藤岡市</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三波川</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がけ崩れ</a:t>
                      </a:r>
                      <a:endParaRPr kumimoji="1" lang="en-US" altLang="ja-JP"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土砂流出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15</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土砂崩れによるもの</a:t>
                      </a:r>
                    </a:p>
                  </a:txBody>
                  <a:tcPr marL="36000" marR="36000" marT="0" marB="0" anchor="ct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7788086"/>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藤岡市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2</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TW"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藤岡市</a:t>
                      </a:r>
                      <a:endParaRPr kumimoji="1" lang="en-US" altLang="ja-JP"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三波川</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地すべり</a:t>
                      </a:r>
                      <a:endParaRPr kumimoji="1" lang="en-US" altLang="ja-JP"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土砂流出</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15</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地すべりによるもの</a:t>
                      </a:r>
                    </a:p>
                  </a:txBody>
                  <a:tcPr marL="36000" marR="36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87312"/>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藤岡市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3</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藤岡市</a:t>
                      </a:r>
                      <a:endPar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立石</a:t>
                      </a:r>
                      <a:endPar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2024</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内水氾濫によるもの</a:t>
                      </a:r>
                    </a:p>
                  </a:txBody>
                  <a:tcPr marL="36000" marR="36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552472"/>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藤岡市</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4</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藤岡市</a:t>
                      </a:r>
                      <a:endParaRPr kumimoji="1" lang="en-US" altLang="ja-JP"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Arial" panose="020B0604020202020204" pitchFamily="34" charset="0"/>
                        </a:rPr>
                        <a:t>立石</a:t>
                      </a:r>
                      <a:endPar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2024</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内水氾濫によるもの</a:t>
                      </a:r>
                    </a:p>
                  </a:txBody>
                  <a:tcPr marL="36000" marR="36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823374"/>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神流町</a:t>
                      </a:r>
                      <a:r>
                        <a:rPr kumimoji="1" lang="en-US" altLang="ja-JP" sz="1200" dirty="0">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685800" rtl="0" eaLnBrk="1" fontAlgn="ctr" latinLnBrk="0" hangingPunct="1"/>
                      <a:r>
                        <a:rPr kumimoji="1" lang="zh-CN" altLang="en-US"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神流町</a:t>
                      </a:r>
                      <a:endParaRPr kumimoji="1" lang="en-US" altLang="zh-CN" sz="12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0" algn="ctr" defTabSz="685800" rtl="0" eaLnBrk="1" fontAlgn="ctr" latinLnBrk="0" hangingPunct="1"/>
                      <a:r>
                        <a:rPr kumimoji="1" lang="zh-CN"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尾附地内</a:t>
                      </a:r>
                      <a:endParaRPr kumimoji="1" lang="ja-JP" altLang="en-US" sz="9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がけ崩れ</a:t>
                      </a:r>
                      <a:endParaRPr kumimoji="1" lang="en-US" altLang="ja-JP"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rPr>
                        <a:t>道路崩落</a:t>
                      </a:r>
                      <a:endParaRPr kumimoji="1" lang="en-US" altLang="ja-JP" sz="1050" kern="1200" dirty="0">
                        <a:solidFill>
                          <a:schemeClr val="accent1">
                            <a:lumMod val="75000"/>
                          </a:schemeClr>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13</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lnSpc>
                          <a:spcPct val="100000"/>
                        </a:lnSpc>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道路の崩落</a:t>
                      </a:r>
                    </a:p>
                  </a:txBody>
                  <a:tcPr marL="36000" marR="36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701998"/>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上野村</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上野村</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川和</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洪水</a:t>
                      </a:r>
                      <a:endParaRPr kumimoji="1" lang="en-US" altLang="ja-JP"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p>
                      <a:pPr marL="0" marR="0" lvl="0" indent="0" algn="ctr" defTabSz="685800" rtl="0" eaLnBrk="1" fontAlgn="ctr" latinLnBrk="0" hangingPunct="1">
                        <a:lnSpc>
                          <a:spcPct val="100000"/>
                        </a:lnSpc>
                        <a:spcBef>
                          <a:spcPts val="600"/>
                        </a:spcBef>
                        <a:spcAft>
                          <a:spcPts val="0"/>
                        </a:spcAft>
                        <a:buClrTx/>
                        <a:buSzTx/>
                        <a:buFontTx/>
                        <a:buNone/>
                        <a:tabLst/>
                        <a:defRPr/>
                      </a:pPr>
                      <a:r>
                        <a:rPr kumimoji="1" lang="ja-JP" altLang="en-US" sz="1050" dirty="0">
                          <a:solidFill>
                            <a:srgbClr val="0070C0"/>
                          </a:solidFill>
                          <a:latin typeface="Arial" panose="020B0604020202020204" pitchFamily="34" charset="0"/>
                          <a:ea typeface="ＭＳ Ｐゴシック" panose="020B0600070205080204" pitchFamily="50" charset="-128"/>
                          <a:cs typeface="Arial" panose="020B0604020202020204" pitchFamily="34" charset="0"/>
                        </a:rPr>
                        <a:t>道路冠水</a:t>
                      </a:r>
                      <a:endParaRPr kumimoji="1" lang="en-US" altLang="ja-JP" sz="1050" kern="1200" dirty="0">
                        <a:solidFill>
                          <a:srgbClr val="0070C0"/>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2019</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年</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10</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月</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12</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日</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zh-TW" altLang="en-US" sz="1000" dirty="0">
                          <a:latin typeface="Arial" panose="020B0604020202020204" pitchFamily="34" charset="0"/>
                          <a:ea typeface="ＭＳ Ｐゴシック" panose="020B0600070205080204" pitchFamily="50" charset="-128"/>
                          <a:cs typeface="Arial" panose="020B0604020202020204" pitchFamily="34" charset="0"/>
                        </a:rPr>
                        <a:t>上野村役場前</a:t>
                      </a:r>
                      <a:endParaRPr kumimoji="1" lang="en-US" altLang="zh-TW" sz="1000" dirty="0">
                        <a:latin typeface="Arial" panose="020B0604020202020204" pitchFamily="34" charset="0"/>
                        <a:ea typeface="ＭＳ Ｐゴシック" panose="020B0600070205080204" pitchFamily="50" charset="-128"/>
                        <a:cs typeface="Arial" panose="020B0604020202020204" pitchFamily="34" charset="0"/>
                      </a:endParaRPr>
                    </a:p>
                    <a:p>
                      <a:pPr marL="72000" marR="0" lvl="0" indent="-72000" algn="l" defTabSz="685800" rtl="0" eaLnBrk="1" fontAlgn="ctr"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000" dirty="0">
                          <a:latin typeface="Arial" panose="020B0604020202020204" pitchFamily="34" charset="0"/>
                          <a:ea typeface="ＭＳ Ｐゴシック" panose="020B0600070205080204" pitchFamily="50" charset="-128"/>
                          <a:cs typeface="Arial" panose="020B0604020202020204" pitchFamily="34" charset="0"/>
                        </a:rPr>
                        <a:t>神流川の増水による浸水</a:t>
                      </a:r>
                      <a:endPar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93697327"/>
                  </a:ext>
                </a:extLst>
              </a:tr>
              <a:tr h="1152000">
                <a:tc>
                  <a:txBody>
                    <a:bodyPr/>
                    <a:lstStyle/>
                    <a:p>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西部</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a:t>
                      </a:r>
                    </a:p>
                    <a:p>
                      <a:r>
                        <a:rPr kumimoji="1" lang="ja-JP"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上野村</a:t>
                      </a:r>
                      <a:r>
                        <a:rPr kumimoji="1" lang="en-US" altLang="ja-JP"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2</a:t>
                      </a: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令和元年</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r>
                        <a:rPr kumimoji="1" lang="zh-TW" altLang="en-US"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東日本台風</a:t>
                      </a:r>
                      <a:endParaRPr kumimoji="1" lang="en-US" altLang="zh-TW" sz="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685800" rtl="0" eaLnBrk="1" latinLnBrk="0" hangingPunct="1"/>
                      <a:endParaRPr kumimoji="1" lang="ja-JP" altLang="en-US" sz="105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dirty="0">
                          <a:latin typeface="Arial" panose="020B0604020202020204" pitchFamily="34" charset="0"/>
                          <a:ea typeface="ＭＳ Ｐゴシック" panose="020B0600070205080204" pitchFamily="50" charset="-128"/>
                          <a:cs typeface="Arial" panose="020B0604020202020204" pitchFamily="34" charset="0"/>
                        </a:rPr>
                        <a:t>上野村</a:t>
                      </a:r>
                      <a:endParaRPr kumimoji="1" lang="en-US" altLang="zh-TW" sz="1200" dirty="0">
                        <a:latin typeface="Arial" panose="020B0604020202020204" pitchFamily="34" charset="0"/>
                        <a:ea typeface="ＭＳ Ｐゴシック" panose="020B0600070205080204" pitchFamily="50" charset="-128"/>
                        <a:cs typeface="Arial" panose="020B0604020202020204" pitchFamily="34" charset="0"/>
                      </a:endParaRPr>
                    </a:p>
                    <a:p>
                      <a:pPr algn="ctr"/>
                      <a:r>
                        <a:rPr kumimoji="1" lang="zh-TW" altLang="en-US" sz="900" dirty="0">
                          <a:latin typeface="Arial" panose="020B0604020202020204" pitchFamily="34" charset="0"/>
                          <a:ea typeface="ＭＳ Ｐゴシック" panose="020B0600070205080204" pitchFamily="50" charset="-128"/>
                          <a:cs typeface="Arial" panose="020B0604020202020204" pitchFamily="34" charset="0"/>
                        </a:rPr>
                        <a:t>川和</a:t>
                      </a:r>
                      <a:endParaRPr kumimoji="1" lang="ja-JP" altLang="en-US" sz="900" dirty="0">
                        <a:latin typeface="Arial" panose="020B0604020202020204" pitchFamily="34" charset="0"/>
                        <a:ea typeface="ＭＳ Ｐゴシック" panose="020B0600070205080204" pitchFamily="50" charset="-128"/>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685800" rtl="0" eaLnBrk="1" fontAlgn="ctr" latinLnBrk="0" hangingPunct="1">
                        <a:lnSpc>
                          <a:spcPct val="100000"/>
                        </a:lnSpc>
                        <a:spcBef>
                          <a:spcPts val="600"/>
                        </a:spcBef>
                        <a:spcAft>
                          <a:spcPts val="0"/>
                        </a:spcAft>
                        <a:buClrTx/>
                        <a:buSzTx/>
                        <a:buFontTx/>
                        <a:buNone/>
                        <a:tabLst/>
                        <a:defRPr/>
                      </a:pPr>
                      <a:r>
                        <a:rPr kumimoji="1" lang="en-US" altLang="ja-JP" sz="1050" dirty="0">
                          <a:latin typeface="Arial" panose="020B0604020202020204" pitchFamily="34" charset="0"/>
                          <a:ea typeface="ＭＳ Ｐゴシック" panose="020B0600070205080204" pitchFamily="50" charset="-128"/>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撮影：不明</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p>
                      <a:pPr marL="72000" indent="-72000" algn="l" defTabSz="685800" rtl="0" eaLnBrk="1" fontAlgn="ctr" latinLnBrk="0" hangingPunct="1">
                        <a:spcBef>
                          <a:spcPts val="600"/>
                        </a:spcBef>
                        <a:spcAft>
                          <a:spcPts val="0"/>
                        </a:spcAft>
                        <a:buFont typeface="Arial" panose="020B0604020202020204" pitchFamily="34" charset="0"/>
                        <a:buChar char="•"/>
                      </a:pP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「上野村</a:t>
                      </a:r>
                      <a:r>
                        <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1</a:t>
                      </a:r>
                      <a:r>
                        <a:rPr kumimoji="1" lang="ja-JP" altLang="en-US"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rPr>
                        <a:t>」の被災前</a:t>
                      </a:r>
                      <a:endParaRPr kumimoji="1" lang="en-US" altLang="ja-JP" sz="1000" kern="1200" dirty="0">
                        <a:solidFill>
                          <a:schemeClr val="tx1"/>
                        </a:solidFill>
                        <a:latin typeface="Arial" panose="020B0604020202020204" pitchFamily="34" charset="0"/>
                        <a:ea typeface="ＭＳ Ｐゴシック" panose="020B0600070205080204" pitchFamily="50" charset="-128"/>
                        <a:cs typeface="Arial" panose="020B0604020202020204" pitchFamily="34" charset="0"/>
                      </a:endParaRPr>
                    </a:p>
                  </a:txBody>
                  <a:tcPr marL="72000" marR="7200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70621577"/>
                  </a:ext>
                </a:extLst>
              </a:tr>
            </a:tbl>
          </a:graphicData>
        </a:graphic>
      </p:graphicFrame>
      <p:sp>
        <p:nvSpPr>
          <p:cNvPr id="6" name="正方形/長方形 5">
            <a:extLst>
              <a:ext uri="{FF2B5EF4-FFF2-40B4-BE49-F238E27FC236}">
                <a16:creationId xmlns:a16="http://schemas.microsoft.com/office/drawing/2014/main" id="{AD65CD1B-FD7E-9893-A93B-3E901A9DE690}"/>
              </a:ext>
            </a:extLst>
          </p:cNvPr>
          <p:cNvSpPr/>
          <p:nvPr/>
        </p:nvSpPr>
        <p:spPr>
          <a:xfrm>
            <a:off x="261000" y="566592"/>
            <a:ext cx="6336000" cy="269971"/>
          </a:xfrm>
          <a:prstGeom prst="rect">
            <a:avLst/>
          </a:prstGeom>
          <a:noFill/>
          <a:ln w="9525">
            <a:solidFill>
              <a:srgbClr val="44546A"/>
            </a:solidFill>
          </a:ln>
        </p:spPr>
        <p:style>
          <a:lnRef idx="2">
            <a:schemeClr val="accent1">
              <a:shade val="15000"/>
            </a:schemeClr>
          </a:lnRef>
          <a:fillRef idx="1">
            <a:schemeClr val="accent1"/>
          </a:fillRef>
          <a:effectRef idx="0">
            <a:schemeClr val="accent1"/>
          </a:effectRef>
          <a:fontRef idx="minor">
            <a:schemeClr val="lt1"/>
          </a:fontRef>
        </p:style>
        <p:txBody>
          <a:bodyPr wrap="none" lIns="72000" tIns="18000" rIns="0" bIns="36000" rtlCol="0" anchor="ctr">
            <a:noAutofit/>
          </a:bodyPr>
          <a:lstStyle/>
          <a:p>
            <a:r>
              <a:rPr kumimoji="1" lang="ja-JP" altLang="en-US" sz="1400" dirty="0">
                <a:solidFill>
                  <a:srgbClr val="44546A"/>
                </a:solidFill>
                <a:latin typeface="HGP創英角ｺﾞｼｯｸUB" panose="020B0900000000000000" pitchFamily="50" charset="-128"/>
                <a:ea typeface="HGP創英角ｺﾞｼｯｸUB" panose="020B0900000000000000" pitchFamily="50" charset="-128"/>
              </a:rPr>
              <a:t>西部　　２／５</a:t>
            </a:r>
          </a:p>
        </p:txBody>
      </p:sp>
      <p:pic>
        <p:nvPicPr>
          <p:cNvPr id="8" name="図 7">
            <a:extLst>
              <a:ext uri="{FF2B5EF4-FFF2-40B4-BE49-F238E27FC236}">
                <a16:creationId xmlns:a16="http://schemas.microsoft.com/office/drawing/2014/main" id="{78F802E5-23B5-44F2-964D-F320CD99685D}"/>
              </a:ext>
            </a:extLst>
          </p:cNvPr>
          <p:cNvPicPr>
            <a:picLocks noChangeAspect="1"/>
          </p:cNvPicPr>
          <p:nvPr/>
        </p:nvPicPr>
        <p:blipFill>
          <a:blip r:embed="rId3"/>
          <a:srcRect l="5409"/>
          <a:stretch/>
        </p:blipFill>
        <p:spPr>
          <a:xfrm>
            <a:off x="1524930" y="1198035"/>
            <a:ext cx="1445858" cy="1080000"/>
          </a:xfrm>
          <a:prstGeom prst="rect">
            <a:avLst/>
          </a:prstGeom>
          <a:noFill/>
          <a:ln>
            <a:noFill/>
          </a:ln>
        </p:spPr>
      </p:pic>
      <p:pic>
        <p:nvPicPr>
          <p:cNvPr id="9" name="図 8">
            <a:extLst>
              <a:ext uri="{FF2B5EF4-FFF2-40B4-BE49-F238E27FC236}">
                <a16:creationId xmlns:a16="http://schemas.microsoft.com/office/drawing/2014/main" id="{1612A5B2-CA30-4CB5-88C5-5BE7A05937D3}"/>
              </a:ext>
            </a:extLst>
          </p:cNvPr>
          <p:cNvPicPr>
            <a:picLocks noChangeAspect="1"/>
          </p:cNvPicPr>
          <p:nvPr/>
        </p:nvPicPr>
        <p:blipFill>
          <a:blip r:embed="rId4"/>
          <a:stretch>
            <a:fillRect/>
          </a:stretch>
        </p:blipFill>
        <p:spPr>
          <a:xfrm>
            <a:off x="1782187" y="2346803"/>
            <a:ext cx="931344" cy="1080000"/>
          </a:xfrm>
          <a:prstGeom prst="rect">
            <a:avLst/>
          </a:prstGeom>
          <a:noFill/>
          <a:ln>
            <a:noFill/>
          </a:ln>
        </p:spPr>
      </p:pic>
      <p:sp>
        <p:nvSpPr>
          <p:cNvPr id="11" name="テキスト ボックス 10">
            <a:extLst>
              <a:ext uri="{FF2B5EF4-FFF2-40B4-BE49-F238E27FC236}">
                <a16:creationId xmlns:a16="http://schemas.microsoft.com/office/drawing/2014/main" id="{C63C432D-6438-8547-6776-7F6A8D4E2635}"/>
              </a:ext>
            </a:extLst>
          </p:cNvPr>
          <p:cNvSpPr txBox="1"/>
          <p:nvPr/>
        </p:nvSpPr>
        <p:spPr>
          <a:xfrm>
            <a:off x="4140856" y="1445096"/>
            <a:ext cx="673261"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5FA23828-03DC-7A96-E73A-EEE609167214}"/>
              </a:ext>
            </a:extLst>
          </p:cNvPr>
          <p:cNvSpPr txBox="1"/>
          <p:nvPr/>
        </p:nvSpPr>
        <p:spPr>
          <a:xfrm>
            <a:off x="4156885" y="2598656"/>
            <a:ext cx="641202"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地すべり</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pic>
        <p:nvPicPr>
          <p:cNvPr id="20" name="図 19">
            <a:extLst>
              <a:ext uri="{FF2B5EF4-FFF2-40B4-BE49-F238E27FC236}">
                <a16:creationId xmlns:a16="http://schemas.microsoft.com/office/drawing/2014/main" id="{04DA525C-CCF3-4D43-8481-1DE78C627623}"/>
              </a:ext>
            </a:extLst>
          </p:cNvPr>
          <p:cNvPicPr>
            <a:picLocks noChangeAspect="1"/>
          </p:cNvPicPr>
          <p:nvPr/>
        </p:nvPicPr>
        <p:blipFill>
          <a:blip r:embed="rId5"/>
          <a:stretch>
            <a:fillRect/>
          </a:stretch>
        </p:blipFill>
        <p:spPr>
          <a:xfrm>
            <a:off x="1844383" y="5799063"/>
            <a:ext cx="806952" cy="1080000"/>
          </a:xfrm>
          <a:prstGeom prst="rect">
            <a:avLst/>
          </a:prstGeom>
          <a:noFill/>
          <a:ln>
            <a:noFill/>
          </a:ln>
        </p:spPr>
      </p:pic>
      <p:sp>
        <p:nvSpPr>
          <p:cNvPr id="21" name="テキスト ボックス 20">
            <a:extLst>
              <a:ext uri="{FF2B5EF4-FFF2-40B4-BE49-F238E27FC236}">
                <a16:creationId xmlns:a16="http://schemas.microsoft.com/office/drawing/2014/main" id="{8C69BF8C-42FD-7B18-4E55-663607283390}"/>
              </a:ext>
            </a:extLst>
          </p:cNvPr>
          <p:cNvSpPr txBox="1"/>
          <p:nvPr/>
        </p:nvSpPr>
        <p:spPr>
          <a:xfrm>
            <a:off x="4140856" y="6034769"/>
            <a:ext cx="673261" cy="288147"/>
          </a:xfrm>
          <a:prstGeom prst="rect">
            <a:avLst/>
          </a:prstGeom>
          <a:solidFill>
            <a:schemeClr val="accent1">
              <a:lumMod val="75000"/>
            </a:schemeClr>
          </a:solidFill>
          <a:ln>
            <a:noFill/>
          </a:ln>
        </p:spPr>
        <p:txBody>
          <a:bodyPr wrap="none" lIns="0" tIns="36000" rIns="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がけ崩れ</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pic>
        <p:nvPicPr>
          <p:cNvPr id="3" name="コンテンツ プレースホルダー 4">
            <a:extLst>
              <a:ext uri="{FF2B5EF4-FFF2-40B4-BE49-F238E27FC236}">
                <a16:creationId xmlns:a16="http://schemas.microsoft.com/office/drawing/2014/main" id="{221C691A-3A8E-EC88-C4C6-025BD37ADAFD}"/>
              </a:ext>
            </a:extLst>
          </p:cNvPr>
          <p:cNvPicPr>
            <a:picLocks noGrp="1"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35" y="6971366"/>
            <a:ext cx="1440849" cy="1080000"/>
          </a:xfrm>
          <a:prstGeom prst="rect">
            <a:avLst/>
          </a:prstGeom>
        </p:spPr>
      </p:pic>
      <p:pic>
        <p:nvPicPr>
          <p:cNvPr id="4" name="図 3">
            <a:extLst>
              <a:ext uri="{FF2B5EF4-FFF2-40B4-BE49-F238E27FC236}">
                <a16:creationId xmlns:a16="http://schemas.microsoft.com/office/drawing/2014/main" id="{CE398B27-F22B-D6BC-E39C-C805266DE6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930" y="8124926"/>
            <a:ext cx="1445858" cy="1080000"/>
          </a:xfrm>
          <a:prstGeom prst="rect">
            <a:avLst/>
          </a:prstGeom>
        </p:spPr>
      </p:pic>
      <p:sp>
        <p:nvSpPr>
          <p:cNvPr id="7" name="テキスト ボックス 6">
            <a:extLst>
              <a:ext uri="{FF2B5EF4-FFF2-40B4-BE49-F238E27FC236}">
                <a16:creationId xmlns:a16="http://schemas.microsoft.com/office/drawing/2014/main" id="{7BA83CEC-FC21-6F00-0FA6-5FE1A4A5CDAF}"/>
              </a:ext>
            </a:extLst>
          </p:cNvPr>
          <p:cNvSpPr txBox="1"/>
          <p:nvPr/>
        </p:nvSpPr>
        <p:spPr>
          <a:xfrm>
            <a:off x="4264831" y="7200972"/>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pic>
        <p:nvPicPr>
          <p:cNvPr id="14" name="図 13">
            <a:extLst>
              <a:ext uri="{FF2B5EF4-FFF2-40B4-BE49-F238E27FC236}">
                <a16:creationId xmlns:a16="http://schemas.microsoft.com/office/drawing/2014/main" id="{AC0E28BB-DEED-4BDD-A282-ACA290DABE6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11431" y="3513063"/>
            <a:ext cx="127285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21">
            <a:extLst>
              <a:ext uri="{FF2B5EF4-FFF2-40B4-BE49-F238E27FC236}">
                <a16:creationId xmlns:a16="http://schemas.microsoft.com/office/drawing/2014/main" id="{3BC5A837-0465-47C3-A572-80398AA146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1722" y="4645503"/>
            <a:ext cx="1432275" cy="1080000"/>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B9473BD-D5E7-E43D-30C9-CF8D2DE7796C}"/>
              </a:ext>
            </a:extLst>
          </p:cNvPr>
          <p:cNvSpPr txBox="1"/>
          <p:nvPr/>
        </p:nvSpPr>
        <p:spPr>
          <a:xfrm>
            <a:off x="4264831" y="3753380"/>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
        <p:nvSpPr>
          <p:cNvPr id="24" name="テキスト ボックス 23">
            <a:extLst>
              <a:ext uri="{FF2B5EF4-FFF2-40B4-BE49-F238E27FC236}">
                <a16:creationId xmlns:a16="http://schemas.microsoft.com/office/drawing/2014/main" id="{78B13066-97C2-1E06-A259-DE62329EB4FA}"/>
              </a:ext>
            </a:extLst>
          </p:cNvPr>
          <p:cNvSpPr txBox="1"/>
          <p:nvPr/>
        </p:nvSpPr>
        <p:spPr>
          <a:xfrm>
            <a:off x="4264831" y="4900009"/>
            <a:ext cx="431776" cy="288147"/>
          </a:xfrm>
          <a:prstGeom prst="rect">
            <a:avLst/>
          </a:prstGeom>
          <a:solidFill>
            <a:srgbClr val="0070C0"/>
          </a:solidFill>
          <a:ln>
            <a:noFill/>
          </a:ln>
        </p:spPr>
        <p:txBody>
          <a:bodyPr wrap="none" lIns="36000" tIns="36000" rIns="36000" bIns="36000">
            <a:spAutoFit/>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ja-JP" altLang="en-US"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rPr>
              <a:t>洪水</a:t>
            </a:r>
            <a:endParaRPr kumimoji="1" lang="en-US" altLang="ja-JP" sz="1400" dirty="0">
              <a:solidFill>
                <a:schemeClr val="bg1"/>
              </a:solidFill>
              <a:latin typeface="HGP創英角ｺﾞｼｯｸUB" panose="020B0900000000000000" pitchFamily="50" charset="-128"/>
              <a:ea typeface="HGP創英角ｺﾞｼｯｸUB" panose="020B0900000000000000" pitchFamily="50" charset="-128"/>
              <a:cs typeface="Arial" panose="020B0604020202020204" pitchFamily="34" charset="0"/>
            </a:endParaRPr>
          </a:p>
        </p:txBody>
      </p:sp>
    </p:spTree>
    <p:extLst>
      <p:ext uri="{BB962C8B-B14F-4D97-AF65-F5344CB8AC3E}">
        <p14:creationId xmlns:p14="http://schemas.microsoft.com/office/powerpoint/2010/main" val="3520070832"/>
      </p:ext>
    </p:extLst>
  </p:cSld>
  <p:clrMapOvr>
    <a:masterClrMapping/>
  </p:clrMapOvr>
</p:sld>
</file>

<file path=ppt/theme/theme1.xml><?xml version="1.0" encoding="utf-8"?>
<a:theme xmlns:a="http://schemas.openxmlformats.org/drawingml/2006/main" name="Office 2013 - 2022 テーマ">
  <a:themeElements>
    <a:clrScheme name="シック">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ＭＳ ゴシック"/>
        <a:cs typeface=""/>
      </a:majorFont>
      <a:minorFont>
        <a:latin typeface="Times New Roman"/>
        <a:ea typeface="ＭＳ 明朝"/>
        <a:cs typeface=""/>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3E7916579E48942A578B93BD249C02F" ma:contentTypeVersion="16" ma:contentTypeDescription="新しいドキュメントを作成します。" ma:contentTypeScope="" ma:versionID="e3500df3e02be88cd0b0a75125f9e041">
  <xsd:schema xmlns:xsd="http://www.w3.org/2001/XMLSchema" xmlns:xs="http://www.w3.org/2001/XMLSchema" xmlns:p="http://schemas.microsoft.com/office/2006/metadata/properties" xmlns:ns2="1f739fab-6d78-413b-bdfb-b8e4b081b506" xmlns:ns3="0cfd19f7-9a31-48f1-a827-fb01c45dd146" targetNamespace="http://schemas.microsoft.com/office/2006/metadata/properties" ma:root="true" ma:fieldsID="f9858e75859dbc383ee1944317de7c7e" ns2:_="" ns3:_="">
    <xsd:import namespace="1f739fab-6d78-413b-bdfb-b8e4b081b506"/>
    <xsd:import namespace="0cfd19f7-9a31-48f1-a827-fb01c45dd14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C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39fab-6d78-413b-bdfb-b8e4b081b506"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4" nillable="true" ma:displayName="Taxonomy Catch All Column" ma:hidden="true" ma:list="{3a6e941f-3e61-44d3-bb0b-72ca50aa7e42}" ma:internalName="TaxCatchAll" ma:showField="CatchAllData" ma:web="1f739fab-6d78-413b-bdfb-b8e4b081b5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cfd19f7-9a31-48f1-a827-fb01c45dd14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62c662f-fcd5-4c16-8282-839128f5194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f739fab-6d78-413b-bdfb-b8e4b081b506" xsi:nil="true"/>
    <lcf76f155ced4ddcb4097134ff3c332f xmlns="0cfd19f7-9a31-48f1-a827-fb01c45dd1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E666F89-896F-4D75-B347-463C6DC1640A}"/>
</file>

<file path=customXml/itemProps2.xml><?xml version="1.0" encoding="utf-8"?>
<ds:datastoreItem xmlns:ds="http://schemas.openxmlformats.org/officeDocument/2006/customXml" ds:itemID="{02B7CF94-AD90-43C4-BFFF-EAD7BC2AF404}"/>
</file>

<file path=customXml/itemProps3.xml><?xml version="1.0" encoding="utf-8"?>
<ds:datastoreItem xmlns:ds="http://schemas.openxmlformats.org/officeDocument/2006/customXml" ds:itemID="{419714D5-CC40-4473-82B2-904BE83B374C}"/>
</file>

<file path=docProps/app.xml><?xml version="1.0" encoding="utf-8"?>
<Properties xmlns="http://schemas.openxmlformats.org/officeDocument/2006/extended-properties" xmlns:vt="http://schemas.openxmlformats.org/officeDocument/2006/docPropsVTypes">
  <Template>Office 2013 - 2022 Theme</Template>
  <TotalTime>0</TotalTime>
  <Words>3378</Words>
  <Application>Microsoft Office PowerPoint</Application>
  <PresentationFormat>A4 210 x 297 mm</PresentationFormat>
  <Paragraphs>873</Paragraphs>
  <Slides>20</Slides>
  <Notes>20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20</vt:i4>
      </vt:variant>
    </vt:vector>
  </HeadingPairs>
  <TitlesOfParts>
    <vt:vector size="29" baseType="lpstr">
      <vt:lpstr>HGP行書体</vt:lpstr>
      <vt:lpstr>HGP創英角ｺﾞｼｯｸUB</vt:lpstr>
      <vt:lpstr>HGP明朝B</vt:lpstr>
      <vt:lpstr>HGS創英角ｺﾞｼｯｸUB</vt:lpstr>
      <vt:lpstr>ＭＳ Ｐゴシック</vt:lpstr>
      <vt:lpstr>ＭＳ ゴシック</vt:lpstr>
      <vt:lpstr>Arial</vt:lpstr>
      <vt:lpstr>Times New Roman</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2025-07-29T03:37:15Z</dcterms:created>
  <dcterms:modified xsi:type="dcterms:W3CDTF">2025-07-31T07:23:52Z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0x010100B3E7916579E48942A578B93BD249C02F</vt:lpwstr>
  </property>
</Properties>
</file>